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8" r:id="rId8"/>
    <p:sldId id="261" r:id="rId9"/>
    <p:sldId id="262" r:id="rId10"/>
    <p:sldId id="264" r:id="rId11"/>
    <p:sldId id="265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453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507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598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1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184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994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906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1087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573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7226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203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764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72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B5791-3D3E-429F-A65E-30F1CD78B230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D28DEB7-0458-46C2-9142-7C23818292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43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785" y="1105469"/>
            <a:ext cx="10727140" cy="2945367"/>
          </a:xfrm>
        </p:spPr>
        <p:txBody>
          <a:bodyPr/>
          <a:lstStyle/>
          <a:p>
            <a:pPr algn="ctr"/>
            <a:r>
              <a:rPr lang="ru-RU" sz="4400" b="1" dirty="0">
                <a:solidFill>
                  <a:schemeClr val="tx1"/>
                </a:solidFill>
              </a:rPr>
              <a:t>Использование глобальной сети и ее дидактических возможностей</a:t>
            </a:r>
            <a:br>
              <a:rPr lang="ru-RU" sz="4400" b="1" dirty="0">
                <a:solidFill>
                  <a:schemeClr val="tx1"/>
                </a:solidFill>
              </a:rPr>
            </a:br>
            <a:r>
              <a:rPr lang="ru-RU" sz="4400" b="1" dirty="0">
                <a:solidFill>
                  <a:schemeClr val="tx1"/>
                </a:solidFill>
              </a:rPr>
              <a:t>в обучении английскому языку</a:t>
            </a:r>
            <a:r>
              <a:rPr lang="ru-RU" sz="3200" b="1" dirty="0">
                <a:solidFill>
                  <a:schemeClr val="tx1"/>
                </a:solidFill>
              </a:rPr>
              <a:t/>
            </a:r>
            <a:br>
              <a:rPr lang="ru-RU" sz="3200" b="1" dirty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9264" y="4951585"/>
            <a:ext cx="7766936" cy="109689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Кулешова Марина Святославовна,</a:t>
            </a:r>
          </a:p>
          <a:p>
            <a:r>
              <a:rPr lang="ru-RU" sz="2400" dirty="0">
                <a:solidFill>
                  <a:schemeClr val="tx1"/>
                </a:solidFill>
              </a:rPr>
              <a:t>у</a:t>
            </a:r>
            <a:r>
              <a:rPr lang="ru-RU" sz="2400" dirty="0" smtClean="0">
                <a:solidFill>
                  <a:schemeClr val="tx1"/>
                </a:solidFill>
              </a:rPr>
              <a:t>читель английского языка 2 категории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6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900" b="1" i="1" dirty="0" smtClean="0">
                <a:solidFill>
                  <a:schemeClr val="tx1"/>
                </a:solidFill>
              </a:rPr>
              <a:t>lingvo.adu.by</a:t>
            </a:r>
          </a:p>
          <a:p>
            <a:r>
              <a:rPr lang="ru-RU" sz="3900" b="1" dirty="0">
                <a:solidFill>
                  <a:schemeClr val="tx1"/>
                </a:solidFill>
              </a:rPr>
              <a:t>приложение </a:t>
            </a:r>
            <a:r>
              <a:rPr lang="en-US" sz="3900" b="1" i="1" dirty="0" err="1">
                <a:solidFill>
                  <a:schemeClr val="tx1"/>
                </a:solidFill>
              </a:rPr>
              <a:t>Aversev</a:t>
            </a:r>
            <a:r>
              <a:rPr lang="en-US" sz="3900" b="1" i="1" dirty="0">
                <a:solidFill>
                  <a:schemeClr val="tx1"/>
                </a:solidFill>
              </a:rPr>
              <a:t> </a:t>
            </a:r>
            <a:r>
              <a:rPr lang="en-US" sz="3900" b="1" i="1" dirty="0" smtClean="0">
                <a:solidFill>
                  <a:schemeClr val="tx1"/>
                </a:solidFill>
              </a:rPr>
              <a:t>Media</a:t>
            </a:r>
          </a:p>
          <a:p>
            <a:r>
              <a:rPr lang="ru-RU" sz="4000" b="1" i="1" dirty="0">
                <a:solidFill>
                  <a:schemeClr val="tx1"/>
                </a:solidFill>
              </a:rPr>
              <a:t>вкладка «В помощь учителю»</a:t>
            </a:r>
            <a:r>
              <a:rPr lang="ru-RU" sz="4000" b="1" dirty="0">
                <a:solidFill>
                  <a:schemeClr val="tx1"/>
                </a:solidFill>
              </a:rPr>
              <a:t> на сайте </a:t>
            </a:r>
            <a:r>
              <a:rPr lang="ru-RU" sz="4000" b="1" dirty="0" smtClean="0">
                <a:solidFill>
                  <a:schemeClr val="tx1"/>
                </a:solidFill>
              </a:rPr>
              <a:t>МГОИРО</a:t>
            </a:r>
            <a:endParaRPr lang="ru-RU" sz="4000" b="1" dirty="0">
              <a:solidFill>
                <a:schemeClr val="tx1"/>
              </a:solidFill>
            </a:endParaRPr>
          </a:p>
          <a:p>
            <a:r>
              <a:rPr lang="ru-RU" sz="4000" b="1" dirty="0">
                <a:solidFill>
                  <a:schemeClr val="tx1"/>
                </a:solidFill>
              </a:rPr>
              <a:t>Для работы в 3 классе блог </a:t>
            </a:r>
            <a:r>
              <a:rPr lang="ru-RU" sz="4000" b="1" dirty="0" err="1">
                <a:solidFill>
                  <a:schemeClr val="tx1"/>
                </a:solidFill>
              </a:rPr>
              <a:t>Липай</a:t>
            </a:r>
            <a:r>
              <a:rPr lang="ru-RU" sz="4000" b="1" dirty="0">
                <a:solidFill>
                  <a:schemeClr val="tx1"/>
                </a:solidFill>
              </a:rPr>
              <a:t> Елены Валерьевны </a:t>
            </a:r>
            <a:r>
              <a:rPr lang="ru-RU" sz="4000" b="1" i="1" dirty="0">
                <a:solidFill>
                  <a:schemeClr val="tx1"/>
                </a:solidFill>
              </a:rPr>
              <a:t>«</a:t>
            </a:r>
            <a:r>
              <a:rPr lang="en-US" sz="4000" b="1" i="1" dirty="0">
                <a:solidFill>
                  <a:schemeClr val="tx1"/>
                </a:solidFill>
              </a:rPr>
              <a:t>Step by step</a:t>
            </a:r>
            <a:r>
              <a:rPr lang="ru-RU" sz="4000" b="1" i="1" dirty="0" smtClean="0">
                <a:solidFill>
                  <a:schemeClr val="tx1"/>
                </a:solidFill>
              </a:rPr>
              <a:t>»</a:t>
            </a:r>
            <a:endParaRPr lang="ru-RU" sz="4000" b="1" dirty="0">
              <a:solidFill>
                <a:schemeClr val="tx1"/>
              </a:solidFill>
            </a:endParaRPr>
          </a:p>
          <a:p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47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7265" cy="1321435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в </a:t>
            </a:r>
            <a:r>
              <a:rPr lang="ru-RU" b="1" u="sng" dirty="0">
                <a:solidFill>
                  <a:schemeClr val="tx1"/>
                </a:solidFill>
              </a:rPr>
              <a:t>обучении чтению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544" y="1378424"/>
            <a:ext cx="10390789" cy="5172501"/>
          </a:xfrm>
        </p:spPr>
        <p:txBody>
          <a:bodyPr vert="horz" wrap="square" lIns="91440" tIns="45720" rIns="91440" bIns="45720" numCol="1" anchor="t">
            <a:normAutofit/>
          </a:bodyPr>
          <a:lstStyle/>
          <a:p>
            <a:pPr lvl="0"/>
            <a:r>
              <a:rPr lang="ru-RU" sz="2800" b="1" dirty="0">
                <a:solidFill>
                  <a:schemeClr val="tx1"/>
                </a:solidFill>
              </a:rPr>
              <a:t>Чтение книг, форумов, репортажей и статей из газет и журналов в оригинале.</a:t>
            </a:r>
          </a:p>
          <a:p>
            <a:pPr lvl="0"/>
            <a:r>
              <a:rPr lang="ru-RU" sz="2800" b="1" dirty="0">
                <a:solidFill>
                  <a:schemeClr val="tx1"/>
                </a:solidFill>
              </a:rPr>
              <a:t>Онлайн-самоучитель по чтению </a:t>
            </a:r>
            <a:r>
              <a:rPr lang="ru-RU" sz="2800" b="1" i="1" dirty="0">
                <a:solidFill>
                  <a:schemeClr val="tx1"/>
                </a:solidFill>
              </a:rPr>
              <a:t>Lim-English.com</a:t>
            </a:r>
            <a:endParaRPr lang="ru-RU" sz="2800" b="1" dirty="0">
              <a:solidFill>
                <a:schemeClr val="tx1"/>
              </a:solidFill>
            </a:endParaRPr>
          </a:p>
          <a:p>
            <a:pPr lvl="0"/>
            <a:r>
              <a:rPr lang="ru-RU" sz="2800" b="1" dirty="0">
                <a:solidFill>
                  <a:schemeClr val="tx1"/>
                </a:solidFill>
              </a:rPr>
              <a:t>Во время чтения для перевода можно использовать электронные словари:</a:t>
            </a:r>
          </a:p>
          <a:p>
            <a:r>
              <a:rPr lang="en-US" sz="2800" b="1" i="1" dirty="0">
                <a:solidFill>
                  <a:schemeClr val="tx1"/>
                </a:solidFill>
              </a:rPr>
              <a:t>- Dictionary.cambridge.org</a:t>
            </a:r>
            <a:endParaRPr lang="ru-RU" sz="2800" b="1" dirty="0">
              <a:solidFill>
                <a:schemeClr val="tx1"/>
              </a:solidFill>
            </a:endParaRPr>
          </a:p>
          <a:p>
            <a:r>
              <a:rPr lang="en-US" sz="2800" b="1" i="1" dirty="0">
                <a:solidFill>
                  <a:schemeClr val="tx1"/>
                </a:solidFill>
              </a:rPr>
              <a:t>- Oxfordlearnersdictionaries.com</a:t>
            </a:r>
            <a:endParaRPr lang="ru-RU" sz="2800" b="1" dirty="0">
              <a:solidFill>
                <a:schemeClr val="tx1"/>
              </a:solidFill>
            </a:endParaRPr>
          </a:p>
          <a:p>
            <a:r>
              <a:rPr lang="en-US" sz="2800" b="1" i="1" dirty="0">
                <a:solidFill>
                  <a:schemeClr val="tx1"/>
                </a:solidFill>
              </a:rPr>
              <a:t>- </a:t>
            </a:r>
            <a:r>
              <a:rPr lang="en-US" sz="2800" b="1" i="1" dirty="0" err="1">
                <a:solidFill>
                  <a:schemeClr val="tx1"/>
                </a:solidFill>
              </a:rPr>
              <a:t>Multitran</a:t>
            </a:r>
            <a:r>
              <a:rPr lang="ru-RU" sz="2800" b="1" i="1" dirty="0">
                <a:solidFill>
                  <a:schemeClr val="tx1"/>
                </a:solidFill>
              </a:rPr>
              <a:t> (приложение)</a:t>
            </a:r>
            <a:endParaRPr lang="ru-RU" sz="2800" b="1" dirty="0">
              <a:solidFill>
                <a:schemeClr val="tx1"/>
              </a:solidFill>
            </a:endParaRPr>
          </a:p>
          <a:p>
            <a:pPr marL="342900" indent="-342900" algn="l" defTabSz="45720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/>
              <a:buChar char="u"/>
            </a:pPr>
            <a:endParaRPr lang="ko-KR" altLang="en-US" sz="1800" dirty="0">
              <a:latin typeface="NanumGothic" charset="0"/>
              <a:ea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7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в </a:t>
            </a:r>
            <a:r>
              <a:rPr lang="ru-RU" b="1" u="sng" dirty="0">
                <a:solidFill>
                  <a:schemeClr val="tx1"/>
                </a:solidFill>
              </a:rPr>
              <a:t>обучении письменной речи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10131693" cy="458140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Ученики зачастую сталкиваются с необходимостью написать письмо британскому другу или подписать поздравительную открытку с праздником). </a:t>
            </a:r>
          </a:p>
          <a:p>
            <a:r>
              <a:rPr lang="ru-RU" sz="2800" b="1" dirty="0">
                <a:solidFill>
                  <a:schemeClr val="tx1"/>
                </a:solidFill>
              </a:rPr>
              <a:t>Успешно обучится это делать помогают переписка по электронной почте, в социальных сетях, мессенджеры (</a:t>
            </a:r>
            <a:r>
              <a:rPr lang="en-US" sz="2800" b="1" i="1" dirty="0">
                <a:solidFill>
                  <a:schemeClr val="tx1"/>
                </a:solidFill>
              </a:rPr>
              <a:t>Viber</a:t>
            </a:r>
            <a:r>
              <a:rPr lang="ru-RU" sz="2800" b="1" i="1" dirty="0">
                <a:solidFill>
                  <a:schemeClr val="tx1"/>
                </a:solidFill>
              </a:rPr>
              <a:t>,</a:t>
            </a:r>
            <a:r>
              <a:rPr lang="en-US" sz="2800" b="1" i="1" dirty="0">
                <a:solidFill>
                  <a:schemeClr val="tx1"/>
                </a:solidFill>
              </a:rPr>
              <a:t>WhatsApp</a:t>
            </a:r>
            <a:r>
              <a:rPr lang="ru-RU" sz="2800" b="1" dirty="0">
                <a:solidFill>
                  <a:schemeClr val="tx1"/>
                </a:solidFill>
              </a:rPr>
              <a:t>), различные форумы и чаты, где можно выразить свое мнение в письменной форме, отправить поздравительную открытку или написать письмо другу.</a:t>
            </a:r>
          </a:p>
        </p:txBody>
      </p:sp>
    </p:spTree>
    <p:extLst>
      <p:ext uri="{BB962C8B-B14F-4D97-AF65-F5344CB8AC3E}">
        <p14:creationId xmlns:p14="http://schemas.microsoft.com/office/powerpoint/2010/main" val="710683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>
                <a:solidFill>
                  <a:schemeClr val="tx1"/>
                </a:solidFill>
              </a:rPr>
              <a:t>Интернет в </a:t>
            </a:r>
            <a:r>
              <a:rPr lang="ru-RU" b="1" u="sng" dirty="0">
                <a:solidFill>
                  <a:schemeClr val="tx1"/>
                </a:solidFill>
              </a:rPr>
              <a:t>обучении устной речи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801504"/>
            <a:ext cx="10254523" cy="4913195"/>
          </a:xfrm>
        </p:spPr>
        <p:txBody>
          <a:bodyPr>
            <a:normAutofit lnSpcReduction="10000"/>
          </a:bodyPr>
          <a:lstStyle/>
          <a:p>
            <a:r>
              <a:rPr lang="ru-RU" sz="2800" b="1" u="sng" dirty="0">
                <a:solidFill>
                  <a:schemeClr val="tx1"/>
                </a:solidFill>
              </a:rPr>
              <a:t>С помощью Интернет можно не только услышать речь носителя языка, но и отработать умение говорения</a:t>
            </a:r>
            <a:r>
              <a:rPr lang="ru-RU" sz="2800" b="1" dirty="0">
                <a:solidFill>
                  <a:schemeClr val="tx1"/>
                </a:solidFill>
              </a:rPr>
              <a:t>, </a:t>
            </a:r>
            <a:r>
              <a:rPr lang="ru-RU" sz="2800" dirty="0">
                <a:solidFill>
                  <a:schemeClr val="tx1"/>
                </a:solidFill>
              </a:rPr>
              <a:t>записать звуковую информацию, сократив ее до нужных пределов, а также пообщаться на различные темы на форумах и чатах.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 настоящее время существует очень много </a:t>
            </a:r>
            <a:r>
              <a:rPr lang="ru-RU" sz="2800" b="1" u="sng" dirty="0">
                <a:solidFill>
                  <a:schemeClr val="tx1"/>
                </a:solidFill>
              </a:rPr>
              <a:t>электронных словарей, где можно прослушать произношение слова</a:t>
            </a:r>
            <a:r>
              <a:rPr lang="ru-RU" sz="2800" b="1" dirty="0">
                <a:solidFill>
                  <a:schemeClr val="tx1"/>
                </a:solidFill>
              </a:rPr>
              <a:t>.</a:t>
            </a:r>
          </a:p>
          <a:p>
            <a:r>
              <a:rPr lang="ru-RU" sz="2800" b="1" u="sng" dirty="0">
                <a:solidFill>
                  <a:schemeClr val="tx1"/>
                </a:solidFill>
              </a:rPr>
              <a:t>Просмотр фильмов, репортажей </a:t>
            </a:r>
            <a:r>
              <a:rPr lang="en-US" sz="2800" b="1" u="sng" dirty="0">
                <a:solidFill>
                  <a:schemeClr val="tx1"/>
                </a:solidFill>
              </a:rPr>
              <a:t>CNN</a:t>
            </a:r>
            <a:r>
              <a:rPr lang="ru-RU" sz="2800" b="1" u="sng" dirty="0">
                <a:solidFill>
                  <a:schemeClr val="tx1"/>
                </a:solidFill>
              </a:rPr>
              <a:t>, </a:t>
            </a:r>
            <a:r>
              <a:rPr lang="en-US" sz="2800" b="1" u="sng" dirty="0">
                <a:solidFill>
                  <a:schemeClr val="tx1"/>
                </a:solidFill>
              </a:rPr>
              <a:t>BCC</a:t>
            </a:r>
            <a:r>
              <a:rPr lang="ru-RU" sz="2800" b="1" u="sng" dirty="0">
                <a:solidFill>
                  <a:schemeClr val="tx1"/>
                </a:solidFill>
              </a:rPr>
              <a:t>, </a:t>
            </a:r>
            <a:r>
              <a:rPr lang="en-US" sz="2800" b="1" u="sng" dirty="0">
                <a:solidFill>
                  <a:schemeClr val="tx1"/>
                </a:solidFill>
              </a:rPr>
              <a:t>YouTube</a:t>
            </a:r>
            <a:r>
              <a:rPr lang="ru-RU" sz="2800" b="1" u="sng" dirty="0">
                <a:solidFill>
                  <a:schemeClr val="tx1"/>
                </a:solidFill>
              </a:rPr>
              <a:t> каналов с последующим обсуждением и выполнением заданий</a:t>
            </a:r>
            <a:r>
              <a:rPr lang="ru-RU" sz="2800" b="1" u="sng" dirty="0" smtClean="0">
                <a:solidFill>
                  <a:schemeClr val="tx1"/>
                </a:solidFill>
              </a:rPr>
              <a:t>.</a:t>
            </a:r>
            <a:endParaRPr lang="en-US" sz="2800" b="1" u="sng" dirty="0" smtClean="0">
              <a:solidFill>
                <a:schemeClr val="tx1"/>
              </a:solidFill>
            </a:endParaRPr>
          </a:p>
          <a:p>
            <a:r>
              <a:rPr lang="ru-RU" sz="2800" b="1" dirty="0">
                <a:solidFill>
                  <a:schemeClr val="tx1"/>
                </a:solidFill>
              </a:rPr>
              <a:t>Приложение “</a:t>
            </a:r>
            <a:r>
              <a:rPr lang="ru-RU" sz="2800" b="1" dirty="0" err="1">
                <a:solidFill>
                  <a:schemeClr val="tx1"/>
                </a:solidFill>
              </a:rPr>
              <a:t>English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Speaking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Practice</a:t>
            </a:r>
            <a:r>
              <a:rPr lang="ru-RU" sz="2800" b="1" dirty="0">
                <a:solidFill>
                  <a:schemeClr val="tx1"/>
                </a:solidFill>
              </a:rPr>
              <a:t>"</a:t>
            </a:r>
          </a:p>
          <a:p>
            <a:endParaRPr lang="ru-RU" sz="2800" b="1" u="sng" dirty="0">
              <a:solidFill>
                <a:schemeClr val="tx1"/>
              </a:solidFill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6608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в процессе формирования </a:t>
            </a:r>
            <a:r>
              <a:rPr lang="ru-RU" b="1" u="sng" dirty="0">
                <a:solidFill>
                  <a:schemeClr val="tx1"/>
                </a:solidFill>
              </a:rPr>
              <a:t>лексического навыка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60560"/>
            <a:ext cx="11087036" cy="50974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Ознакомление с лексикой с помощью Интернет может осуществляться с помощью: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-</a:t>
            </a:r>
            <a:r>
              <a:rPr lang="en-US" sz="2400" b="1" i="1" dirty="0">
                <a:solidFill>
                  <a:schemeClr val="tx1"/>
                </a:solidFill>
              </a:rPr>
              <a:t>Tagul.com= Word Cloud Art Creator=Word Art.com</a:t>
            </a:r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i="1" dirty="0">
                <a:solidFill>
                  <a:schemeClr val="tx1"/>
                </a:solidFill>
              </a:rPr>
              <a:t>-</a:t>
            </a:r>
            <a:r>
              <a:rPr lang="en-US" sz="2400" b="1" i="1" dirty="0">
                <a:solidFill>
                  <a:schemeClr val="tx1"/>
                </a:solidFill>
              </a:rPr>
              <a:t>Quizlet</a:t>
            </a:r>
            <a:r>
              <a:rPr lang="ru-RU" sz="2400" b="1" i="1" dirty="0">
                <a:solidFill>
                  <a:schemeClr val="tx1"/>
                </a:solidFill>
              </a:rPr>
              <a:t>.</a:t>
            </a:r>
            <a:r>
              <a:rPr lang="en-US" sz="2400" b="1" i="1" dirty="0">
                <a:solidFill>
                  <a:schemeClr val="tx1"/>
                </a:solidFill>
              </a:rPr>
              <a:t>com</a:t>
            </a:r>
            <a:r>
              <a:rPr lang="ru-RU" sz="2400" b="1" dirty="0">
                <a:solidFill>
                  <a:schemeClr val="tx1"/>
                </a:solidFill>
              </a:rPr>
              <a:t> (лексические упражнения и тесты)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en-US" sz="2400" b="1" i="1" dirty="0" err="1">
                <a:solidFill>
                  <a:schemeClr val="tx1"/>
                </a:solidFill>
              </a:rPr>
              <a:t>Liveworksheets</a:t>
            </a:r>
            <a:r>
              <a:rPr lang="ru-RU" sz="2400" b="1" i="1" dirty="0">
                <a:solidFill>
                  <a:schemeClr val="tx1"/>
                </a:solidFill>
              </a:rPr>
              <a:t>.</a:t>
            </a:r>
            <a:r>
              <a:rPr lang="en-US" sz="2400" b="1" i="1" dirty="0">
                <a:solidFill>
                  <a:schemeClr val="tx1"/>
                </a:solidFill>
              </a:rPr>
              <a:t>com </a:t>
            </a:r>
            <a:r>
              <a:rPr lang="ru-RU" sz="2400" b="1" dirty="0">
                <a:solidFill>
                  <a:schemeClr val="tx1"/>
                </a:solidFill>
              </a:rPr>
              <a:t>(создание интерактивных упражнений)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en-US" sz="2400" b="1" i="1" dirty="0" err="1">
                <a:solidFill>
                  <a:schemeClr val="tx1"/>
                </a:solidFill>
              </a:rPr>
              <a:t>Getlook</a:t>
            </a:r>
            <a:r>
              <a:rPr lang="ru-RU" sz="2400" b="1" i="1" dirty="0">
                <a:solidFill>
                  <a:schemeClr val="tx1"/>
                </a:solidFill>
              </a:rPr>
              <a:t>.</a:t>
            </a:r>
            <a:r>
              <a:rPr lang="en-US" sz="2400" b="1" i="1" dirty="0">
                <a:solidFill>
                  <a:schemeClr val="tx1"/>
                </a:solidFill>
              </a:rPr>
              <a:t>com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(коллаж из картинок)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- </a:t>
            </a:r>
            <a:r>
              <a:rPr lang="en-US" sz="2400" b="1" i="1" dirty="0" err="1">
                <a:solidFill>
                  <a:schemeClr val="tx1"/>
                </a:solidFill>
              </a:rPr>
              <a:t>Thinglink</a:t>
            </a:r>
            <a:r>
              <a:rPr lang="ru-RU" sz="2400" b="1" i="1" dirty="0">
                <a:solidFill>
                  <a:schemeClr val="tx1"/>
                </a:solidFill>
              </a:rPr>
              <a:t>.</a:t>
            </a:r>
            <a:r>
              <a:rPr lang="en-US" sz="2400" b="1" i="1" dirty="0">
                <a:solidFill>
                  <a:schemeClr val="tx1"/>
                </a:solidFill>
              </a:rPr>
              <a:t>com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(интерактивные плакаты с гиперссылками)</a:t>
            </a:r>
          </a:p>
          <a:p>
            <a:pPr lvl="0"/>
            <a:r>
              <a:rPr lang="en-US" sz="2400" b="1" dirty="0" smtClean="0">
                <a:solidFill>
                  <a:schemeClr val="tx1"/>
                </a:solidFill>
              </a:rPr>
              <a:t>Mind </a:t>
            </a:r>
            <a:r>
              <a:rPr lang="en-US" sz="2400" b="1" dirty="0">
                <a:solidFill>
                  <a:schemeClr val="tx1"/>
                </a:solidFill>
              </a:rPr>
              <a:t>Maps</a:t>
            </a:r>
            <a:endParaRPr lang="ru-RU" sz="2400" b="1" dirty="0">
              <a:solidFill>
                <a:schemeClr val="tx1"/>
              </a:solidFill>
            </a:endParaRPr>
          </a:p>
          <a:p>
            <a:pPr lvl="0"/>
            <a:r>
              <a:rPr lang="ru-RU" sz="2400" b="1" dirty="0">
                <a:solidFill>
                  <a:schemeClr val="tx1"/>
                </a:solidFill>
              </a:rPr>
              <a:t>презентации </a:t>
            </a:r>
            <a:r>
              <a:rPr lang="en-US" sz="2400" b="1" dirty="0">
                <a:solidFill>
                  <a:schemeClr val="tx1"/>
                </a:solidFill>
              </a:rPr>
              <a:t>Power Point</a:t>
            </a:r>
            <a:r>
              <a:rPr lang="ru-RU" sz="2400" b="1" dirty="0">
                <a:solidFill>
                  <a:schemeClr val="tx1"/>
                </a:solidFill>
              </a:rPr>
              <a:t> с демонстрационными картинками</a:t>
            </a:r>
          </a:p>
          <a:p>
            <a:pPr lvl="0"/>
            <a:r>
              <a:rPr lang="ru-RU" sz="2400" b="1" dirty="0">
                <a:solidFill>
                  <a:schemeClr val="tx1"/>
                </a:solidFill>
              </a:rPr>
              <a:t>Интерактивные плакаты </a:t>
            </a:r>
            <a:r>
              <a:rPr lang="ru-RU" sz="2400" b="1" dirty="0" smtClean="0">
                <a:solidFill>
                  <a:schemeClr val="tx1"/>
                </a:solidFill>
              </a:rPr>
              <a:t>со </a:t>
            </a:r>
            <a:r>
              <a:rPr lang="ru-RU" sz="2400" b="1" dirty="0">
                <a:solidFill>
                  <a:schemeClr val="tx1"/>
                </a:solidFill>
              </a:rPr>
              <a:t>ссылками на ЛЕ: </a:t>
            </a:r>
            <a:r>
              <a:rPr lang="ru-RU" sz="2400" b="1" i="1" dirty="0" err="1">
                <a:solidFill>
                  <a:schemeClr val="tx1"/>
                </a:solidFill>
              </a:rPr>
              <a:t>Glogster</a:t>
            </a:r>
            <a:r>
              <a:rPr lang="ru-RU" sz="2400" b="1" i="1" dirty="0">
                <a:solidFill>
                  <a:schemeClr val="tx1"/>
                </a:solidFill>
              </a:rPr>
              <a:t>.</a:t>
            </a:r>
            <a:r>
              <a:rPr lang="en-US" sz="2400" b="1" i="1" dirty="0" err="1">
                <a:solidFill>
                  <a:schemeClr val="tx1"/>
                </a:solidFill>
              </a:rPr>
              <a:t>edu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учащиеся создают интерактивный плакат, на котором в определённом порядке в зависимости от цели и задач расположены гиперссылки, текст, видеоматериалы, фотографии и иллюстративный </a:t>
            </a:r>
            <a:r>
              <a:rPr lang="ru-RU" sz="2400" dirty="0" smtClean="0">
                <a:solidFill>
                  <a:schemeClr val="tx1"/>
                </a:solidFill>
              </a:rPr>
              <a:t>материал</a:t>
            </a:r>
            <a:endParaRPr lang="ru-RU" sz="2400" dirty="0">
              <a:solidFill>
                <a:schemeClr val="tx1"/>
              </a:solidFill>
            </a:endParaRPr>
          </a:p>
          <a:p>
            <a:pPr lvl="0"/>
            <a:r>
              <a:rPr lang="ru-RU" sz="2400" b="1" dirty="0" smtClean="0">
                <a:solidFill>
                  <a:schemeClr val="tx1"/>
                </a:solidFill>
              </a:rPr>
              <a:t>Игровые упражнения</a:t>
            </a:r>
            <a:endParaRPr lang="ru-RU" sz="2400" b="1" dirty="0">
              <a:solidFill>
                <a:schemeClr val="tx1"/>
              </a:solidFill>
            </a:endParaRPr>
          </a:p>
          <a:p>
            <a:pPr lvl="0"/>
            <a:r>
              <a:rPr lang="ru-RU" sz="2400" b="1" dirty="0" smtClean="0">
                <a:solidFill>
                  <a:schemeClr val="tx1"/>
                </a:solidFill>
              </a:rPr>
              <a:t>Приложения </a:t>
            </a:r>
            <a:r>
              <a:rPr lang="ru-RU" sz="2400" b="1" dirty="0">
                <a:solidFill>
                  <a:schemeClr val="tx1"/>
                </a:solidFill>
              </a:rPr>
              <a:t>«</a:t>
            </a:r>
            <a:r>
              <a:rPr lang="en-US" sz="2400" b="1" dirty="0">
                <a:solidFill>
                  <a:schemeClr val="tx1"/>
                </a:solidFill>
              </a:rPr>
              <a:t>Cake, </a:t>
            </a:r>
            <a:r>
              <a:rPr lang="en-US" sz="2400" b="1" dirty="0" err="1">
                <a:solidFill>
                  <a:schemeClr val="tx1"/>
                </a:solidFill>
              </a:rPr>
              <a:t>Duolingo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en-US" sz="2400" b="1" dirty="0" err="1">
                <a:solidFill>
                  <a:schemeClr val="tx1"/>
                </a:solidFill>
              </a:rPr>
              <a:t>RocketEng</a:t>
            </a:r>
            <a:r>
              <a:rPr lang="ru-RU" sz="2400" b="1" dirty="0">
                <a:solidFill>
                  <a:schemeClr val="tx1"/>
                </a:solidFill>
              </a:rPr>
              <a:t>»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Тесты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ru-RU" sz="2000" b="1" dirty="0">
                <a:solidFill>
                  <a:schemeClr val="tx1"/>
                </a:solidFill>
              </a:rPr>
              <a:t>созданные в программах </a:t>
            </a:r>
            <a:r>
              <a:rPr lang="en-US" sz="2000" b="1" dirty="0" err="1">
                <a:solidFill>
                  <a:schemeClr val="tx1"/>
                </a:solidFill>
              </a:rPr>
              <a:t>Votum</a:t>
            </a:r>
            <a:r>
              <a:rPr lang="en-US" sz="2000" b="1" dirty="0">
                <a:solidFill>
                  <a:schemeClr val="tx1"/>
                </a:solidFill>
              </a:rPr>
              <a:t>-web, Master-test.net, Hot Potatoes, Word Wall</a:t>
            </a:r>
            <a:endParaRPr lang="ru-RU" sz="2000" b="1" dirty="0">
              <a:solidFill>
                <a:schemeClr val="tx1"/>
              </a:solidFill>
            </a:endParaRPr>
          </a:p>
          <a:p>
            <a:pPr lvl="0"/>
            <a:endParaRPr lang="ru-RU" sz="24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29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1305400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в процессе </a:t>
            </a:r>
            <a:r>
              <a:rPr lang="ru-RU" b="1" u="sng" dirty="0">
                <a:solidFill>
                  <a:schemeClr val="tx1"/>
                </a:solidFill>
              </a:rPr>
              <a:t>обучения восприятию и пониманию речи на слух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9" y="1760561"/>
            <a:ext cx="11600596" cy="5097439"/>
          </a:xfrm>
        </p:spPr>
        <p:txBody>
          <a:bodyPr>
            <a:normAutofit fontScale="92500" lnSpcReduction="10000"/>
          </a:bodyPr>
          <a:lstStyle/>
          <a:p>
            <a:r>
              <a:rPr lang="ru-RU" sz="1900" b="1" dirty="0">
                <a:solidFill>
                  <a:schemeClr val="tx1"/>
                </a:solidFill>
              </a:rPr>
              <a:t>Просмотр фильмов, видеороликов, запись с камер в магазинах, на вокзалах и прочее, прослушивание аудиозаписей с разных сайтов и песен, радио, просмотр молодёжных ТВ-программ.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Сайты:</a:t>
            </a:r>
          </a:p>
          <a:p>
            <a:pPr lvl="0"/>
            <a:r>
              <a:rPr lang="ru-RU" sz="1900" b="1" i="1" dirty="0" err="1">
                <a:solidFill>
                  <a:schemeClr val="tx1"/>
                </a:solidFill>
              </a:rPr>
              <a:t>Breaking</a:t>
            </a:r>
            <a:r>
              <a:rPr lang="ru-RU" sz="1900" b="1" i="1" dirty="0">
                <a:solidFill>
                  <a:schemeClr val="tx1"/>
                </a:solidFill>
              </a:rPr>
              <a:t> </a:t>
            </a:r>
            <a:r>
              <a:rPr lang="ru-RU" sz="1900" b="1" i="1" dirty="0" err="1">
                <a:solidFill>
                  <a:schemeClr val="tx1"/>
                </a:solidFill>
              </a:rPr>
              <a:t>News</a:t>
            </a:r>
            <a:r>
              <a:rPr lang="ru-RU" sz="1900" b="1" i="1" dirty="0">
                <a:solidFill>
                  <a:schemeClr val="tx1"/>
                </a:solidFill>
              </a:rPr>
              <a:t> </a:t>
            </a:r>
            <a:r>
              <a:rPr lang="ru-RU" sz="1900" b="1" i="1" dirty="0" err="1">
                <a:solidFill>
                  <a:schemeClr val="tx1"/>
                </a:solidFill>
              </a:rPr>
              <a:t>English</a:t>
            </a:r>
            <a:r>
              <a:rPr lang="ru-RU" sz="1900" b="1" dirty="0">
                <a:solidFill>
                  <a:schemeClr val="tx1"/>
                </a:solidFill>
              </a:rPr>
              <a:t> (аудио о событиях в мире)</a:t>
            </a:r>
          </a:p>
          <a:p>
            <a:pPr lvl="0"/>
            <a:r>
              <a:rPr lang="ru-RU" sz="1900" b="1" i="1" dirty="0" err="1">
                <a:solidFill>
                  <a:schemeClr val="tx1"/>
                </a:solidFill>
              </a:rPr>
              <a:t>Ted</a:t>
            </a:r>
            <a:r>
              <a:rPr lang="ru-RU" sz="1900" b="1" i="1" dirty="0">
                <a:solidFill>
                  <a:schemeClr val="tx1"/>
                </a:solidFill>
              </a:rPr>
              <a:t> </a:t>
            </a:r>
            <a:r>
              <a:rPr lang="ru-RU" sz="1900" b="1" i="1" dirty="0" err="1">
                <a:solidFill>
                  <a:schemeClr val="tx1"/>
                </a:solidFill>
              </a:rPr>
              <a:t>Talks</a:t>
            </a:r>
            <a:r>
              <a:rPr lang="ru-RU" sz="1900" b="1" dirty="0">
                <a:solidFill>
                  <a:schemeClr val="tx1"/>
                </a:solidFill>
              </a:rPr>
              <a:t> (выступления на разные темы с субтитрами)</a:t>
            </a:r>
          </a:p>
          <a:p>
            <a:pPr lvl="0"/>
            <a:r>
              <a:rPr lang="ru-RU" sz="1900" b="1" i="1" dirty="0">
                <a:solidFill>
                  <a:schemeClr val="tx1"/>
                </a:solidFill>
              </a:rPr>
              <a:t>Ello.org</a:t>
            </a:r>
            <a:r>
              <a:rPr lang="ru-RU" sz="1900" b="1" dirty="0">
                <a:solidFill>
                  <a:schemeClr val="tx1"/>
                </a:solidFill>
              </a:rPr>
              <a:t> (записи, отражающий культуру и традиции народов)</a:t>
            </a:r>
          </a:p>
          <a:p>
            <a:pPr lvl="0"/>
            <a:r>
              <a:rPr lang="ru-RU" sz="1900" b="1" i="1" dirty="0" err="1">
                <a:solidFill>
                  <a:schemeClr val="tx1"/>
                </a:solidFill>
              </a:rPr>
              <a:t>The</a:t>
            </a:r>
            <a:r>
              <a:rPr lang="ru-RU" sz="1900" b="1" i="1" dirty="0">
                <a:solidFill>
                  <a:schemeClr val="tx1"/>
                </a:solidFill>
              </a:rPr>
              <a:t> </a:t>
            </a:r>
            <a:r>
              <a:rPr lang="ru-RU" sz="1900" b="1" i="1" dirty="0" err="1">
                <a:solidFill>
                  <a:schemeClr val="tx1"/>
                </a:solidFill>
              </a:rPr>
              <a:t>British</a:t>
            </a:r>
            <a:r>
              <a:rPr lang="ru-RU" sz="1900" b="1" i="1" dirty="0">
                <a:solidFill>
                  <a:schemeClr val="tx1"/>
                </a:solidFill>
              </a:rPr>
              <a:t> </a:t>
            </a:r>
            <a:r>
              <a:rPr lang="ru-RU" sz="1900" b="1" i="1" dirty="0" err="1">
                <a:solidFill>
                  <a:schemeClr val="tx1"/>
                </a:solidFill>
              </a:rPr>
              <a:t>Council</a:t>
            </a:r>
            <a:r>
              <a:rPr lang="ru-RU" sz="1900" b="1" dirty="0">
                <a:solidFill>
                  <a:schemeClr val="tx1"/>
                </a:solidFill>
              </a:rPr>
              <a:t> (аудио с последующим выполнением заданий)</a:t>
            </a:r>
          </a:p>
          <a:p>
            <a:pPr lvl="0"/>
            <a:r>
              <a:rPr lang="ru-RU" sz="1900" b="1" i="1" dirty="0" err="1">
                <a:solidFill>
                  <a:schemeClr val="tx1"/>
                </a:solidFill>
              </a:rPr>
              <a:t>FluentU</a:t>
            </a:r>
            <a:r>
              <a:rPr lang="ru-RU" sz="1900" b="1" dirty="0">
                <a:solidFill>
                  <a:schemeClr val="tx1"/>
                </a:solidFill>
              </a:rPr>
              <a:t> (слушать тот английский язык, на котором говорят о жизни)</a:t>
            </a:r>
          </a:p>
          <a:p>
            <a:pPr lvl="0"/>
            <a:r>
              <a:rPr lang="ru-RU" sz="1900" b="1" i="1" dirty="0">
                <a:solidFill>
                  <a:schemeClr val="tx1"/>
                </a:solidFill>
              </a:rPr>
              <a:t>Ororo.tv</a:t>
            </a:r>
            <a:r>
              <a:rPr lang="ru-RU" sz="1900" b="1" dirty="0">
                <a:solidFill>
                  <a:schemeClr val="tx1"/>
                </a:solidFill>
              </a:rPr>
              <a:t> (видео на жизненные темы)</a:t>
            </a:r>
          </a:p>
          <a:p>
            <a:pPr lvl="0"/>
            <a:r>
              <a:rPr lang="ru-RU" sz="1900" b="1" i="1" dirty="0">
                <a:solidFill>
                  <a:schemeClr val="tx1"/>
                </a:solidFill>
              </a:rPr>
              <a:t>Esl-lab.com</a:t>
            </a:r>
            <a:r>
              <a:rPr lang="ru-RU" sz="1900" b="1" dirty="0">
                <a:solidFill>
                  <a:schemeClr val="tx1"/>
                </a:solidFill>
              </a:rPr>
              <a:t> (аудиозаписи с последующим выполнением заданий)</a:t>
            </a:r>
          </a:p>
          <a:p>
            <a:pPr lvl="0"/>
            <a:r>
              <a:rPr lang="ru-RU" sz="1900" b="1" i="1" dirty="0">
                <a:solidFill>
                  <a:schemeClr val="tx1"/>
                </a:solidFill>
              </a:rPr>
              <a:t>Talkenglish.com</a:t>
            </a:r>
            <a:r>
              <a:rPr lang="ru-RU" sz="1900" b="1" dirty="0">
                <a:solidFill>
                  <a:schemeClr val="tx1"/>
                </a:solidFill>
              </a:rPr>
              <a:t> (монологическая/ диалогическая речь)</a:t>
            </a:r>
          </a:p>
          <a:p>
            <a:pPr lvl="0"/>
            <a:r>
              <a:rPr lang="ru-RU" sz="1900" b="1" i="1" dirty="0">
                <a:solidFill>
                  <a:schemeClr val="tx1"/>
                </a:solidFill>
              </a:rPr>
              <a:t>Ezslang.com</a:t>
            </a:r>
            <a:r>
              <a:rPr lang="ru-RU" sz="1900" b="1" dirty="0">
                <a:solidFill>
                  <a:schemeClr val="tx1"/>
                </a:solidFill>
              </a:rPr>
              <a:t> (изучение сленга)</a:t>
            </a:r>
          </a:p>
          <a:p>
            <a:r>
              <a:rPr lang="ru-RU" sz="1900" b="1" dirty="0">
                <a:solidFill>
                  <a:schemeClr val="tx1"/>
                </a:solidFill>
              </a:rPr>
              <a:t>Портал </a:t>
            </a:r>
            <a:r>
              <a:rPr lang="ru-RU" sz="1900" b="1" i="1" dirty="0">
                <a:solidFill>
                  <a:schemeClr val="tx1"/>
                </a:solidFill>
              </a:rPr>
              <a:t>lingvo.adu.by</a:t>
            </a:r>
            <a:endParaRPr lang="ru-RU" sz="19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38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в процессе формирования </a:t>
            </a:r>
            <a:r>
              <a:rPr lang="ru-RU" b="1" u="sng" dirty="0">
                <a:solidFill>
                  <a:schemeClr val="tx1"/>
                </a:solidFill>
              </a:rPr>
              <a:t>грамматического навыка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828800"/>
            <a:ext cx="10677603" cy="5029199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</a:rPr>
              <a:t>Технологии </a:t>
            </a:r>
            <a:r>
              <a:rPr lang="en-US" sz="2400" b="1" dirty="0">
                <a:solidFill>
                  <a:schemeClr val="tx1"/>
                </a:solidFill>
              </a:rPr>
              <a:t>Web</a:t>
            </a:r>
            <a:r>
              <a:rPr lang="ru-RU" sz="2400" b="1" dirty="0">
                <a:solidFill>
                  <a:schemeClr val="tx1"/>
                </a:solidFill>
              </a:rPr>
              <a:t> 2.0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В глобальной сети существует множество сервисов, обеспечивающих продуктивное сотрудничество: </a:t>
            </a:r>
            <a:r>
              <a:rPr lang="ru-RU" sz="2400" b="1" i="1" dirty="0">
                <a:solidFill>
                  <a:schemeClr val="tx1"/>
                </a:solidFill>
              </a:rPr>
              <a:t>LearningApps.org</a:t>
            </a:r>
            <a:endParaRPr lang="ru-RU" sz="2400" b="1" dirty="0">
              <a:solidFill>
                <a:schemeClr val="tx1"/>
              </a:solidFill>
            </a:endParaRPr>
          </a:p>
          <a:p>
            <a:pPr lvl="0"/>
            <a:r>
              <a:rPr lang="en-US" sz="2400" b="1" dirty="0" smtClean="0">
                <a:solidFill>
                  <a:schemeClr val="tx1"/>
                </a:solidFill>
              </a:rPr>
              <a:t>QR</a:t>
            </a:r>
            <a:r>
              <a:rPr lang="ru-RU" sz="2400" b="1" dirty="0">
                <a:solidFill>
                  <a:schemeClr val="tx1"/>
                </a:solidFill>
              </a:rPr>
              <a:t>-коды (в книгах грамматические тесты для тематического контроля представлены в виде кодов)</a:t>
            </a:r>
          </a:p>
          <a:p>
            <a:pPr lvl="0"/>
            <a:r>
              <a:rPr lang="ru-RU" sz="2400" b="1" dirty="0">
                <a:solidFill>
                  <a:schemeClr val="tx1"/>
                </a:solidFill>
              </a:rPr>
              <a:t>Обучающие программы </a:t>
            </a:r>
            <a:r>
              <a:rPr lang="ru-RU" sz="2400" dirty="0">
                <a:solidFill>
                  <a:schemeClr val="tx1"/>
                </a:solidFill>
              </a:rPr>
              <a:t>(диск от конкурса «</a:t>
            </a:r>
            <a:r>
              <a:rPr lang="ru-RU" sz="2400" dirty="0" err="1">
                <a:solidFill>
                  <a:schemeClr val="tx1"/>
                </a:solidFill>
              </a:rPr>
              <a:t>Лингвистенок</a:t>
            </a:r>
            <a:r>
              <a:rPr lang="ru-RU" sz="2400" dirty="0">
                <a:solidFill>
                  <a:schemeClr val="tx1"/>
                </a:solidFill>
              </a:rPr>
              <a:t>»)</a:t>
            </a:r>
            <a:r>
              <a:rPr lang="ru-RU" sz="2400" b="1" dirty="0">
                <a:solidFill>
                  <a:schemeClr val="tx1"/>
                </a:solidFill>
              </a:rPr>
              <a:t>, где сначала ученики знакомятся с правилом далее выполняют упражнение и, если возникают проблемы или вопросы, то можно вернуться в правило и повторить проблемный момент.</a:t>
            </a:r>
          </a:p>
          <a:p>
            <a:pPr lvl="0"/>
            <a:r>
              <a:rPr lang="ru-RU" sz="2400" b="1" dirty="0">
                <a:solidFill>
                  <a:schemeClr val="tx1"/>
                </a:solidFill>
              </a:rPr>
              <a:t>Работа со школьным сайтом (время изоляции, одаренные ученики)</a:t>
            </a:r>
          </a:p>
          <a:p>
            <a:pPr lvl="0"/>
            <a:r>
              <a:rPr lang="ru-RU" sz="2400" b="1" dirty="0">
                <a:solidFill>
                  <a:schemeClr val="tx1"/>
                </a:solidFill>
              </a:rPr>
              <a:t>Тесты, созданные в программах </a:t>
            </a:r>
            <a:r>
              <a:rPr lang="en-US" sz="2400" b="1" i="1" dirty="0" err="1">
                <a:solidFill>
                  <a:schemeClr val="tx1"/>
                </a:solidFill>
              </a:rPr>
              <a:t>Votum</a:t>
            </a:r>
            <a:r>
              <a:rPr lang="ru-RU" sz="2400" b="1" i="1" dirty="0">
                <a:solidFill>
                  <a:schemeClr val="tx1"/>
                </a:solidFill>
              </a:rPr>
              <a:t>-</a:t>
            </a:r>
            <a:r>
              <a:rPr lang="en-US" sz="2400" b="1" i="1" dirty="0">
                <a:solidFill>
                  <a:schemeClr val="tx1"/>
                </a:solidFill>
              </a:rPr>
              <a:t>web</a:t>
            </a:r>
            <a:r>
              <a:rPr lang="ru-RU" sz="2400" b="1" i="1" dirty="0">
                <a:solidFill>
                  <a:schemeClr val="tx1"/>
                </a:solidFill>
              </a:rPr>
              <a:t>, </a:t>
            </a:r>
            <a:r>
              <a:rPr lang="en-US" sz="2400" b="1" i="1" dirty="0">
                <a:solidFill>
                  <a:schemeClr val="tx1"/>
                </a:solidFill>
              </a:rPr>
              <a:t>Master</a:t>
            </a:r>
            <a:r>
              <a:rPr lang="ru-RU" sz="2400" b="1" i="1" dirty="0">
                <a:solidFill>
                  <a:schemeClr val="tx1"/>
                </a:solidFill>
              </a:rPr>
              <a:t>-</a:t>
            </a:r>
            <a:r>
              <a:rPr lang="en-US" sz="2400" b="1" i="1" dirty="0">
                <a:solidFill>
                  <a:schemeClr val="tx1"/>
                </a:solidFill>
              </a:rPr>
              <a:t>test</a:t>
            </a:r>
            <a:r>
              <a:rPr lang="ru-RU" sz="2400" b="1" i="1" dirty="0">
                <a:solidFill>
                  <a:schemeClr val="tx1"/>
                </a:solidFill>
              </a:rPr>
              <a:t>.</a:t>
            </a:r>
            <a:r>
              <a:rPr lang="en-US" sz="2400" b="1" i="1" dirty="0" smtClean="0">
                <a:solidFill>
                  <a:schemeClr val="tx1"/>
                </a:solidFill>
              </a:rPr>
              <a:t>net</a:t>
            </a:r>
            <a:r>
              <a:rPr lang="ru-RU" sz="2400" b="1" i="1" dirty="0" smtClean="0">
                <a:solidFill>
                  <a:schemeClr val="tx1"/>
                </a:solidFill>
              </a:rPr>
              <a:t>, </a:t>
            </a:r>
            <a:r>
              <a:rPr lang="en-US" sz="2400" b="1" i="1" dirty="0" smtClean="0">
                <a:solidFill>
                  <a:schemeClr val="tx1"/>
                </a:solidFill>
              </a:rPr>
              <a:t>Hot Potatoes</a:t>
            </a:r>
            <a:endParaRPr lang="ru-RU" sz="2400" b="1" i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178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в </a:t>
            </a:r>
            <a:r>
              <a:rPr lang="ru-RU" b="1" u="sng" dirty="0">
                <a:solidFill>
                  <a:schemeClr val="tx1"/>
                </a:solidFill>
              </a:rPr>
              <a:t>проектной деятельности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10732194" cy="4567757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Проектная работа учащихся - это наиболее эффективная деятельность ребят во внеурочное время. 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2800" b="1" u="sng" dirty="0" smtClean="0">
                <a:solidFill>
                  <a:schemeClr val="tx1"/>
                </a:solidFill>
              </a:rPr>
              <a:t>Для </a:t>
            </a:r>
            <a:r>
              <a:rPr lang="ru-RU" sz="2800" b="1" u="sng" dirty="0">
                <a:solidFill>
                  <a:schemeClr val="tx1"/>
                </a:solidFill>
              </a:rPr>
              <a:t>подготовки используют интернет, чтобы найти информацию по </a:t>
            </a:r>
            <a:r>
              <a:rPr lang="ru-RU" sz="2800" b="1" u="sng" dirty="0" smtClean="0">
                <a:solidFill>
                  <a:schemeClr val="tx1"/>
                </a:solidFill>
              </a:rPr>
              <a:t>теме</a:t>
            </a:r>
            <a:r>
              <a:rPr lang="ru-RU" sz="2800" b="1" u="sng" dirty="0">
                <a:solidFill>
                  <a:schemeClr val="tx1"/>
                </a:solidFill>
              </a:rPr>
              <a:t>, создают интерактивные плакаты и презентации, снимают видеоролики и прочее</a:t>
            </a:r>
            <a:r>
              <a:rPr lang="ru-RU" sz="2800" b="1" u="sng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ru-RU" sz="2800" b="1" u="sng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4821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при подготовке </a:t>
            </a:r>
            <a:r>
              <a:rPr lang="ru-RU" b="1" u="sng" dirty="0">
                <a:solidFill>
                  <a:schemeClr val="tx1"/>
                </a:solidFill>
              </a:rPr>
              <a:t>к олимпиадам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b="1" u="sng" dirty="0" smtClean="0">
                <a:solidFill>
                  <a:schemeClr val="tx1"/>
                </a:solidFill>
              </a:rPr>
              <a:t>Онлайн-олимпиады (бесплатные и платные): </a:t>
            </a:r>
            <a:r>
              <a:rPr lang="ru-RU" sz="2800" b="1" u="sng" dirty="0" err="1">
                <a:solidFill>
                  <a:schemeClr val="tx1"/>
                </a:solidFill>
              </a:rPr>
              <a:t>Меташкола</a:t>
            </a:r>
            <a:r>
              <a:rPr lang="ru-RU" sz="2800" b="1" u="sng" dirty="0">
                <a:solidFill>
                  <a:schemeClr val="tx1"/>
                </a:solidFill>
              </a:rPr>
              <a:t>,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Фоксфорд</a:t>
            </a:r>
            <a:r>
              <a:rPr lang="ru-RU" sz="2800" b="1" u="sng" dirty="0" smtClean="0">
                <a:solidFill>
                  <a:schemeClr val="tx1"/>
                </a:solidFill>
              </a:rPr>
              <a:t>, </a:t>
            </a:r>
            <a:r>
              <a:rPr lang="ru-RU" sz="2800" b="1" u="sng" dirty="0" err="1" smtClean="0">
                <a:solidFill>
                  <a:schemeClr val="tx1"/>
                </a:solidFill>
              </a:rPr>
              <a:t>ИнтОлимп</a:t>
            </a:r>
            <a:endParaRPr lang="ru-RU" sz="2800" b="1" u="sng" dirty="0">
              <a:solidFill>
                <a:schemeClr val="tx1"/>
              </a:solidFill>
            </a:endParaRPr>
          </a:p>
          <a:p>
            <a:pPr lvl="0"/>
            <a:r>
              <a:rPr lang="ru-RU" sz="2800" b="1" dirty="0" smtClean="0">
                <a:solidFill>
                  <a:schemeClr val="tx1"/>
                </a:solidFill>
              </a:rPr>
              <a:t>Технологии </a:t>
            </a:r>
            <a:r>
              <a:rPr lang="en-US" sz="2800" b="1" dirty="0">
                <a:solidFill>
                  <a:schemeClr val="tx1"/>
                </a:solidFill>
              </a:rPr>
              <a:t>Web 2.0</a:t>
            </a:r>
            <a:endParaRPr lang="ru-RU" sz="2800" b="1" dirty="0">
              <a:solidFill>
                <a:schemeClr val="tx1"/>
              </a:solidFill>
            </a:endParaRPr>
          </a:p>
          <a:p>
            <a:pPr lvl="0"/>
            <a:r>
              <a:rPr lang="ru-RU" sz="2800" b="1" dirty="0">
                <a:solidFill>
                  <a:schemeClr val="tx1"/>
                </a:solidFill>
              </a:rPr>
              <a:t>Обучающие грамматические </a:t>
            </a:r>
            <a:r>
              <a:rPr lang="ru-RU" sz="2800" b="1" dirty="0" smtClean="0">
                <a:solidFill>
                  <a:schemeClr val="tx1"/>
                </a:solidFill>
              </a:rPr>
              <a:t>программы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0"/>
            <a:r>
              <a:rPr lang="ru-RU" sz="2800" b="1" dirty="0" smtClean="0">
                <a:solidFill>
                  <a:schemeClr val="tx1"/>
                </a:solidFill>
              </a:rPr>
              <a:t>Онлайн-курсы</a:t>
            </a:r>
            <a:endParaRPr lang="ru-RU" sz="2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645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Интернет при подготовке </a:t>
            </a:r>
            <a:r>
              <a:rPr lang="ru-RU" b="1" u="sng" dirty="0">
                <a:solidFill>
                  <a:schemeClr val="tx1"/>
                </a:solidFill>
              </a:rPr>
              <a:t>к ЦТ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053520" cy="4335745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000" b="1" dirty="0">
                <a:solidFill>
                  <a:schemeClr val="tx1"/>
                </a:solidFill>
              </a:rPr>
              <a:t>РТ дистанционно</a:t>
            </a:r>
          </a:p>
          <a:p>
            <a:pPr lvl="0"/>
            <a:r>
              <a:rPr lang="ru-RU" sz="3000" b="1" dirty="0">
                <a:solidFill>
                  <a:schemeClr val="tx1"/>
                </a:solidFill>
              </a:rPr>
              <a:t>Просмотр грамматических роликов на </a:t>
            </a:r>
            <a:r>
              <a:rPr lang="en-US" sz="3000" b="1" dirty="0">
                <a:solidFill>
                  <a:schemeClr val="tx1"/>
                </a:solidFill>
              </a:rPr>
              <a:t>YouTube</a:t>
            </a:r>
            <a:endParaRPr lang="ru-RU" sz="3000" b="1" dirty="0">
              <a:solidFill>
                <a:schemeClr val="tx1"/>
              </a:solidFill>
            </a:endParaRPr>
          </a:p>
          <a:p>
            <a:pPr lvl="0"/>
            <a:r>
              <a:rPr lang="ru-RU" sz="3000" b="1" dirty="0">
                <a:solidFill>
                  <a:schemeClr val="tx1"/>
                </a:solidFill>
              </a:rPr>
              <a:t>Дистанционное обучение с помощью конференций в </a:t>
            </a:r>
            <a:r>
              <a:rPr lang="ru-RU" sz="3000" b="1" dirty="0" err="1">
                <a:solidFill>
                  <a:schemeClr val="tx1"/>
                </a:solidFill>
              </a:rPr>
              <a:t>Skype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en-US" sz="3000" b="1" dirty="0">
                <a:solidFill>
                  <a:schemeClr val="tx1"/>
                </a:solidFill>
              </a:rPr>
              <a:t>Zoom</a:t>
            </a:r>
            <a:r>
              <a:rPr lang="ru-RU" sz="3000" b="1" dirty="0">
                <a:solidFill>
                  <a:schemeClr val="tx1"/>
                </a:solidFill>
              </a:rPr>
              <a:t>, </a:t>
            </a:r>
            <a:r>
              <a:rPr lang="en-US" sz="3000" b="1" dirty="0">
                <a:solidFill>
                  <a:schemeClr val="tx1"/>
                </a:solidFill>
              </a:rPr>
              <a:t>Google Classroom</a:t>
            </a:r>
            <a:r>
              <a:rPr lang="ru-RU" sz="3000" b="1" dirty="0">
                <a:solidFill>
                  <a:schemeClr val="tx1"/>
                </a:solidFill>
              </a:rPr>
              <a:t>, обсуждение и коррекция ошибок через </a:t>
            </a:r>
            <a:r>
              <a:rPr lang="en-US" sz="3000" b="1" dirty="0">
                <a:solidFill>
                  <a:schemeClr val="tx1"/>
                </a:solidFill>
              </a:rPr>
              <a:t>Viber</a:t>
            </a:r>
            <a:r>
              <a:rPr lang="ru-RU" sz="3000" b="1" dirty="0">
                <a:solidFill>
                  <a:schemeClr val="tx1"/>
                </a:solidFill>
              </a:rPr>
              <a:t>, выполнение заданий на платформе </a:t>
            </a:r>
            <a:r>
              <a:rPr lang="en-US" sz="3000" b="1" dirty="0">
                <a:solidFill>
                  <a:schemeClr val="tx1"/>
                </a:solidFill>
              </a:rPr>
              <a:t>Moodle</a:t>
            </a:r>
            <a:endParaRPr lang="ru-RU" sz="3000" b="1" dirty="0">
              <a:solidFill>
                <a:schemeClr val="tx1"/>
              </a:solidFill>
            </a:endParaRPr>
          </a:p>
          <a:p>
            <a:r>
              <a:rPr lang="ru-RU" sz="3000" b="1" dirty="0" smtClean="0">
                <a:solidFill>
                  <a:schemeClr val="tx1"/>
                </a:solidFill>
              </a:rPr>
              <a:t>Онлайн-курсы</a:t>
            </a:r>
            <a:endParaRPr lang="ru-RU" sz="3000" b="1" dirty="0">
              <a:solidFill>
                <a:schemeClr val="tx1"/>
              </a:solidFill>
            </a:endParaRPr>
          </a:p>
          <a:p>
            <a:pPr lvl="0"/>
            <a:endParaRPr lang="ru-RU" sz="2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384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chemeClr val="tx1"/>
                </a:solidFill>
              </a:rPr>
              <a:t>СПАСИБО </a:t>
            </a:r>
          </a:p>
          <a:p>
            <a:pPr marL="0" indent="0" algn="ctr">
              <a:buNone/>
            </a:pPr>
            <a:r>
              <a:rPr lang="ru-RU" sz="8000" b="1" dirty="0" smtClean="0">
                <a:solidFill>
                  <a:schemeClr val="tx1"/>
                </a:solidFill>
              </a:rPr>
              <a:t>ЗА </a:t>
            </a:r>
          </a:p>
          <a:p>
            <a:pPr marL="0" indent="0" algn="ctr">
              <a:buNone/>
            </a:pPr>
            <a:r>
              <a:rPr lang="ru-RU" sz="8000" b="1" dirty="0" smtClean="0">
                <a:solidFill>
                  <a:schemeClr val="tx1"/>
                </a:solidFill>
              </a:rPr>
              <a:t>ВНИМАНИЕ!</a:t>
            </a:r>
            <a:endParaRPr lang="ru-RU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50430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Pages>11</Pages>
  <Words>688</Words>
  <Characters>0</Characters>
  <Application>Microsoft Office PowerPoint</Application>
  <DocSecurity>0</DocSecurity>
  <PresentationFormat>Произвольный</PresentationFormat>
  <Lines>0</Lines>
  <Paragraphs>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Грань</vt:lpstr>
      <vt:lpstr>Использование глобальной сети и ее дидактических возможностей в обучении английскому языку </vt:lpstr>
      <vt:lpstr>Презентация PowerPoint</vt:lpstr>
      <vt:lpstr>Интернет в обучении чтению </vt:lpstr>
      <vt:lpstr>Интернет в обучении письменной речи </vt:lpstr>
      <vt:lpstr>Интернет в обучении устной речи </vt:lpstr>
      <vt:lpstr>Интернет в процессе формирования лексического навыка </vt:lpstr>
      <vt:lpstr>Интернет в процессе обучения восприятию и пониманию речи на слух </vt:lpstr>
      <vt:lpstr>Интернет в процессе формирования грамматического навыка </vt:lpstr>
      <vt:lpstr>Интернет в проектной деятельности </vt:lpstr>
      <vt:lpstr>Интернет при подготовке к олимпиадам </vt:lpstr>
      <vt:lpstr>Интернет при подготовке к ЦТ</vt:lpstr>
      <vt:lpstr>Презентация PowerPoint</vt:lpstr>
    </vt:vector>
  </TitlesOfParts>
  <Company>SPecialiST RePack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глобальной сети и ее дидактических возможностей в обучении английскому языку </dc:title>
  <dc:creator>Пользователь Windows</dc:creator>
  <cp:lastModifiedBy>Марфа Васильевна</cp:lastModifiedBy>
  <cp:revision>7</cp:revision>
  <dcterms:modified xsi:type="dcterms:W3CDTF">2020-10-23T14:01:27Z</dcterms:modified>
</cp:coreProperties>
</file>