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88" r:id="rId2"/>
    <p:sldId id="289" r:id="rId3"/>
    <p:sldId id="290" r:id="rId4"/>
    <p:sldId id="291" r:id="rId5"/>
    <p:sldId id="292" r:id="rId6"/>
    <p:sldId id="293" r:id="rId7"/>
    <p:sldId id="294" r:id="rId8"/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7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4D954-B85C-455D-9A80-B2B4B24EC14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7EB5A9-EF21-460B-B151-E226A2E83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96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04828D-AF6F-49E3-BBEC-E5049E8358DB}" type="slidenum">
              <a:rPr lang="ru-RU" altLang="ru-RU"/>
              <a:pPr eaLnBrk="1" hangingPunct="1"/>
              <a:t>3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397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991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734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3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94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933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07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61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451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21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25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EECE5-14DF-4856-8D04-B4D5CFF8D0EE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5BFF1-E28D-4B51-A6BB-6EA5670019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1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nk1.ru/pics_books/9785699481682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://www.ponedelnik.info/resources/filesDb/5/0d/50d91e96b6ad1a3a98b6f5fe7a70b51f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zveruhki.ucoz.com/foto/manki/2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mg15.nnm.ru/2/3/e/8/3/6391cec14e7c664ee77784e06e9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hyperlink" Target="http://dino.rasdva.ru/attachments/CropImages/d16f456a758853ecb2f7aa6bbb96413c.jpeg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://img11.nnm.ru/5/5/0/7/a/6696f297298f4515bfd7a0f1cb8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://www.aboutanimals.ru/Ads/photo/271006.jp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static.diary.ru/userdir/3/1/9/5/319559/39757034.jp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lebza.ru/published/publicdata/LEBZA/attachments/SC/products_pictures/large_igrushka_deti_78.gi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://natureworld.ru/misc/carnivore/fret/mustela_nigripes_01.jp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nature.air.ru/picture/mammal/1-52.jp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://www.mongabay.com/images/2005-05/sumatra_rhino-mother_17.jp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bicsecns.files.wordpress.com/2010/09/laotianrockrat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://dic.academic.ru/pictures/wiki/files/115/salzkatze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hyperlink" Target="http://helpanimal.ucoz.ru/_ph/4/2/220187008.jpg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://img0.bloggum.com/upload/lib/img/5018/o/r_uwkuruvcxij4juj0u5ij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hyperlink" Target="http://www.ljplus.ru/img4/b/u/burmat0ff/bfefa62e98e4.jp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endemik-prim.narod.ru/str/pic/image014.jpg" TargetMode="Externa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mailbox.gazetevatan.com/MailFoto/28.03.200860723_06.jpg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5813" y="836613"/>
            <a:ext cx="7772400" cy="1604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800" b="1" smtClean="0">
                <a:solidFill>
                  <a:srgbClr val="FF0000"/>
                </a:solidFill>
              </a:rPr>
              <a:t/>
            </a:r>
            <a:br>
              <a:rPr lang="ru-RU" altLang="ru-RU" sz="4800" b="1" smtClean="0">
                <a:solidFill>
                  <a:srgbClr val="FF0000"/>
                </a:solidFill>
              </a:rPr>
            </a:br>
            <a:r>
              <a:rPr lang="ru-RU" altLang="ru-RU" sz="8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«Красная книга России»</a:t>
            </a:r>
            <a:br>
              <a:rPr lang="ru-RU" altLang="ru-RU" sz="80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8000" b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1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4500563" y="5589588"/>
            <a:ext cx="4643437" cy="1143000"/>
          </a:xfrm>
        </p:spPr>
        <p:txBody>
          <a:bodyPr/>
          <a:lstStyle/>
          <a:p>
            <a:pPr algn="r"/>
            <a:r>
              <a:rPr lang="ru-RU" altLang="ru-RU" sz="1400" smtClean="0"/>
              <a:t>                </a:t>
            </a:r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Составитель: учитель начальных классов</a:t>
            </a:r>
          </a:p>
          <a:p>
            <a:pPr algn="r"/>
            <a:r>
              <a:rPr lang="ru-RU" altLang="ru-RU" sz="1400" smtClean="0">
                <a:latin typeface="Times New Roman" pitchFamily="18" charset="0"/>
                <a:cs typeface="Times New Roman" pitchFamily="18" charset="0"/>
              </a:rPr>
              <a:t>Дралова Юлия Анатольевна </a:t>
            </a:r>
          </a:p>
        </p:txBody>
      </p:sp>
      <p:pic>
        <p:nvPicPr>
          <p:cNvPr id="2052" name="Picture 5" descr="Картинка 32 из 6848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84" y="2348880"/>
            <a:ext cx="5455028" cy="42942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049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и по запросу красная книга россии"/>
          <p:cNvPicPr>
            <a:picLocks noChangeAspect="1" noChangeArrowheads="1"/>
          </p:cNvPicPr>
          <p:nvPr/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9" r="12527"/>
          <a:stretch>
            <a:fillRect/>
          </a:stretch>
        </p:blipFill>
        <p:spPr bwMode="auto">
          <a:xfrm>
            <a:off x="0" y="0"/>
            <a:ext cx="2582863" cy="331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Прямоугольник 12"/>
          <p:cNvSpPr>
            <a:spLocks noChangeArrowheads="1"/>
          </p:cNvSpPr>
          <p:nvPr/>
        </p:nvSpPr>
        <p:spPr bwMode="auto">
          <a:xfrm>
            <a:off x="2582863" y="193675"/>
            <a:ext cx="6408737" cy="323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Красная книга – это своего рода список, в котором значатся все виды животных и растений, которых, если не принять меры, ожидает полное исчезновение. Список, которым является книга, необходим для выполнения организационных задач по охране и учету редких видов, находящихся в опасности. Опираясь на данные Красной книги, какого бы уровня она ни была (международная, национальная или региональная), формируются программы, направленные на защиту и спасение тех или иных видов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3076" name="Прямоугольник 13"/>
          <p:cNvSpPr>
            <a:spLocks noChangeArrowheads="1"/>
          </p:cNvSpPr>
          <p:nvPr/>
        </p:nvSpPr>
        <p:spPr bwMode="auto">
          <a:xfrm>
            <a:off x="150813" y="3644900"/>
            <a:ext cx="8993187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История создания Красной книги начинается в 1963 году, она непосредственно связана с работой Международного Союза Охраны Природы, созданного в 1948 году</a:t>
            </a:r>
            <a:r>
              <a:rPr lang="ru-RU" altLang="ru-RU" sz="240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077" name="Picture 4" descr="История Красной книг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4767263"/>
            <a:ext cx="1601787" cy="207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8" name="AutoShape 6" descr="История Красной книг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3079" name="Picture 8" descr="История Красной книг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63" y="4627563"/>
            <a:ext cx="3663950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0" descr="История Красной книг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365625"/>
            <a:ext cx="2116137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539750" y="3500438"/>
            <a:ext cx="7416800" cy="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974982455"/>
      </p:ext>
    </p:extLst>
  </p:cSld>
  <p:clrMapOvr>
    <a:masterClrMapping/>
  </p:clrMapOvr>
  <p:transition spd="slow" advTm="6772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8"/>
          <p:cNvSpPr>
            <a:spLocks noChangeArrowheads="1"/>
          </p:cNvSpPr>
          <p:nvPr/>
        </p:nvSpPr>
        <p:spPr bwMode="auto">
          <a:xfrm>
            <a:off x="23813" y="3175"/>
            <a:ext cx="9120187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Председатель Комиссии по редким видам Питер Скотт, предложил дать название изданию — «Красная книга». В дальнейшем он стал держателем и составителем книги планеты (Красной книги международного уровня). Красный цвет – символ опасности, и, конечно же, он ну никак не связан с красной символикой Советского Союза, что не мешало СССР долгое время выставлять себя инициатором появления книги.</a:t>
            </a:r>
          </a:p>
        </p:txBody>
      </p:sp>
      <p:sp>
        <p:nvSpPr>
          <p:cNvPr id="4099" name="Прямоугольник 9"/>
          <p:cNvSpPr>
            <a:spLocks noChangeArrowheads="1"/>
          </p:cNvSpPr>
          <p:nvPr/>
        </p:nvSpPr>
        <p:spPr bwMode="auto">
          <a:xfrm>
            <a:off x="2755900" y="1858963"/>
            <a:ext cx="6388100" cy="255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Сегодня Красная книга сможет поведать о 305 видах и подвидах исчезающих млекопитающих. Из них положение стабилизировалось только лишь у 7 видов. Из 258 видов птиц  улучшение позиций лишь у 4. Нисколько не улучшилась ситуация ни у одного вида рыб и амфибий.</a:t>
            </a:r>
          </a:p>
          <a:p>
            <a:pPr algn="just" eaLnBrk="1" hangingPunct="1"/>
            <a:r>
              <a:rPr lang="ru-RU" altLang="ru-RU" sz="2000">
                <a:latin typeface="Times New Roman" pitchFamily="18" charset="0"/>
                <a:cs typeface="Times New Roman" pitchFamily="18" charset="0"/>
              </a:rPr>
              <a:t>За всю историю Красной книги, полностью вымерло 14 видов животных.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90560"/>
            <a:ext cx="1909611" cy="1273074"/>
          </a:xfrm>
          <a:prstGeom prst="rect">
            <a:avLst/>
          </a:prstGeom>
          <a:noFill/>
          <a:ln>
            <a:noFill/>
          </a:ln>
          <a:effectLst>
            <a:glow rad="381000">
              <a:schemeClr val="accent4">
                <a:lumMod val="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r="11193" b="10686"/>
          <a:stretch/>
        </p:blipFill>
        <p:spPr bwMode="auto">
          <a:xfrm>
            <a:off x="2521526" y="4735502"/>
            <a:ext cx="1555917" cy="1285786"/>
          </a:xfrm>
          <a:prstGeom prst="rect">
            <a:avLst/>
          </a:prstGeom>
          <a:noFill/>
          <a:ln>
            <a:noFill/>
          </a:ln>
          <a:effectLst>
            <a:glow rad="342900">
              <a:srgbClr val="3A8927">
                <a:alpha val="51000"/>
              </a:srgb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http://dlyakota.ru/uploads/posts/2015-05/dlyakota.ru_fotopodborki_krasivye-redkie-cvety_12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1988841"/>
            <a:ext cx="2269283" cy="1413652"/>
          </a:xfrm>
          <a:prstGeom prst="rect">
            <a:avLst/>
          </a:prstGeom>
          <a:noFill/>
          <a:effectLst>
            <a:glow rad="292100">
              <a:schemeClr val="accent5">
                <a:lumMod val="60000"/>
                <a:lumOff val="40000"/>
                <a:alpha val="79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2938" y="3506788"/>
            <a:ext cx="1858962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Венерин башмачок</a:t>
            </a:r>
            <a:endParaRPr lang="ru-RU" sz="16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4788" y="5562600"/>
            <a:ext cx="1763712" cy="3397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Уссурийский тигр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5" name="TextBox 3"/>
          <p:cNvSpPr txBox="1">
            <a:spLocks noChangeArrowheads="1"/>
          </p:cNvSpPr>
          <p:nvPr/>
        </p:nvSpPr>
        <p:spPr bwMode="auto">
          <a:xfrm>
            <a:off x="2987675" y="6137275"/>
            <a:ext cx="5953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>
                <a:solidFill>
                  <a:srgbClr val="3A8927"/>
                </a:solidFill>
                <a:latin typeface="Times New Roman" pitchFamily="18" charset="0"/>
                <a:cs typeface="Times New Roman" pitchFamily="18" charset="0"/>
              </a:rPr>
              <a:t>Зубр</a:t>
            </a:r>
          </a:p>
        </p:txBody>
      </p:sp>
      <p:pic>
        <p:nvPicPr>
          <p:cNvPr id="5" name="Picture 2" descr="http://www.pc-wallpapers.co.uk/wallpapers/animals/aquatic/sealions_1400x105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7" t="19230" r="8580" b="19086"/>
          <a:stretch/>
        </p:blipFill>
        <p:spPr bwMode="auto">
          <a:xfrm>
            <a:off x="6757594" y="4287569"/>
            <a:ext cx="2269901" cy="1275638"/>
          </a:xfrm>
          <a:prstGeom prst="rect">
            <a:avLst/>
          </a:prstGeom>
          <a:noFill/>
          <a:effectLst>
            <a:glow rad="292100">
              <a:srgbClr val="0070C0">
                <a:alpha val="59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sezdrav.ru/wp-content/uploads/2013/04/0a06e38a6f7d3cb93500c30a0f1ef226.jpe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3" t="7039" r="7221" b="8272"/>
          <a:stretch/>
        </p:blipFill>
        <p:spPr bwMode="auto">
          <a:xfrm>
            <a:off x="4824288" y="5363634"/>
            <a:ext cx="1158586" cy="898809"/>
          </a:xfrm>
          <a:prstGeom prst="rect">
            <a:avLst/>
          </a:prstGeom>
          <a:noFill/>
          <a:effectLst>
            <a:glow rad="228600">
              <a:schemeClr val="tx2">
                <a:lumMod val="75000"/>
                <a:alpha val="8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881563" y="6451600"/>
            <a:ext cx="110807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Женьшень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9" name="TextBox 6"/>
          <p:cNvSpPr txBox="1">
            <a:spLocks noChangeArrowheads="1"/>
          </p:cNvSpPr>
          <p:nvPr/>
        </p:nvSpPr>
        <p:spPr bwMode="auto">
          <a:xfrm>
            <a:off x="7308850" y="5670550"/>
            <a:ext cx="7112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Морж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532172"/>
      </p:ext>
    </p:extLst>
  </p:cSld>
  <p:clrMapOvr>
    <a:masterClrMapping/>
  </p:clrMapOvr>
  <p:transition spd="slow" advTm="6684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124" name="Picture 4" descr="0_2aed6_f2fca51d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60350"/>
            <a:ext cx="3233738" cy="2425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0_1c504_24e4f09e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933825"/>
            <a:ext cx="3594100" cy="2695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0_1d06c_d9bce486_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2528887" cy="3378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0_1eba3_385bd3a1_X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88913"/>
            <a:ext cx="2735263" cy="22796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0_2d5a0_96664f56_X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565400"/>
            <a:ext cx="2879725" cy="1928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0_4aed9_6514042d_X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781300"/>
            <a:ext cx="2946400" cy="2946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0_445db_643e4830_XL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4508500"/>
            <a:ext cx="2879725" cy="22066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55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6148" name="Picture 4" descr="___1_~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4925"/>
            <a:ext cx="4437063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0_1bb56_8d0909ef_-3-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3789363"/>
            <a:ext cx="4481513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0_2b389_284f9bdc_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3789363"/>
            <a:ext cx="4643437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0_2d2bc_6f72a347_-1-X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7938"/>
            <a:ext cx="4643437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35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1560513" y="333375"/>
            <a:ext cx="595471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rgbClr val="FF0000"/>
                </a:solidFill>
              </a:rPr>
              <a:t>Дерево, трава и птица</a:t>
            </a:r>
            <a:br>
              <a:rPr lang="ru-RU" altLang="ru-RU" sz="2800" b="1">
                <a:solidFill>
                  <a:srgbClr val="FF0000"/>
                </a:solidFill>
              </a:rPr>
            </a:br>
            <a:r>
              <a:rPr lang="ru-RU" altLang="ru-RU" sz="2800" b="1">
                <a:solidFill>
                  <a:srgbClr val="FF0000"/>
                </a:solidFill>
              </a:rPr>
              <a:t>Не всегда умеют защититься.</a:t>
            </a:r>
            <a:br>
              <a:rPr lang="ru-RU" altLang="ru-RU" sz="2800" b="1">
                <a:solidFill>
                  <a:srgbClr val="FF0000"/>
                </a:solidFill>
              </a:rPr>
            </a:br>
            <a:r>
              <a:rPr lang="ru-RU" altLang="ru-RU" sz="2800" b="1">
                <a:solidFill>
                  <a:srgbClr val="FF0000"/>
                </a:solidFill>
              </a:rPr>
              <a:t>Если будут уничтожены они,</a:t>
            </a:r>
            <a:br>
              <a:rPr lang="ru-RU" altLang="ru-RU" sz="2800" b="1">
                <a:solidFill>
                  <a:srgbClr val="FF0000"/>
                </a:solidFill>
              </a:rPr>
            </a:br>
            <a:r>
              <a:rPr lang="ru-RU" altLang="ru-RU" sz="2800" b="1">
                <a:solidFill>
                  <a:srgbClr val="FF0000"/>
                </a:solidFill>
              </a:rPr>
              <a:t>На планете мы останемся одни!</a:t>
            </a:r>
            <a:r>
              <a:rPr lang="ru-RU" altLang="ru-RU" sz="180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17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47813" y="4581525"/>
            <a:ext cx="7138987" cy="15446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7173" name="Picture 8" descr="Картинка 12 из 4505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060575"/>
            <a:ext cx="6408738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814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60350"/>
            <a:ext cx="8496300" cy="6121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2800" b="1" i="1" smtClean="0">
                <a:latin typeface="Times New Roman" pitchFamily="18" charset="0"/>
                <a:cs typeface="Times New Roman" pitchFamily="18" charset="0"/>
              </a:rPr>
              <a:t>В одной книге не может уместиться такое большое количество рисунков, фотографий и рассказов, поэтому под одним названием скрывается целая серия книг.	</a:t>
            </a:r>
          </a:p>
          <a:p>
            <a:pPr algn="ctr" eaLnBrk="1" hangingPunct="1">
              <a:buFontTx/>
              <a:buNone/>
            </a:pPr>
            <a:r>
              <a:rPr lang="ru-RU" altLang="ru-RU" sz="2800" b="1" smtClean="0">
                <a:latin typeface="Times New Roman" pitchFamily="18" charset="0"/>
                <a:cs typeface="Times New Roman" pitchFamily="18" charset="0"/>
              </a:rPr>
              <a:t>Каждая страница книги имеет свой цвет:</a:t>
            </a:r>
          </a:p>
          <a:p>
            <a:pPr eaLnBrk="1" hangingPunct="1">
              <a:buFontTx/>
              <a:buNone/>
            </a:pPr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		Чёрная 		</a:t>
            </a:r>
            <a:r>
              <a:rPr lang="ru-RU" altLang="ru-RU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Красная     </a:t>
            </a:r>
            <a:r>
              <a:rPr lang="ru-RU" altLang="ru-RU" b="1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Серая</a:t>
            </a:r>
          </a:p>
          <a:p>
            <a:pPr eaLnBrk="1" hangingPunct="1">
              <a:buFontTx/>
              <a:buNone/>
            </a:pPr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altLang="ru-RU" b="1" smtClean="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rPr>
              <a:t>Жёлтая</a:t>
            </a:r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		Зелёная      </a:t>
            </a:r>
            <a:endParaRPr lang="ru-RU" altLang="ru-RU" sz="24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WordArt 4"/>
          <p:cNvSpPr>
            <a:spLocks noChangeArrowheads="1" noChangeShapeType="1" noTextEdit="1"/>
          </p:cNvSpPr>
          <p:nvPr/>
        </p:nvSpPr>
        <p:spPr bwMode="auto">
          <a:xfrm>
            <a:off x="6372225" y="3381375"/>
            <a:ext cx="1333500" cy="3349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"/>
                <a:cs typeface="Arial"/>
              </a:rPr>
              <a:t>Белая</a:t>
            </a:r>
          </a:p>
        </p:txBody>
      </p:sp>
    </p:spTree>
    <p:extLst>
      <p:ext uri="{BB962C8B-B14F-4D97-AF65-F5344CB8AC3E}">
        <p14:creationId xmlns:p14="http://schemas.microsoft.com/office/powerpoint/2010/main" val="28505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  <a:alpha val="3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7"/>
          <p:cNvSpPr txBox="1">
            <a:spLocks noChangeArrowheads="1"/>
          </p:cNvSpPr>
          <p:nvPr/>
        </p:nvSpPr>
        <p:spPr bwMode="auto">
          <a:xfrm>
            <a:off x="468313" y="333375"/>
            <a:ext cx="799306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8000" b="1">
                <a:latin typeface="Times New Roman" pitchFamily="18" charset="0"/>
                <a:cs typeface="Times New Roman" pitchFamily="18" charset="0"/>
              </a:rPr>
              <a:t>Животные, которые до сих пор мало изучены! </a:t>
            </a:r>
          </a:p>
        </p:txBody>
      </p:sp>
    </p:spTree>
    <p:extLst>
      <p:ext uri="{BB962C8B-B14F-4D97-AF65-F5344CB8AC3E}">
        <p14:creationId xmlns:p14="http://schemas.microsoft.com/office/powerpoint/2010/main" val="3475855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90863" y="6126163"/>
            <a:ext cx="2819400" cy="3651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1800" b="1" dirty="0" smtClean="0"/>
              <a:t>Ирис сибирский</a:t>
            </a:r>
          </a:p>
        </p:txBody>
      </p:sp>
      <p:pic>
        <p:nvPicPr>
          <p:cNvPr id="22532" name="Picture 5" descr="File17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8913"/>
            <a:ext cx="9036050" cy="5571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Rectangle 8"/>
          <p:cNvSpPr>
            <a:spLocks noChangeArrowheads="1"/>
          </p:cNvSpPr>
          <p:nvPr/>
        </p:nvSpPr>
        <p:spPr bwMode="auto">
          <a:xfrm>
            <a:off x="4500563" y="63087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b="1"/>
          </a:p>
        </p:txBody>
      </p:sp>
      <p:sp>
        <p:nvSpPr>
          <p:cNvPr id="36869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509431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78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7892" name="Rectangle 11"/>
          <p:cNvSpPr>
            <a:spLocks noChangeArrowheads="1"/>
          </p:cNvSpPr>
          <p:nvPr/>
        </p:nvSpPr>
        <p:spPr bwMode="auto">
          <a:xfrm>
            <a:off x="3419475" y="6159500"/>
            <a:ext cx="30956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Горная горилла</a:t>
            </a:r>
            <a:r>
              <a:rPr lang="ru-RU" altLang="ru-RU" sz="2800"/>
              <a:t> </a:t>
            </a:r>
          </a:p>
        </p:txBody>
      </p:sp>
      <p:pic>
        <p:nvPicPr>
          <p:cNvPr id="5" name="Picture 13" descr="Картинка 146 из 2116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367" y="177822"/>
            <a:ext cx="6516216" cy="57014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8835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891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2916238" y="6165850"/>
            <a:ext cx="41036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ru-RU" altLang="ru-RU" sz="2800" b="1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Тасманский дьявол. </a:t>
            </a:r>
          </a:p>
        </p:txBody>
      </p:sp>
      <p:pic>
        <p:nvPicPr>
          <p:cNvPr id="5" name="Picture 7" descr="1267788327_trektasdev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22" y="116632"/>
            <a:ext cx="9178821" cy="60486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317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35600" y="6011863"/>
            <a:ext cx="3457575" cy="53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b="1" smtClean="0"/>
              <a:t>Большая панда</a:t>
            </a:r>
            <a:r>
              <a:rPr lang="ru-RU" altLang="ru-RU" sz="2800" smtClean="0"/>
              <a:t> </a:t>
            </a:r>
          </a:p>
        </p:txBody>
      </p:sp>
      <p:pic>
        <p:nvPicPr>
          <p:cNvPr id="23556" name="Picture 5" descr="Зверь, берегись! Человек идет">
            <a:hlinkClick r:id="rId2" tooltip="Оригинальный размер изображения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9" y="196850"/>
            <a:ext cx="4323387" cy="58245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Rectangle 6"/>
          <p:cNvSpPr>
            <a:spLocks noChangeArrowheads="1"/>
          </p:cNvSpPr>
          <p:nvPr/>
        </p:nvSpPr>
        <p:spPr bwMode="auto">
          <a:xfrm>
            <a:off x="315913" y="6021388"/>
            <a:ext cx="3757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Гигантская бурозубка</a:t>
            </a:r>
          </a:p>
        </p:txBody>
      </p:sp>
      <p:pic>
        <p:nvPicPr>
          <p:cNvPr id="23558" name="Picture 8" descr="Картинка 70 из 18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980"/>
            <a:ext cx="4138803" cy="5989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3838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4"/>
          <p:cNvSpPr txBox="1">
            <a:spLocks noChangeArrowheads="1"/>
          </p:cNvSpPr>
          <p:nvPr/>
        </p:nvSpPr>
        <p:spPr bwMode="auto">
          <a:xfrm>
            <a:off x="971550" y="0"/>
            <a:ext cx="7345363" cy="667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7200" b="1"/>
              <a:t>Животные и растения, численность которых всегда была невелика! </a:t>
            </a:r>
          </a:p>
        </p:txBody>
      </p:sp>
    </p:spTree>
    <p:extLst>
      <p:ext uri="{BB962C8B-B14F-4D97-AF65-F5344CB8AC3E}">
        <p14:creationId xmlns:p14="http://schemas.microsoft.com/office/powerpoint/2010/main" val="52242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24300" y="6376988"/>
            <a:ext cx="1584325" cy="431800"/>
          </a:xfrm>
        </p:spPr>
        <p:txBody>
          <a:bodyPr>
            <a:normAutofit fontScale="92500" lnSpcReduction="20000"/>
          </a:bodyPr>
          <a:lstStyle/>
          <a:p>
            <a:pPr algn="ctr" eaLnBrk="1" hangingPunct="1">
              <a:buFontTx/>
              <a:buNone/>
            </a:pPr>
            <a:r>
              <a:rPr lang="ru-RU" altLang="ru-RU" sz="2800" b="1" smtClean="0"/>
              <a:t>Гепард</a:t>
            </a:r>
          </a:p>
        </p:txBody>
      </p:sp>
      <p:pic>
        <p:nvPicPr>
          <p:cNvPr id="25604" name="Picture 5" descr="КРАСНАЯ КНИГА (семейство гепардов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8785100" cy="62107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6017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301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3012" name="Rectangle 9"/>
          <p:cNvSpPr>
            <a:spLocks noChangeArrowheads="1"/>
          </p:cNvSpPr>
          <p:nvPr/>
        </p:nvSpPr>
        <p:spPr bwMode="auto">
          <a:xfrm>
            <a:off x="2555875" y="5983288"/>
            <a:ext cx="4487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latin typeface="Times New Roman" pitchFamily="18" charset="0"/>
                <a:cs typeface="Times New Roman" pitchFamily="18" charset="0"/>
              </a:rPr>
              <a:t>Высоколобый бутылконос</a:t>
            </a:r>
          </a:p>
        </p:txBody>
      </p:sp>
      <p:pic>
        <p:nvPicPr>
          <p:cNvPr id="5" name="Picture 11" descr="Зверь, берегись! Человек идет">
            <a:hlinkClick r:id="rId2" tooltip="Оригинальный размер изображения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352928" cy="5688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96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403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3132138" y="6165850"/>
            <a:ext cx="39322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Краснозобая казарка</a:t>
            </a:r>
          </a:p>
        </p:txBody>
      </p:sp>
      <p:pic>
        <p:nvPicPr>
          <p:cNvPr id="5" name="Picture 8" descr="Картинка 5 из 1330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912"/>
            <a:ext cx="8712968" cy="5885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0828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48038" y="5949950"/>
            <a:ext cx="3600450" cy="388938"/>
          </a:xfrm>
        </p:spPr>
        <p:txBody>
          <a:bodyPr>
            <a:normAutofit fontScale="85000" lnSpcReduction="20000"/>
          </a:bodyPr>
          <a:lstStyle/>
          <a:p>
            <a:pPr algn="ctr" eaLnBrk="1" hangingPunct="1">
              <a:buFontTx/>
              <a:buNone/>
            </a:pPr>
            <a:r>
              <a:rPr lang="ru-RU" altLang="ru-RU" sz="2800" b="1" smtClean="0"/>
              <a:t>Речной бобр</a:t>
            </a:r>
          </a:p>
        </p:txBody>
      </p:sp>
      <p:pic>
        <p:nvPicPr>
          <p:cNvPr id="28678" name="Picture 9" descr="Картинка 11 из 649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2"/>
            <a:ext cx="8497639" cy="58595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79029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ChangeArrowheads="1"/>
          </p:cNvSpPr>
          <p:nvPr/>
        </p:nvSpPr>
        <p:spPr bwMode="auto">
          <a:xfrm>
            <a:off x="3995738" y="5876925"/>
            <a:ext cx="1073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Лось</a:t>
            </a:r>
          </a:p>
        </p:txBody>
      </p:sp>
      <p:pic>
        <p:nvPicPr>
          <p:cNvPr id="47107" name="Picture 8" descr="Картинка 126 из 10301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87325"/>
            <a:ext cx="8496300" cy="533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520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813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Picture 11" descr="Картинка 3 из 9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332656"/>
            <a:ext cx="8299202" cy="5527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Rectangle 12"/>
          <p:cNvSpPr>
            <a:spLocks noChangeArrowheads="1"/>
          </p:cNvSpPr>
          <p:nvPr/>
        </p:nvSpPr>
        <p:spPr bwMode="auto">
          <a:xfrm>
            <a:off x="2830513" y="6046788"/>
            <a:ext cx="3429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ru-RU" sz="2800" b="1"/>
              <a:t>Черноногий хорёк</a:t>
            </a:r>
          </a:p>
        </p:txBody>
      </p:sp>
    </p:spTree>
    <p:extLst>
      <p:ext uri="{BB962C8B-B14F-4D97-AF65-F5344CB8AC3E}">
        <p14:creationId xmlns:p14="http://schemas.microsoft.com/office/powerpoint/2010/main" val="23370032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3"/>
          <p:cNvSpPr>
            <a:spLocks noChangeArrowheads="1"/>
          </p:cNvSpPr>
          <p:nvPr/>
        </p:nvSpPr>
        <p:spPr bwMode="auto">
          <a:xfrm>
            <a:off x="3059113" y="5300663"/>
            <a:ext cx="2787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Шорбатый кит</a:t>
            </a:r>
          </a:p>
        </p:txBody>
      </p:sp>
      <p:pic>
        <p:nvPicPr>
          <p:cNvPr id="5" name="Picture 18" descr="Картинка 58 из 251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52854" cy="45377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073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95513" y="5373688"/>
            <a:ext cx="4824412" cy="1008062"/>
          </a:xfrm>
        </p:spPr>
        <p:txBody>
          <a:bodyPr>
            <a:normAutofit lnSpcReduction="10000"/>
          </a:bodyPr>
          <a:lstStyle/>
          <a:p>
            <a:pPr eaLnBrk="1" hangingPunct="1"/>
            <a:endParaRPr lang="ru-RU" altLang="ru-RU" sz="2800" smtClean="0"/>
          </a:p>
          <a:p>
            <a:pPr algn="ctr" eaLnBrk="1" hangingPunct="1">
              <a:buFontTx/>
              <a:buNone/>
            </a:pPr>
            <a:r>
              <a:rPr lang="ru-RU" altLang="ru-RU" sz="2800" b="1" smtClean="0"/>
              <a:t>Носорог суматранский</a:t>
            </a:r>
          </a:p>
        </p:txBody>
      </p:sp>
      <p:pic>
        <p:nvPicPr>
          <p:cNvPr id="29701" name="Picture 7" descr="Картинка 72 из 18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4" y="188913"/>
            <a:ext cx="8641655" cy="5513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8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513" y="6021388"/>
            <a:ext cx="4824412" cy="5095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smtClean="0"/>
              <a:t>Примула длинноножковая</a:t>
            </a:r>
          </a:p>
        </p:txBody>
      </p:sp>
      <p:pic>
        <p:nvPicPr>
          <p:cNvPr id="5" name="Picture 5" descr="File007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7314"/>
            <a:ext cx="7875875" cy="5040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199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Картинка 15 из 143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560840" cy="51920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10"/>
          <p:cNvSpPr>
            <a:spLocks noChangeArrowheads="1"/>
          </p:cNvSpPr>
          <p:nvPr/>
        </p:nvSpPr>
        <p:spPr bwMode="auto">
          <a:xfrm>
            <a:off x="2987675" y="5594350"/>
            <a:ext cx="30511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     Лаосская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скальная крыса</a:t>
            </a:r>
          </a:p>
        </p:txBody>
      </p:sp>
    </p:spTree>
    <p:extLst>
      <p:ext uri="{BB962C8B-B14F-4D97-AF65-F5344CB8AC3E}">
        <p14:creationId xmlns:p14="http://schemas.microsoft.com/office/powerpoint/2010/main" val="2798766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9588" y="476250"/>
            <a:ext cx="8229600" cy="295275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b="1" smtClean="0">
                <a:latin typeface="Times New Roman" pitchFamily="18" charset="0"/>
                <a:cs typeface="Times New Roman" pitchFamily="18" charset="0"/>
              </a:rPr>
              <a:t>В нашей стране Красная книга вышла  впервые в 1978 году. Выполнена она аналогично и  содержит список исчезающих видов животных, растений и грибов Российской Федерации.</a:t>
            </a:r>
          </a:p>
          <a:p>
            <a:pPr eaLnBrk="1" hangingPunct="1"/>
            <a:endParaRPr lang="ru-RU" alt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1" name="Rectangle 4"/>
          <p:cNvSpPr>
            <a:spLocks noChangeArrowheads="1"/>
          </p:cNvSpPr>
          <p:nvPr/>
        </p:nvSpPr>
        <p:spPr bwMode="auto">
          <a:xfrm>
            <a:off x="250825" y="3573463"/>
            <a:ext cx="878522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Пройдёмся по страницам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                                            Красной книги России</a:t>
            </a:r>
          </a:p>
        </p:txBody>
      </p:sp>
    </p:spTree>
    <p:extLst>
      <p:ext uri="{BB962C8B-B14F-4D97-AF65-F5344CB8AC3E}">
        <p14:creationId xmlns:p14="http://schemas.microsoft.com/office/powerpoint/2010/main" val="42309274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5940425" y="4797425"/>
            <a:ext cx="3035300" cy="1152525"/>
          </a:xfrm>
        </p:spPr>
        <p:txBody>
          <a:bodyPr/>
          <a:lstStyle/>
          <a:p>
            <a:pPr eaLnBrk="1" hangingPunct="1"/>
            <a:r>
              <a:rPr lang="ru-RU" altLang="ru-RU" sz="2800" b="1" smtClean="0"/>
              <a:t>Осёл дикий азиатский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4313" y="58738"/>
            <a:ext cx="3781425" cy="490537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Tx/>
              <a:buNone/>
            </a:pPr>
            <a:r>
              <a:rPr lang="ru-RU" altLang="ru-RU" sz="2800" b="1" smtClean="0"/>
              <a:t>Кавказский камышовый кот</a:t>
            </a:r>
          </a:p>
        </p:txBody>
      </p:sp>
      <p:pic>
        <p:nvPicPr>
          <p:cNvPr id="31748" name="Picture 5" descr="Картинка 5 из 28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0728"/>
            <a:ext cx="4884880" cy="4968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13" descr="0490500530480570550520480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434" y="188640"/>
            <a:ext cx="3491880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32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529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>
            <a:off x="3203575" y="6338888"/>
            <a:ext cx="3308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Камышовая жаба</a:t>
            </a:r>
          </a:p>
        </p:txBody>
      </p:sp>
      <p:pic>
        <p:nvPicPr>
          <p:cNvPr id="5" name="Picture 8" descr="Картинка 25 из 291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7360568" cy="5518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15306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632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Picture 10" descr="Белый медвед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036496" cy="59349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11"/>
          <p:cNvSpPr>
            <a:spLocks noChangeArrowheads="1"/>
          </p:cNvSpPr>
          <p:nvPr/>
        </p:nvSpPr>
        <p:spPr bwMode="auto">
          <a:xfrm>
            <a:off x="2752725" y="6340475"/>
            <a:ext cx="4032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/>
              <a:t>  </a:t>
            </a:r>
            <a:r>
              <a:rPr lang="ru-RU" altLang="ru-RU" sz="2800" b="1"/>
              <a:t>Белый медведь</a:t>
            </a:r>
          </a:p>
        </p:txBody>
      </p:sp>
    </p:spTree>
    <p:extLst>
      <p:ext uri="{BB962C8B-B14F-4D97-AF65-F5344CB8AC3E}">
        <p14:creationId xmlns:p14="http://schemas.microsoft.com/office/powerpoint/2010/main" val="146066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3" name="Picture 11" descr="Картинка 115 из 7737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66" y="4365104"/>
            <a:ext cx="4514249" cy="2241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989138"/>
            <a:ext cx="2449513" cy="8207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b="1" smtClean="0"/>
              <a:t>Выхухоль</a:t>
            </a:r>
          </a:p>
        </p:txBody>
      </p:sp>
      <p:pic>
        <p:nvPicPr>
          <p:cNvPr id="32772" name="Picture 9" descr="Картинка 31 из 7731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448" y="0"/>
            <a:ext cx="4968552" cy="51860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27640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837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Picture 14" descr="0490500530480560550530490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676435" cy="5164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Rectangle 15"/>
          <p:cNvSpPr>
            <a:spLocks noChangeArrowheads="1"/>
          </p:cNvSpPr>
          <p:nvPr/>
        </p:nvSpPr>
        <p:spPr bwMode="auto">
          <a:xfrm>
            <a:off x="1763713" y="5942013"/>
            <a:ext cx="46799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chemeClr val="tx2"/>
                </a:solidFill>
              </a:rPr>
              <a:t>Северный  олень </a:t>
            </a:r>
            <a:r>
              <a:rPr lang="ru-RU" altLang="ru-RU" sz="1800" b="1">
                <a:solidFill>
                  <a:schemeClr val="tx2"/>
                </a:solidFill>
              </a:rPr>
              <a:t/>
            </a:r>
            <a:br>
              <a:rPr lang="ru-RU" altLang="ru-RU" sz="1800" b="1">
                <a:solidFill>
                  <a:schemeClr val="tx2"/>
                </a:solidFill>
              </a:rPr>
            </a:br>
            <a:endParaRPr lang="ru-RU" altLang="ru-RU" sz="1800" b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5920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5939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0" y="2997200"/>
            <a:ext cx="25558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2800" b="1" kern="0" dirty="0" smtClean="0"/>
              <a:t>Дятел </a:t>
            </a:r>
            <a:br>
              <a:rPr lang="ru-RU" altLang="ru-RU" sz="2800" b="1" kern="0" dirty="0" smtClean="0"/>
            </a:br>
            <a:r>
              <a:rPr lang="ru-RU" altLang="ru-RU" sz="2800" b="1" kern="0" dirty="0" smtClean="0"/>
              <a:t>рыжебрюхий</a:t>
            </a:r>
          </a:p>
        </p:txBody>
      </p:sp>
      <p:pic>
        <p:nvPicPr>
          <p:cNvPr id="59397" name="Picture 12" descr="Dendrocopos hyperythr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2700"/>
            <a:ext cx="6227763" cy="651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1284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16013" y="5732463"/>
            <a:ext cx="2449512" cy="431800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ru-RU" sz="2800" b="1" smtClean="0"/>
              <a:t>Когтистый тритон</a:t>
            </a:r>
          </a:p>
        </p:txBody>
      </p:sp>
      <p:sp>
        <p:nvSpPr>
          <p:cNvPr id="60420" name="Rectangle 6"/>
          <p:cNvSpPr>
            <a:spLocks noChangeArrowheads="1"/>
          </p:cNvSpPr>
          <p:nvPr/>
        </p:nvSpPr>
        <p:spPr bwMode="auto">
          <a:xfrm>
            <a:off x="6931025" y="5732463"/>
            <a:ext cx="12684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Гюрза</a:t>
            </a:r>
          </a:p>
        </p:txBody>
      </p:sp>
      <p:pic>
        <p:nvPicPr>
          <p:cNvPr id="60421" name="Picture 8" descr="2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850" y="188913"/>
            <a:ext cx="437515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9" descr="Картинка 2 из 98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50" y="0"/>
            <a:ext cx="4492558" cy="4941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4550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14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4" name="Picture 13" descr="osprey-div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5"/>
            <a:ext cx="4716016" cy="4950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5" name="Rectangle 14"/>
          <p:cNvSpPr>
            <a:spLocks noChangeArrowheads="1"/>
          </p:cNvSpPr>
          <p:nvPr/>
        </p:nvSpPr>
        <p:spPr bwMode="auto">
          <a:xfrm>
            <a:off x="1547813" y="4954588"/>
            <a:ext cx="12557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Скопа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210300" y="4681538"/>
            <a:ext cx="2530475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Tx/>
              <a:buNone/>
              <a:defRPr/>
            </a:pPr>
            <a:r>
              <a:rPr lang="ru-RU" altLang="ru-RU" sz="2800" b="1" kern="0" dirty="0" smtClean="0"/>
              <a:t>Красный коршун</a:t>
            </a:r>
          </a:p>
        </p:txBody>
      </p:sp>
      <p:pic>
        <p:nvPicPr>
          <p:cNvPr id="7" name="Picture 5" descr="ki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034"/>
            <a:ext cx="3913882" cy="4622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9888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24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2468" name="Rectangle 15"/>
          <p:cNvSpPr>
            <a:spLocks noChangeArrowheads="1"/>
          </p:cNvSpPr>
          <p:nvPr/>
        </p:nvSpPr>
        <p:spPr bwMode="auto">
          <a:xfrm>
            <a:off x="468313" y="6159500"/>
            <a:ext cx="3860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Пион тонколистный</a:t>
            </a:r>
            <a:r>
              <a:rPr lang="ru-RU" altLang="ru-RU" sz="2800"/>
              <a:t> </a:t>
            </a:r>
          </a:p>
        </p:txBody>
      </p:sp>
      <p:pic>
        <p:nvPicPr>
          <p:cNvPr id="5" name="Picture 19" descr="1290429445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14" y="404663"/>
            <a:ext cx="8061734" cy="5754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9225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34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63492" name="Rectangle 9"/>
          <p:cNvSpPr>
            <a:spLocks noChangeArrowheads="1"/>
          </p:cNvSpPr>
          <p:nvPr/>
        </p:nvSpPr>
        <p:spPr bwMode="auto">
          <a:xfrm>
            <a:off x="3348038" y="5656263"/>
            <a:ext cx="34401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Жёлтая кувшинка</a:t>
            </a:r>
            <a:r>
              <a:rPr lang="ru-RU" altLang="ru-RU" sz="2800"/>
              <a:t> </a:t>
            </a:r>
          </a:p>
        </p:txBody>
      </p:sp>
      <p:pic>
        <p:nvPicPr>
          <p:cNvPr id="5" name="Picture 12" descr="1323554955_zheltaya-kuvshink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" y="332656"/>
            <a:ext cx="8538525" cy="5219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3910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3148013" y="784225"/>
            <a:ext cx="32067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800" b="1"/>
              <a:t>Утка мандаринка</a:t>
            </a:r>
          </a:p>
        </p:txBody>
      </p:sp>
      <p:pic>
        <p:nvPicPr>
          <p:cNvPr id="34822" name="Picture 8" descr="Картинка 18 из 8423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23" y="1402362"/>
            <a:ext cx="8784977" cy="545563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5210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3541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8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поведения в природе.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8229600" cy="358933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altLang="ru-RU" sz="2800" smtClean="0"/>
              <a:t>	</a:t>
            </a:r>
          </a:p>
        </p:txBody>
      </p:sp>
      <p:sp>
        <p:nvSpPr>
          <p:cNvPr id="36868" name="Rectangle 5"/>
          <p:cNvSpPr>
            <a:spLocks noChangeArrowheads="1"/>
          </p:cNvSpPr>
          <p:nvPr/>
        </p:nvSpPr>
        <p:spPr bwMode="auto">
          <a:xfrm>
            <a:off x="15875" y="1298575"/>
            <a:ext cx="9128125" cy="48387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ru-RU" altLang="ru-RU" dirty="0" smtClean="0"/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.Не шумите на природе! Не берите с собой на экскурсию магнитофоны, горны и барабаны!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 ловите бабочек, стрекоз, жуков!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 ломайте ветки деревьев и кустарников!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Убирайте за собой мусор!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Берегите почву!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Берегите прекрасный мир растений!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При сборе трав, плодов и грибов бережно относитесь к тому, на чем они росли! </a:t>
            </a:r>
          </a:p>
          <a:p>
            <a:pPr indent="185738" algn="just" eaLnBrk="1" hangingPunct="1">
              <a:lnSpc>
                <a:spcPct val="110000"/>
              </a:lnSpc>
              <a:defRPr/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alt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Не ловите детенышей диких животных и не уносите их домой! </a:t>
            </a:r>
          </a:p>
        </p:txBody>
      </p:sp>
    </p:spTree>
    <p:extLst>
      <p:ext uri="{BB962C8B-B14F-4D97-AF65-F5344CB8AC3E}">
        <p14:creationId xmlns:p14="http://schemas.microsoft.com/office/powerpoint/2010/main" val="23417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67588" name="Picture 4" descr="0_3e805_6b71aa8c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46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86976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</Words>
  <Application>Microsoft Office PowerPoint</Application>
  <PresentationFormat>Экран (4:3)</PresentationFormat>
  <Paragraphs>67</Paragraphs>
  <Slides>37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 «Красная книга России»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Ирис сибирский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Примула длинноножковая</vt:lpstr>
      <vt:lpstr>Презентация PowerPoint</vt:lpstr>
      <vt:lpstr>Презентация PowerPoint</vt:lpstr>
      <vt:lpstr>Осёл дикий азиатский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поведения в природе.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«Красная книга России» </dc:title>
  <dc:creator>79969329009</dc:creator>
  <cp:lastModifiedBy>79969329009</cp:lastModifiedBy>
  <cp:revision>1</cp:revision>
  <dcterms:created xsi:type="dcterms:W3CDTF">2020-11-08T07:22:46Z</dcterms:created>
  <dcterms:modified xsi:type="dcterms:W3CDTF">2020-11-08T07:23:46Z</dcterms:modified>
</cp:coreProperties>
</file>