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8" r:id="rId2"/>
    <p:sldId id="356" r:id="rId3"/>
    <p:sldId id="359" r:id="rId4"/>
    <p:sldId id="357" r:id="rId5"/>
    <p:sldId id="332" r:id="rId6"/>
    <p:sldId id="308" r:id="rId7"/>
    <p:sldId id="307" r:id="rId8"/>
    <p:sldId id="262" r:id="rId9"/>
    <p:sldId id="363" r:id="rId10"/>
    <p:sldId id="361" r:id="rId11"/>
    <p:sldId id="341" r:id="rId12"/>
    <p:sldId id="350" r:id="rId13"/>
    <p:sldId id="315" r:id="rId14"/>
    <p:sldId id="311" r:id="rId15"/>
    <p:sldId id="338" r:id="rId16"/>
    <p:sldId id="362" r:id="rId17"/>
    <p:sldId id="364" r:id="rId18"/>
    <p:sldId id="339" r:id="rId19"/>
    <p:sldId id="340" r:id="rId20"/>
    <p:sldId id="298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25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522" autoAdjust="0"/>
    <p:restoredTop sz="9466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C89C9D9-79A8-49BC-AABF-210BC843A94A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7EF9DF5-A46E-4019-8F18-266BF55942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6499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686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 defTabSz="912813">
              <a:defRPr/>
            </a:pPr>
            <a:fld id="{117DB4FE-C0DB-405B-A247-9708A835CD29}" type="slidenum">
              <a:rPr lang="ru-RU" sz="1200">
                <a:latin typeface="+mn-lt"/>
              </a:rPr>
              <a:pPr algn="r" defTabSz="912813">
                <a:defRPr/>
              </a:pPr>
              <a:t>14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912813"/>
            <a:endParaRPr lang="ru-RU" smtClean="0"/>
          </a:p>
        </p:txBody>
      </p:sp>
      <p:sp>
        <p:nvSpPr>
          <p:cNvPr id="4608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2813"/>
            <a:fld id="{1C45BCC1-9055-41AC-9F92-0BC5D9341181}" type="slidenum">
              <a:rPr lang="ru-RU" sz="1200"/>
              <a:pPr algn="r" defTabSz="912813"/>
              <a:t>15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C91AD-17CF-4845-A433-DA4BCBBDADDD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49D37-2F27-4578-8CCB-A44B4D29EE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CFAE8-57ED-4A13-880D-F22883A591DB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BB0EA4-345C-422F-9FA4-4B2EF4D5DE4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E3CC2-32C2-4274-8C91-D7BE895BBB59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ED1F6-5E3E-4BF0-B8AA-78AE9A93E15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2AB0D-0130-4348-B83F-4EDA81003245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18E2E-C85F-421B-A1B5-939691CDB6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A4169-8D3E-4000-BC74-69E0512CC2C8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5B85B-59E0-4FC1-AD1E-DDF3318E33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A4D98-28A3-446D-BA20-F1CEC1F436A4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839C8-118E-4956-9D4E-8858C63939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571DE-FC91-4AE2-837B-866853D729CC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EB067-3AAE-456E-B0AC-0309C94792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4AFAF-B66C-4049-A86D-6DB92B80F659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F100F-8DD3-468C-A128-2F89452B9C5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96860F-D481-4538-927F-FD9FEA492131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AE89B-C5A2-4017-8041-A4641D13675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CFB35-CB45-49B5-9529-61DF51A446DB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96573-865E-4D66-A3A8-E42BA89642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24601-70BB-4662-ACB5-579BF191A199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729A8-634E-4BA9-9AE3-1AC6210ACD5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B3E666-E210-433B-945B-C917309B924A}" type="datetimeFigureOut">
              <a:rPr lang="ru-RU"/>
              <a:pPr>
                <a:defRPr/>
              </a:pPr>
              <a:t>12.11.2020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D85F0FD-9AF9-4525-AF30-B55152BCB0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gif"/><Relationship Id="rId9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7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5.jpe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2" Type="http://schemas.openxmlformats.org/officeDocument/2006/relationships/tags" Target="../tags/tag2.xml"/><Relationship Id="rId16" Type="http://schemas.openxmlformats.org/officeDocument/2006/relationships/image" Target="../media/image32.gif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1.jpeg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notesSlide" Target="../notesSlides/notesSlid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835696" y="1052736"/>
            <a:ext cx="5329138" cy="5616624"/>
          </a:xfrm>
        </p:spPr>
        <p:txBody>
          <a:bodyPr/>
          <a:lstStyle/>
          <a:p>
            <a:pPr eaLnBrk="1" hangingPunct="1"/>
            <a:r>
              <a:rPr lang="ru-RU" sz="6600" b="1" dirty="0" smtClean="0">
                <a:solidFill>
                  <a:srgbClr val="002060"/>
                </a:solidFill>
              </a:rPr>
              <a:t>Урок </a:t>
            </a:r>
            <a:br>
              <a:rPr lang="ru-RU" sz="6600" b="1" dirty="0" smtClean="0">
                <a:solidFill>
                  <a:srgbClr val="002060"/>
                </a:solidFill>
              </a:rPr>
            </a:br>
            <a:r>
              <a:rPr lang="ru-RU" sz="6600" b="1" dirty="0" smtClean="0">
                <a:solidFill>
                  <a:srgbClr val="002060"/>
                </a:solidFill>
              </a:rPr>
              <a:t>математики</a:t>
            </a:r>
            <a:br>
              <a:rPr lang="ru-RU" sz="6600" b="1" dirty="0" smtClean="0">
                <a:solidFill>
                  <a:srgbClr val="002060"/>
                </a:solidFill>
              </a:rPr>
            </a:br>
            <a:r>
              <a:rPr lang="ru-RU" sz="6600" b="1" dirty="0" smtClean="0">
                <a:solidFill>
                  <a:srgbClr val="002060"/>
                </a:solidFill>
              </a:rPr>
              <a:t>в  4 </a:t>
            </a:r>
            <a:r>
              <a:rPr lang="ru-RU" sz="6600" b="1" dirty="0" smtClean="0">
                <a:solidFill>
                  <a:srgbClr val="002060"/>
                </a:solidFill>
              </a:rPr>
              <a:t>классе</a:t>
            </a:r>
            <a:br>
              <a:rPr lang="ru-RU" sz="6600" b="1" dirty="0" smtClean="0">
                <a:solidFill>
                  <a:srgbClr val="002060"/>
                </a:solidFill>
              </a:rPr>
            </a:br>
            <a:r>
              <a:rPr lang="ru-RU" sz="6600" b="1" dirty="0">
                <a:solidFill>
                  <a:srgbClr val="002060"/>
                </a:solidFill>
              </a:rPr>
              <a:t/>
            </a:r>
            <a:br>
              <a:rPr lang="ru-RU" sz="6600" b="1" dirty="0">
                <a:solidFill>
                  <a:srgbClr val="002060"/>
                </a:solidFill>
              </a:rPr>
            </a:br>
            <a:r>
              <a:rPr lang="ru-RU" sz="1400" b="1" dirty="0" smtClean="0">
                <a:solidFill>
                  <a:srgbClr val="002060"/>
                </a:solidFill>
              </a:rPr>
              <a:t>программа «Школа России» 2020 год.</a:t>
            </a:r>
            <a:endParaRPr lang="ru-RU" sz="6600" b="1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Прямоугольник 2"/>
          <p:cNvSpPr>
            <a:spLocks noChangeArrowheads="1"/>
          </p:cNvSpPr>
          <p:nvPr/>
        </p:nvSpPr>
        <p:spPr bwMode="auto">
          <a:xfrm>
            <a:off x="900113" y="333375"/>
            <a:ext cx="727233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Приготовились к уроку. Проверили наличие </a:t>
            </a:r>
            <a:r>
              <a:rPr lang="ru-RU" sz="40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тетради,ручек,карандашей,учебника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6324" name="Picture 2" descr="http://knap.ucoz.ru/_si/0/5254199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0338" y="2852738"/>
            <a:ext cx="3167062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187624" y="2060848"/>
            <a:ext cx="909223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Кг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</a:t>
            </a:r>
          </a:p>
          <a:p>
            <a:pPr algn="ctr"/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67790" y="2276872"/>
            <a:ext cx="18002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199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332656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урока</a:t>
            </a:r>
            <a:r>
              <a:rPr lang="ru-RU" dirty="0" smtClean="0"/>
              <a:t>: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67790" y="1124744"/>
            <a:ext cx="37644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Масса</a:t>
            </a:r>
            <a:endParaRPr lang="ru-RU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778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 descr="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35513"/>
            <a:ext cx="2514600" cy="2122487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2355168" y="20523"/>
            <a:ext cx="44336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ноября.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Классная работа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20" y="1256239"/>
            <a:ext cx="590465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Вспомним: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кг =   г.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т =  ц.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ц=  кг.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3000 г = кг</a:t>
            </a:r>
          </a:p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т 5 ц = ц.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86444" y="2060848"/>
            <a:ext cx="8964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-Какими приборами пользуются для измерения массы?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5" name="Rectangle 11"/>
          <p:cNvSpPr>
            <a:spLocks noGrp="1" noChangeArrowheads="1"/>
          </p:cNvSpPr>
          <p:nvPr>
            <p:ph type="title" sz="quarter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Весы механические</a:t>
            </a:r>
          </a:p>
        </p:txBody>
      </p:sp>
      <p:pic>
        <p:nvPicPr>
          <p:cNvPr id="24578" name="Picture 10" descr="в4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1341438"/>
            <a:ext cx="2303462" cy="2509837"/>
          </a:xfrm>
        </p:spPr>
      </p:pic>
      <p:pic>
        <p:nvPicPr>
          <p:cNvPr id="24579" name="Содержимое 10" descr="весы4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08400" y="1341438"/>
            <a:ext cx="2316163" cy="2951162"/>
          </a:xfrm>
        </p:spPr>
      </p:pic>
      <p:pic>
        <p:nvPicPr>
          <p:cNvPr id="24580" name="Содержимое 12" descr="весы1.jpg"/>
          <p:cNvPicPr>
            <a:picLocks noGrp="1" noChangeAspect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7019925" y="2060575"/>
            <a:ext cx="1912938" cy="4259263"/>
          </a:xfrm>
        </p:spPr>
      </p:pic>
      <p:pic>
        <p:nvPicPr>
          <p:cNvPr id="24581" name="Содержимое 11" descr="весы3.jpg"/>
          <p:cNvPicPr>
            <a:picLocks noGrp="1" noChangeAspect="1"/>
          </p:cNvPicPr>
          <p:nvPr>
            <p:ph sz="quarter" idx="4294967295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0113" y="3933825"/>
            <a:ext cx="2025650" cy="2357438"/>
          </a:xfrm>
        </p:spPr>
      </p:pic>
      <p:pic>
        <p:nvPicPr>
          <p:cNvPr id="24582" name="Рисунок 13" descr="весы2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276600" y="4652963"/>
            <a:ext cx="3598863" cy="205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Весы электронные</a:t>
            </a:r>
          </a:p>
        </p:txBody>
      </p:sp>
      <p:pic>
        <p:nvPicPr>
          <p:cNvPr id="25602" name="Содержимое 8" descr="весы5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71500" y="1960563"/>
            <a:ext cx="3810000" cy="3805237"/>
          </a:xfrm>
        </p:spPr>
      </p:pic>
      <p:pic>
        <p:nvPicPr>
          <p:cNvPr id="25603" name="Содержимое 10" descr="весы7.jpg"/>
          <p:cNvPicPr>
            <a:picLocks noGrp="1" noChangeAspect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5000625" y="3929063"/>
            <a:ext cx="3000375" cy="2559050"/>
          </a:xfrm>
        </p:spPr>
      </p:pic>
      <p:pic>
        <p:nvPicPr>
          <p:cNvPr id="25604" name="Содержимое 9" descr="весы6.jpg"/>
          <p:cNvPicPr>
            <a:picLocks noGrp="1" noChangeAspect="1"/>
          </p:cNvPicPr>
          <p:nvPr>
            <p:ph sz="quarter" idx="429496729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56100" y="1700213"/>
            <a:ext cx="3092450" cy="2187575"/>
          </a:xfrm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есы Кантор металл.50 кг. - 6/48 шт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40767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9912" y="1187878"/>
            <a:ext cx="48245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Кантер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AutoShape 2" descr="https://ds05.infourok.ru/uploads/ex/0c8e/0004c77d-0a32b7e3/img1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30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55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Взаимосвязь единиц массы Сможете ли вы поднять 1 000 000 г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75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78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43213" y="1125538"/>
            <a:ext cx="6300787" cy="10080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800" b="1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ru-RU" sz="3200" b="1" dirty="0">
                <a:solidFill>
                  <a:schemeClr val="tx1"/>
                </a:solidFill>
                <a:latin typeface="Arial" charset="0"/>
              </a:rPr>
              <a:t>Сова весит 3000г. Выразите её вес в кг.</a:t>
            </a:r>
            <a:endParaRPr lang="ru-RU" sz="32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43213" y="3068638"/>
            <a:ext cx="6300787" cy="14398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tx1"/>
                </a:solidFill>
                <a:latin typeface="Arial" charset="0"/>
              </a:rPr>
              <a:t>Масса ежа 900 граммов. На сколько ёж легче совы?  </a:t>
            </a:r>
            <a:r>
              <a:rPr lang="ru-RU" sz="3200" dirty="0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71775" y="5013325"/>
            <a:ext cx="6372225" cy="11525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>
                <a:solidFill>
                  <a:schemeClr val="tx1"/>
                </a:solidFill>
                <a:latin typeface="Arial" charset="0"/>
              </a:rPr>
              <a:t>Заяц имеет массу 6 кг. Выразите его вес в граммах</a:t>
            </a:r>
            <a:r>
              <a:rPr lang="ru-RU" sz="1800" b="1" dirty="0">
                <a:solidFill>
                  <a:schemeClr val="tx1"/>
                </a:solidFill>
                <a:latin typeface="Arial" charset="0"/>
              </a:rPr>
              <a:t>.</a:t>
            </a:r>
            <a:endParaRPr lang="ru-RU" sz="18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22533" name="AutoShape 6" descr="Дорогу чемпионам!"/>
          <p:cNvSpPr>
            <a:spLocks noChangeAspect="1" noChangeArrowheads="1"/>
          </p:cNvSpPr>
          <p:nvPr/>
        </p:nvSpPr>
        <p:spPr bwMode="auto">
          <a:xfrm>
            <a:off x="6300788" y="3429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800"/>
          </a:p>
        </p:txBody>
      </p:sp>
      <p:pic>
        <p:nvPicPr>
          <p:cNvPr id="22534" name="Picture 7" descr="Дорогу чемпионам!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692150"/>
            <a:ext cx="2447925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8" descr="i?id=259500999-37-72&amp;n=21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371475" y="2924175"/>
            <a:ext cx="2400300" cy="1800225"/>
          </a:xfrm>
        </p:spPr>
      </p:pic>
      <p:pic>
        <p:nvPicPr>
          <p:cNvPr id="22536" name="Picture 9" descr="i?id=447046759-50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4724400"/>
            <a:ext cx="2384425" cy="187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0" y="0"/>
            <a:ext cx="9144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МАТЕМАТИЧЕСКИЙ ДИКТАНТ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088" y="2300288"/>
            <a:ext cx="12969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кг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750" y="4222750"/>
            <a:ext cx="2592388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2100г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5650" y="5972175"/>
            <a:ext cx="1800225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6000г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1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 descr="C:\Users\Администратор\Pictures\предметы\масло.gif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116013" y="3860800"/>
            <a:ext cx="1892300" cy="1512888"/>
          </a:xfrm>
        </p:spPr>
      </p:pic>
      <p:pic>
        <p:nvPicPr>
          <p:cNvPr id="23554" name="Picture 3" descr="C:\Users\Администратор\Pictures\предметы\шар кр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9925" y="1628775"/>
            <a:ext cx="1763713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5" descr="C:\Users\Администратор\Pictures\животные\85.gif"/>
          <p:cNvPicPr>
            <a:picLocks noChangeAspect="1" noChangeArrowheads="1" noCrop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138" y="1268413"/>
            <a:ext cx="2232025" cy="252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C:\Users\Администратор\Pictures\животные\бабка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25975"/>
            <a:ext cx="21748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7" descr="C:\Users\Администратор\Pictures\животные\свиристель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575" y="3789363"/>
            <a:ext cx="1223963" cy="160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8" descr="C:\Users\Администратор\Pictures\картинки\malina13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313" y="5373688"/>
            <a:ext cx="11525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0" descr="http://im5-tub.yandex.net/i?id=27561436-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3850" y="1484313"/>
            <a:ext cx="2447925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2" descr="http://im7-tub.yandex.net/i?id=62727402-0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219700" y="3860800"/>
            <a:ext cx="3581400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11" descr="C:\Users\Администратор\Pictures\предметы\рюкзак1.gif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219700" y="1484313"/>
            <a:ext cx="192405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4" name="Text Box 12"/>
          <p:cNvSpPr txBox="1">
            <a:spLocks noChangeArrowheads="1"/>
          </p:cNvSpPr>
          <p:nvPr/>
        </p:nvSpPr>
        <p:spPr bwMode="auto">
          <a:xfrm>
            <a:off x="179388" y="122238"/>
            <a:ext cx="87137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вы считаете, любой предмет можно измерить с помощью весов?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179388" y="1412875"/>
            <a:ext cx="878522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i="1" dirty="0">
                <a:solidFill>
                  <a:schemeClr val="hlink"/>
                </a:solidFill>
                <a:latin typeface="Arial Black" pitchFamily="34" charset="0"/>
              </a:rPr>
              <a:t>при измерении массы крупных предметов или большого количества  используют </a:t>
            </a:r>
            <a:r>
              <a:rPr lang="ru-RU" sz="3600" b="1" i="1" dirty="0">
                <a:solidFill>
                  <a:srgbClr val="C00000"/>
                </a:solidFill>
                <a:latin typeface="Arial Black" pitchFamily="34" charset="0"/>
              </a:rPr>
              <a:t>тонну и центнер, </a:t>
            </a:r>
            <a:r>
              <a:rPr lang="ru-RU" sz="3600" b="1" i="1" dirty="0">
                <a:solidFill>
                  <a:schemeClr val="hlink"/>
                </a:solidFill>
                <a:latin typeface="Arial Black" pitchFamily="34" charset="0"/>
              </a:rPr>
              <a:t> а при измерении массы мелких предметов – </a:t>
            </a:r>
            <a:r>
              <a:rPr lang="ru-RU" sz="36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кг или грамм.</a:t>
            </a:r>
          </a:p>
        </p:txBody>
      </p:sp>
      <p:pic>
        <p:nvPicPr>
          <p:cNvPr id="34820" name="Picture 5" descr="C:\Users\Администратор\Pictures\животные\85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513" y="5157788"/>
            <a:ext cx="1368425" cy="154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6" descr="C:\Users\Администратор\Pictures\животные\бабка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4652963"/>
            <a:ext cx="1295400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10" descr="http://im5-tub.yandex.net/i?id=27561436-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292600"/>
            <a:ext cx="1800225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2" descr="http://toprekord.ru/wp-content/uploads/2010/02/car41.jpg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4868863"/>
            <a:ext cx="2268537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Picture 4" descr="http://upload.wikimedia.org/wikipedia/ru/f/f6/%D0%9A%D0%BE%D0%BD%D1%84%D0%B5%D1%82%D1%8B_%D0%91%D0%B5%D0%BB%D0%BE%D1%87%D0%BA%D0%B0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9925" y="4365625"/>
            <a:ext cx="1931988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Группа 24"/>
          <p:cNvGrpSpPr>
            <a:grpSpLocks/>
          </p:cNvGrpSpPr>
          <p:nvPr/>
        </p:nvGrpSpPr>
        <p:grpSpPr bwMode="auto">
          <a:xfrm>
            <a:off x="2714625" y="928688"/>
            <a:ext cx="3041650" cy="5286375"/>
            <a:chOff x="2714612" y="928670"/>
            <a:chExt cx="3041650" cy="5286393"/>
          </a:xfrm>
        </p:grpSpPr>
        <p:sp>
          <p:nvSpPr>
            <p:cNvPr id="13" name="Скругленный прямоугольник 12"/>
            <p:cNvSpPr/>
            <p:nvPr/>
          </p:nvSpPr>
          <p:spPr bwMode="auto">
            <a:xfrm>
              <a:off x="2857487" y="2357425"/>
              <a:ext cx="2714625" cy="642939"/>
            </a:xfrm>
            <a:prstGeom prst="roundRect">
              <a:avLst/>
            </a:prstGeom>
            <a:solidFill>
              <a:srgbClr val="FFFF99"/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/>
            </a:p>
          </p:txBody>
        </p:sp>
        <p:sp>
          <p:nvSpPr>
            <p:cNvPr id="14" name="Скругленный прямоугольник 13"/>
            <p:cNvSpPr/>
            <p:nvPr/>
          </p:nvSpPr>
          <p:spPr bwMode="auto">
            <a:xfrm>
              <a:off x="2857487" y="3000364"/>
              <a:ext cx="2714625" cy="642940"/>
            </a:xfrm>
            <a:prstGeom prst="roundRect">
              <a:avLst/>
            </a:prstGeom>
            <a:solidFill>
              <a:srgbClr val="FFFF99"/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2857487" y="3643304"/>
              <a:ext cx="2714625" cy="642939"/>
            </a:xfrm>
            <a:prstGeom prst="roundRect">
              <a:avLst/>
            </a:prstGeom>
            <a:solidFill>
              <a:srgbClr val="FFFF99"/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/>
            </a:p>
          </p:txBody>
        </p:sp>
        <p:sp>
          <p:nvSpPr>
            <p:cNvPr id="16" name="Скругленный прямоугольник 15"/>
            <p:cNvSpPr/>
            <p:nvPr/>
          </p:nvSpPr>
          <p:spPr bwMode="auto">
            <a:xfrm>
              <a:off x="2857487" y="4286243"/>
              <a:ext cx="2714625" cy="642940"/>
            </a:xfrm>
            <a:prstGeom prst="roundRect">
              <a:avLst/>
            </a:prstGeom>
            <a:solidFill>
              <a:srgbClr val="FFFF99"/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2857487" y="4929184"/>
              <a:ext cx="2714625" cy="642939"/>
            </a:xfrm>
            <a:prstGeom prst="roundRect">
              <a:avLst/>
            </a:prstGeom>
            <a:solidFill>
              <a:srgbClr val="FFFF99"/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/>
            </a:p>
          </p:txBody>
        </p:sp>
        <p:sp>
          <p:nvSpPr>
            <p:cNvPr id="18" name="Скругленный прямоугольник 17"/>
            <p:cNvSpPr/>
            <p:nvPr/>
          </p:nvSpPr>
          <p:spPr bwMode="auto">
            <a:xfrm>
              <a:off x="2857487" y="5572123"/>
              <a:ext cx="2714625" cy="642940"/>
            </a:xfrm>
            <a:prstGeom prst="roundRect">
              <a:avLst/>
            </a:prstGeom>
            <a:solidFill>
              <a:srgbClr val="FFFF99"/>
            </a:solidFill>
            <a:ln w="1905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/>
            </a:p>
          </p:txBody>
        </p:sp>
        <p:grpSp>
          <p:nvGrpSpPr>
            <p:cNvPr id="42006" name="Группа 23"/>
            <p:cNvGrpSpPr>
              <a:grpSpLocks/>
            </p:cNvGrpSpPr>
            <p:nvPr/>
          </p:nvGrpSpPr>
          <p:grpSpPr bwMode="auto">
            <a:xfrm>
              <a:off x="2714612" y="928670"/>
              <a:ext cx="3041650" cy="1463257"/>
              <a:chOff x="2786050" y="571480"/>
              <a:chExt cx="3041650" cy="1463257"/>
            </a:xfrm>
          </p:grpSpPr>
          <p:pic>
            <p:nvPicPr>
              <p:cNvPr id="42007" name="Picture 26" descr="rez"/>
              <p:cNvPicPr>
                <a:picLocks noChangeAspect="1" noChangeArrowheads="1"/>
              </p:cNvPicPr>
              <p:nvPr/>
            </p:nvPicPr>
            <p:blipFill>
              <a:blip r:embed="rId1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6050" y="571480"/>
                <a:ext cx="3041650" cy="1463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2928925" y="2000235"/>
                <a:ext cx="278606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Прямоугольник 1"/>
          <p:cNvSpPr/>
          <p:nvPr/>
        </p:nvSpPr>
        <p:spPr>
          <a:xfrm>
            <a:off x="1428750" y="285750"/>
            <a:ext cx="67024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kern="10" dirty="0">
                <a:solidFill>
                  <a:schemeClr val="accent2"/>
                </a:solidFill>
                <a:latin typeface="Arial"/>
                <a:cs typeface="Arial"/>
              </a:rPr>
              <a:t>1.Расположи в порядке возрастания</a:t>
            </a:r>
          </a:p>
        </p:txBody>
      </p:sp>
      <p:sp>
        <p:nvSpPr>
          <p:cNvPr id="3" name="Прямоугольник 2">
            <a:hlinkClick r:id="" action="ppaction://macro?name=DragandDrop"/>
          </p:cNvPr>
          <p:cNvSpPr/>
          <p:nvPr>
            <p:custDataLst>
              <p:tags r:id="rId1"/>
            </p:custDataLst>
          </p:nvPr>
        </p:nvSpPr>
        <p:spPr>
          <a:xfrm>
            <a:off x="6786563" y="5000625"/>
            <a:ext cx="1500187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 т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" name="Прямоугольник 4">
            <a:hlinkClick r:id="" action="ppaction://macro?name=DragandDrop"/>
          </p:cNvPr>
          <p:cNvSpPr/>
          <p:nvPr>
            <p:custDataLst>
              <p:tags r:id="rId2"/>
            </p:custDataLst>
          </p:nvPr>
        </p:nvSpPr>
        <p:spPr>
          <a:xfrm>
            <a:off x="6786563" y="5643563"/>
            <a:ext cx="1500187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Прямоугольник 5">
            <a:hlinkClick r:id="" action="ppaction://macro?name=DragandDrop"/>
          </p:cNvPr>
          <p:cNvSpPr/>
          <p:nvPr>
            <p:custDataLst>
              <p:tags r:id="rId3"/>
            </p:custDataLst>
          </p:nvPr>
        </p:nvSpPr>
        <p:spPr>
          <a:xfrm>
            <a:off x="6786563" y="3714750"/>
            <a:ext cx="1500187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800 кг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>
            <a:hlinkClick r:id="" action="ppaction://macro?name=DragandDrop"/>
          </p:cNvPr>
          <p:cNvSpPr/>
          <p:nvPr>
            <p:custDataLst>
              <p:tags r:id="rId4"/>
            </p:custDataLst>
          </p:nvPr>
        </p:nvSpPr>
        <p:spPr>
          <a:xfrm>
            <a:off x="6786563" y="3071813"/>
            <a:ext cx="1500187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 кг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0" name="Прямоугольник 9">
            <a:hlinkClick r:id="" action="ppaction://macro?name=DragandDrop"/>
          </p:cNvPr>
          <p:cNvSpPr/>
          <p:nvPr>
            <p:custDataLst>
              <p:tags r:id="rId5"/>
            </p:custDataLst>
          </p:nvPr>
        </p:nvSpPr>
        <p:spPr>
          <a:xfrm>
            <a:off x="6786563" y="2428875"/>
            <a:ext cx="1500187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900 г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" name="Прямоугольник 10">
            <a:hlinkClick r:id="" action="ppaction://macro?name=DragandDrop"/>
          </p:cNvPr>
          <p:cNvSpPr/>
          <p:nvPr>
            <p:custDataLst>
              <p:tags r:id="rId6"/>
            </p:custDataLst>
          </p:nvPr>
        </p:nvSpPr>
        <p:spPr>
          <a:xfrm>
            <a:off x="6786563" y="4357688"/>
            <a:ext cx="1500187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2000 г</a:t>
            </a:r>
          </a:p>
        </p:txBody>
      </p:sp>
      <p:sp>
        <p:nvSpPr>
          <p:cNvPr id="22" name="Прямоугольник 21">
            <a:hlinkClick r:id="" action="ppaction://macro?name=DragandDrop"/>
          </p:cNvPr>
          <p:cNvSpPr/>
          <p:nvPr>
            <p:custDataLst>
              <p:tags r:id="rId7"/>
            </p:custDataLst>
          </p:nvPr>
        </p:nvSpPr>
        <p:spPr>
          <a:xfrm>
            <a:off x="3476625" y="4984750"/>
            <a:ext cx="1500188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2000 г</a:t>
            </a:r>
          </a:p>
        </p:txBody>
      </p:sp>
      <p:sp>
        <p:nvSpPr>
          <p:cNvPr id="24" name="Прямоугольник 23">
            <a:hlinkClick r:id="" action="ppaction://macro?name=DragandDrop"/>
          </p:cNvPr>
          <p:cNvSpPr/>
          <p:nvPr>
            <p:custDataLst>
              <p:tags r:id="rId8"/>
            </p:custDataLst>
          </p:nvPr>
        </p:nvSpPr>
        <p:spPr>
          <a:xfrm>
            <a:off x="3468688" y="5627688"/>
            <a:ext cx="1500187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900 г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5" name="Прямоугольник 24">
            <a:hlinkClick r:id="" action="ppaction://macro?name=DragandDrop"/>
          </p:cNvPr>
          <p:cNvSpPr/>
          <p:nvPr>
            <p:custDataLst>
              <p:tags r:id="rId9"/>
            </p:custDataLst>
          </p:nvPr>
        </p:nvSpPr>
        <p:spPr>
          <a:xfrm>
            <a:off x="3476625" y="4357688"/>
            <a:ext cx="1500188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 кг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6" name="Прямоугольник 25">
            <a:hlinkClick r:id="" action="ppaction://macro?name=DragandDrop"/>
          </p:cNvPr>
          <p:cNvSpPr/>
          <p:nvPr>
            <p:custDataLst>
              <p:tags r:id="rId10"/>
            </p:custDataLst>
          </p:nvPr>
        </p:nvSpPr>
        <p:spPr>
          <a:xfrm>
            <a:off x="3482975" y="3698875"/>
            <a:ext cx="1500188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800 кг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7" name="Прямоугольник 26">
            <a:hlinkClick r:id="" action="ppaction://macro?name=DragandDrop"/>
          </p:cNvPr>
          <p:cNvSpPr/>
          <p:nvPr>
            <p:custDataLst>
              <p:tags r:id="rId11"/>
            </p:custDataLst>
          </p:nvPr>
        </p:nvSpPr>
        <p:spPr>
          <a:xfrm>
            <a:off x="3482975" y="3055938"/>
            <a:ext cx="1500188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 </a:t>
            </a:r>
            <a:r>
              <a:rPr lang="ru-RU" sz="2800" b="1" dirty="0" err="1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8" name="Прямоугольник 27">
            <a:hlinkClick r:id="" action="ppaction://macro?name=DragandDrop"/>
          </p:cNvPr>
          <p:cNvSpPr/>
          <p:nvPr>
            <p:custDataLst>
              <p:tags r:id="rId12"/>
            </p:custDataLst>
          </p:nvPr>
        </p:nvSpPr>
        <p:spPr>
          <a:xfrm>
            <a:off x="3482975" y="2413000"/>
            <a:ext cx="1500188" cy="523875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 т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41999" name="Picture 2" descr="http://file.mobilmusic.ru/47/e6/08/563068.gif"/>
          <p:cNvPicPr>
            <a:picLocks noChangeAspect="1" noChangeArrowheads="1" noCrop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42875" y="3429000"/>
            <a:ext cx="2576513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Прямоугольник 1"/>
          <p:cNvSpPr>
            <a:spLocks noChangeArrowheads="1"/>
          </p:cNvSpPr>
          <p:nvPr/>
        </p:nvSpPr>
        <p:spPr bwMode="auto">
          <a:xfrm>
            <a:off x="1547813" y="1125538"/>
            <a:ext cx="62865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2800" b="1">
                <a:solidFill>
                  <a:schemeClr val="accent2"/>
                </a:solidFill>
              </a:rPr>
              <a:t>Старорусские меры массы: </a:t>
            </a:r>
            <a:endParaRPr lang="ru-RU" sz="1800">
              <a:solidFill>
                <a:schemeClr val="accent2"/>
              </a:solidFill>
            </a:endParaRPr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2051050" y="1916113"/>
            <a:ext cx="5072063" cy="13843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800" b="1" dirty="0">
                <a:solidFill>
                  <a:srgbClr val="422E2E"/>
                </a:solidFill>
                <a:ea typeface="Times New Roman" pitchFamily="18" charset="0"/>
                <a:cs typeface="Arial" charset="0"/>
              </a:rPr>
              <a:t>1 пуд     = 16 кг</a:t>
            </a:r>
          </a:p>
          <a:p>
            <a:pPr algn="ctr" eaLnBrk="0" hangingPunct="0">
              <a:defRPr/>
            </a:pPr>
            <a:r>
              <a:rPr lang="ru-RU" sz="2800" b="1" dirty="0">
                <a:solidFill>
                  <a:srgbClr val="422E2E"/>
                </a:solidFill>
                <a:ea typeface="Times New Roman" pitchFamily="18" charset="0"/>
                <a:cs typeface="Arial" charset="0"/>
              </a:rPr>
              <a:t>1 фунт  = 400 г </a:t>
            </a:r>
          </a:p>
          <a:p>
            <a:pPr algn="ctr" eaLnBrk="0" hangingPunct="0">
              <a:defRPr/>
            </a:pPr>
            <a:r>
              <a:rPr lang="ru-RU" sz="2800" b="1" dirty="0">
                <a:solidFill>
                  <a:srgbClr val="422E2E"/>
                </a:solidFill>
                <a:ea typeface="Times New Roman" pitchFamily="18" charset="0"/>
                <a:cs typeface="Arial" charset="0"/>
              </a:rPr>
              <a:t>   1 золотник = 4 г</a:t>
            </a:r>
            <a:endParaRPr lang="ru-RU" sz="4000" b="1" dirty="0">
              <a:solidFill>
                <a:srgbClr val="422E2E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4313" y="4143375"/>
            <a:ext cx="8715375" cy="1816100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800" b="1" i="1" dirty="0">
                <a:solidFill>
                  <a:srgbClr val="422E2E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«Болезнь входит пудами, а уходит золотниками»</a:t>
            </a:r>
          </a:p>
          <a:p>
            <a:pPr algn="ctr" eaLnBrk="0" hangingPunct="0">
              <a:defRPr/>
            </a:pPr>
            <a:r>
              <a:rPr lang="ru-RU" sz="2800" b="1" i="1" dirty="0">
                <a:solidFill>
                  <a:srgbClr val="422E2E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«Мал золотник, да дорог»</a:t>
            </a:r>
          </a:p>
          <a:p>
            <a:pPr algn="ctr" eaLnBrk="0" hangingPunct="0">
              <a:defRPr/>
            </a:pPr>
            <a:r>
              <a:rPr lang="ru-RU" sz="2800" b="1" i="1" dirty="0">
                <a:solidFill>
                  <a:srgbClr val="422E2E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«Друга узнать </a:t>
            </a:r>
            <a:r>
              <a:rPr lang="ru-RU" sz="2800" b="1" i="1">
                <a:solidFill>
                  <a:srgbClr val="422E2E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– вместе пуд соли съесть</a:t>
            </a:r>
            <a:r>
              <a:rPr lang="ru-RU" sz="2800" b="1" i="1" dirty="0">
                <a:solidFill>
                  <a:srgbClr val="422E2E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» </a:t>
            </a:r>
          </a:p>
          <a:p>
            <a:pPr algn="ctr" eaLnBrk="0" hangingPunct="0">
              <a:defRPr/>
            </a:pPr>
            <a:r>
              <a:rPr lang="ru-RU" sz="2800" b="1" i="1" dirty="0">
                <a:solidFill>
                  <a:srgbClr val="422E2E"/>
                </a:solidFill>
                <a:latin typeface="Arial Narrow" pitchFamily="34" charset="0"/>
                <a:ea typeface="Times New Roman" pitchFamily="18" charset="0"/>
                <a:cs typeface="Arial" charset="0"/>
              </a:rPr>
              <a:t>«Узнать почём фунт лиха»</a:t>
            </a:r>
          </a:p>
        </p:txBody>
      </p:sp>
      <p:sp>
        <p:nvSpPr>
          <p:cNvPr id="45060" name="Прямоугольник 4"/>
          <p:cNvSpPr>
            <a:spLocks noChangeArrowheads="1"/>
          </p:cNvSpPr>
          <p:nvPr/>
        </p:nvSpPr>
        <p:spPr bwMode="auto">
          <a:xfrm>
            <a:off x="1143000" y="3429000"/>
            <a:ext cx="7286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2813"/>
            <a:r>
              <a:rPr lang="ru-RU" sz="2800" b="1">
                <a:solidFill>
                  <a:schemeClr val="accent2"/>
                </a:solidFill>
                <a:ea typeface="Times New Roman" pitchFamily="18" charset="0"/>
                <a:cs typeface="Arial" charset="0"/>
              </a:rPr>
              <a:t>Пословицы, поговорки, выражения:</a:t>
            </a:r>
            <a:endParaRPr lang="ru-RU" sz="1800">
              <a:solidFill>
                <a:schemeClr val="accent2"/>
              </a:solidFill>
              <a:ea typeface="Times New Roman" pitchFamily="18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913" y="188913"/>
            <a:ext cx="6911975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ЭТО ИНТЕРЕСНО!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тоннах.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9000 кг             7000 ц                 420 ц</a:t>
            </a:r>
          </a:p>
          <a:p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Сравни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783 т... 837 ц                 100 кг... 1ц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999 кг ... 9 ц                 543 т ... 345 ц</a:t>
            </a:r>
          </a:p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178 кг... 871т                 800 кг... 1ц</a:t>
            </a:r>
          </a:p>
        </p:txBody>
      </p:sp>
    </p:spTree>
    <p:extLst>
      <p:ext uri="{BB962C8B-B14F-4D97-AF65-F5344CB8AC3E}">
        <p14:creationId xmlns:p14="http://schemas.microsoft.com/office/powerpoint/2010/main" val="44626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92696"/>
            <a:ext cx="684076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.Переведи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 ц = ... кг 3080 ц = ... т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ц 52 кг = ... т ... кг 850 т = ... ц</a:t>
            </a:r>
          </a:p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центнерах.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600 кг               2200 кг               23 т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858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Rectangle 1"/>
          <p:cNvSpPr>
            <a:spLocks noChangeArrowheads="1"/>
          </p:cNvSpPr>
          <p:nvPr/>
        </p:nvSpPr>
        <p:spPr bwMode="auto">
          <a:xfrm>
            <a:off x="3214688" y="2214563"/>
            <a:ext cx="142875" cy="214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80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288" y="781050"/>
            <a:ext cx="8388350" cy="5908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lnSpc>
                <a:spcPct val="150000"/>
              </a:lnSpc>
              <a:defRPr/>
            </a:pPr>
            <a:r>
              <a:rPr lang="ru-RU" sz="2800" dirty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 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С какой темой урока мы с вами сегодня работали?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- Какие новые единицы измерения массы вы узнали?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- Сколько в одной тонне центнеров?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- Сколько в одном центнере килограммов?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eaLnBrk="0" hangingPunct="0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Arial" pitchFamily="34" charset="0"/>
              </a:rPr>
              <a:t>- Один килограмм – это сколько граммов?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19250" y="-100013"/>
            <a:ext cx="5976938" cy="11080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 УРОКА: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758" y="-3602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6" name="Rectangle 1"/>
          <p:cNvSpPr>
            <a:spLocks noChangeArrowheads="1"/>
          </p:cNvSpPr>
          <p:nvPr/>
        </p:nvSpPr>
        <p:spPr bwMode="auto">
          <a:xfrm>
            <a:off x="3214688" y="2214563"/>
            <a:ext cx="142875" cy="21431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sz="800"/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1476375" y="3175"/>
            <a:ext cx="6408738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Домашнее задание:</a:t>
            </a:r>
          </a:p>
          <a:p>
            <a:pPr algn="ctr">
              <a:defRPr/>
            </a:pPr>
            <a:endParaRPr lang="ru-RU" sz="1800" dirty="0">
              <a:latin typeface="Arial" pitchFamily="34" charset="0"/>
            </a:endParaRPr>
          </a:p>
        </p:txBody>
      </p:sp>
      <p:pic>
        <p:nvPicPr>
          <p:cNvPr id="52229" name="Picture 2" descr="http://cs303604.vk.me/g37639526/a_e3aa88ff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8888" y="3213100"/>
            <a:ext cx="6049962" cy="453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900113" y="836712"/>
            <a:ext cx="6985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3600" b="1" dirty="0">
                <a:solidFill>
                  <a:schemeClr val="hlink"/>
                </a:solidFill>
              </a:rPr>
              <a:t>- придумать задание на перевод и сравнение единиц массы. </a:t>
            </a:r>
          </a:p>
        </p:txBody>
      </p:sp>
      <p:pic>
        <p:nvPicPr>
          <p:cNvPr id="52231" name="Picture 7" descr="MC900432443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420938"/>
            <a:ext cx="1570038" cy="159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0" name="Прямоугольник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052513"/>
            <a:ext cx="8686800" cy="433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393,75;534,3751"/>
  <p:tag name="КОНЕЧНОЕ ПОЛОЖЕНИЕ" val="189,375;276,56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444,375;534,3751"/>
  <p:tag name="КОНЕЧНОЕ ПОЛОЖЕНИЕ" val="241,25;277,18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292,5;534,3751"/>
  <p:tag name="КОНЕЧНОЕ ПОЛОЖЕНИЕ" val="291,25;275,93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241,875;534,3751"/>
  <p:tag name="КОНЕЧНОЕ ПОЛОЖЕНИЕ" val="341,25;274,062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191,25;534,3751"/>
  <p:tag name="КОНЕЧНОЕ ПОЛОЖЕНИЕ" val="442,5;274,68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343,125;534,3751"/>
  <p:tag name="КОНЕЧНОЕ ПОЛОЖЕНИЕ" val="391,875;274,68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343,125;534,3751"/>
  <p:tag name="КОНЕЧНОЕ ПОЛОЖЕНИЕ" val="391,875;274,687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191,25;534,3751"/>
  <p:tag name="КОНЕЧНОЕ ПОЛОЖЕНИЕ" val="442,5;274,68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241,875;534,3751"/>
  <p:tag name="КОНЕЧНОЕ ПОЛОЖЕНИЕ" val="341,25;274,062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292,5;534,3751"/>
  <p:tag name="КОНЕЧНОЕ ПОЛОЖЕНИЕ" val="291,25;275,937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444,375;534,3751"/>
  <p:tag name="КОНЕЧНОЕ ПОЛОЖЕНИЕ" val="241,25;277,18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НАЧАЛЬНОЕ ПОЛОЖЕНИЕ" val="393,75;534,3751"/>
  <p:tag name="КОНЕЧНОЕ ПОЛОЖЕНИЕ" val="189,375;276,562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2049</TotalTime>
  <Words>293</Words>
  <Application>Microsoft Office PowerPoint</Application>
  <PresentationFormat>Экран (4:3)</PresentationFormat>
  <Paragraphs>74</Paragraphs>
  <Slides>20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Урок  математики в  4 классе  программа «Школа России» 2020 год.</vt:lpstr>
      <vt:lpstr>Презентация PowerPoint</vt:lpstr>
      <vt:lpstr>Презентация PowerPoint</vt:lpstr>
      <vt:lpstr>Презентация PowerPoint</vt:lpstr>
      <vt:lpstr>Презентация PowerPoint</vt:lpstr>
      <vt:lpstr>Весы механические</vt:lpstr>
      <vt:lpstr>Весы электронные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</dc:creator>
  <cp:lastModifiedBy>38</cp:lastModifiedBy>
  <cp:revision>122</cp:revision>
  <dcterms:created xsi:type="dcterms:W3CDTF">2012-11-21T19:04:18Z</dcterms:created>
  <dcterms:modified xsi:type="dcterms:W3CDTF">2020-11-12T04:03:22Z</dcterms:modified>
</cp:coreProperties>
</file>