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7" r:id="rId59"/>
    <p:sldId id="313" r:id="rId60"/>
    <p:sldId id="314" r:id="rId61"/>
    <p:sldId id="315" r:id="rId62"/>
    <p:sldId id="316" r:id="rId63"/>
    <p:sldId id="318" r:id="rId64"/>
    <p:sldId id="319" r:id="rId65"/>
    <p:sldId id="320" r:id="rId6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2"/>
    <a:srgbClr val="9900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 varScale="1">
        <p:scale>
          <a:sx n="92" d="100"/>
          <a:sy n="92" d="100"/>
        </p:scale>
        <p:origin x="-6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7F718DE-5B6C-4340-A88C-7EDDCA69FF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4.xml"/><Relationship Id="rId18" Type="http://schemas.openxmlformats.org/officeDocument/2006/relationships/slide" Target="slide34.xml"/><Relationship Id="rId26" Type="http://schemas.openxmlformats.org/officeDocument/2006/relationships/slide" Target="slide47.xml"/><Relationship Id="rId3" Type="http://schemas.openxmlformats.org/officeDocument/2006/relationships/slide" Target="slide4.xml"/><Relationship Id="rId21" Type="http://schemas.openxmlformats.org/officeDocument/2006/relationships/slide" Target="slide37.xml"/><Relationship Id="rId7" Type="http://schemas.openxmlformats.org/officeDocument/2006/relationships/slide" Target="slide13.xml"/><Relationship Id="rId12" Type="http://schemas.openxmlformats.org/officeDocument/2006/relationships/slide" Target="slide23.xml"/><Relationship Id="rId17" Type="http://schemas.openxmlformats.org/officeDocument/2006/relationships/slide" Target="slide33.xml"/><Relationship Id="rId25" Type="http://schemas.openxmlformats.org/officeDocument/2006/relationships/slide" Target="slide46.xml"/><Relationship Id="rId33" Type="http://schemas.openxmlformats.org/officeDocument/2006/relationships/image" Target="../media/image2.png"/><Relationship Id="rId2" Type="http://schemas.openxmlformats.org/officeDocument/2006/relationships/slide" Target="slide3.xml"/><Relationship Id="rId16" Type="http://schemas.openxmlformats.org/officeDocument/2006/relationships/slide" Target="slide27.xml"/><Relationship Id="rId20" Type="http://schemas.openxmlformats.org/officeDocument/2006/relationships/slide" Target="slide36.xml"/><Relationship Id="rId29" Type="http://schemas.openxmlformats.org/officeDocument/2006/relationships/slide" Target="slide55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7.xml"/><Relationship Id="rId11" Type="http://schemas.openxmlformats.org/officeDocument/2006/relationships/slide" Target="slide17.xml"/><Relationship Id="rId24" Type="http://schemas.openxmlformats.org/officeDocument/2006/relationships/slide" Target="slide45.xml"/><Relationship Id="rId32" Type="http://schemas.openxmlformats.org/officeDocument/2006/relationships/slide" Target="slide63.xml"/><Relationship Id="rId5" Type="http://schemas.openxmlformats.org/officeDocument/2006/relationships/slide" Target="slide6.xml"/><Relationship Id="rId15" Type="http://schemas.openxmlformats.org/officeDocument/2006/relationships/slide" Target="slide26.xml"/><Relationship Id="rId23" Type="http://schemas.openxmlformats.org/officeDocument/2006/relationships/slide" Target="slide44.xml"/><Relationship Id="rId28" Type="http://schemas.openxmlformats.org/officeDocument/2006/relationships/slide" Target="slide54.xml"/><Relationship Id="rId10" Type="http://schemas.openxmlformats.org/officeDocument/2006/relationships/slide" Target="slide16.xml"/><Relationship Id="rId19" Type="http://schemas.openxmlformats.org/officeDocument/2006/relationships/slide" Target="slide35.xml"/><Relationship Id="rId31" Type="http://schemas.openxmlformats.org/officeDocument/2006/relationships/slide" Target="slide57.xml"/><Relationship Id="rId4" Type="http://schemas.openxmlformats.org/officeDocument/2006/relationships/slide" Target="slide5.xml"/><Relationship Id="rId9" Type="http://schemas.openxmlformats.org/officeDocument/2006/relationships/slide" Target="slide15.xml"/><Relationship Id="rId14" Type="http://schemas.openxmlformats.org/officeDocument/2006/relationships/slide" Target="slide25.xml"/><Relationship Id="rId22" Type="http://schemas.openxmlformats.org/officeDocument/2006/relationships/slide" Target="slide43.xml"/><Relationship Id="rId27" Type="http://schemas.openxmlformats.org/officeDocument/2006/relationships/slide" Target="slide53.xml"/><Relationship Id="rId30" Type="http://schemas.openxmlformats.org/officeDocument/2006/relationships/slide" Target="slide5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slide" Target="slide32.xml"/><Relationship Id="rId4" Type="http://schemas.openxmlformats.org/officeDocument/2006/relationships/image" Target="../media/image16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slide" Target="slide2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4%D0%B0%D0%B9%D0%BB:%D0%A0%D1%83%D0%B8%D0%BD%D1%8B_%D0%A5%D0%B5%D1%80%D1%81%D0%BE%D0%BD%D0%B5%D1%81%D0%B0.JPG" TargetMode="External"/><Relationship Id="rId3" Type="http://schemas.openxmlformats.org/officeDocument/2006/relationships/hyperlink" Target="http://ru.wikipedia.org/wiki/%D0%A4%D0%B0%D0%B9%D0%BB:Ships_of_Ukrainian_Navy_in_Sevastopol,_2007.jpg" TargetMode="External"/><Relationship Id="rId7" Type="http://schemas.openxmlformats.org/officeDocument/2006/relationships/image" Target="../media/image22.jpeg"/><Relationship Id="rId12" Type="http://schemas.openxmlformats.org/officeDocument/2006/relationships/image" Target="../media/image2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4%D0%B0%D0%B9%D0%BB:Balaclava_bay.jpg" TargetMode="External"/><Relationship Id="rId11" Type="http://schemas.openxmlformats.org/officeDocument/2006/relationships/hyperlink" Target="http://ru.wikipedia.org/wiki/%D0%A4%D0%B0%D0%B9%D0%BB:Sevastopol_monument.jpg" TargetMode="External"/><Relationship Id="rId5" Type="http://schemas.openxmlformats.org/officeDocument/2006/relationships/image" Target="../media/image21.png"/><Relationship Id="rId10" Type="http://schemas.openxmlformats.org/officeDocument/2006/relationships/image" Target="../media/image24.jpeg"/><Relationship Id="rId4" Type="http://schemas.openxmlformats.org/officeDocument/2006/relationships/image" Target="../media/image20.jpeg"/><Relationship Id="rId9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slide" Target="slide3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4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4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4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art-on-web.ru/UPLOAD/2009/10/21/devyatyi_val_60153_1000_800.jpg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art-on-web.ru/UPLOAD/2009/10/29/chernyi_kvadrat_1000_800.jpg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art-on-web.ru/UPLOAD/2009/11/11/devochka_na_share_1000_800.jpg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1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slide" Target="slide2.xml"/><Relationship Id="rId4" Type="http://schemas.openxmlformats.org/officeDocument/2006/relationships/image" Target="../media/image39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4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slide" Target="slide51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5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house.narod.ru/img/electag.jpg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slide" Target="slide58.xml"/><Relationship Id="rId4" Type="http://schemas.openxmlformats.org/officeDocument/2006/relationships/image" Target="../media/image5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5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slide" Target="slide6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saintpetersburg.olx.ru/forward-fusion-104-iid-167949448" TargetMode="External"/><Relationship Id="rId2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hyperlink" Target="http://hotwalls.ru/honda_cbr250r-wallpapers.html" TargetMode="External"/><Relationship Id="rId4" Type="http://schemas.openxmlformats.org/officeDocument/2006/relationships/image" Target="../media/image6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6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hotwalls.ru/view/kolyuchaya_provoloka-1024x768.html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kal.ru/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lasta-tula.ru/articles/show-28.htm" TargetMode="External"/><Relationship Id="rId13" Type="http://schemas.openxmlformats.org/officeDocument/2006/relationships/hyperlink" Target="http://hotwalls.ru/moto-desktop-wallpapers.html" TargetMode="External"/><Relationship Id="rId3" Type="http://schemas.openxmlformats.org/officeDocument/2006/relationships/hyperlink" Target="http://pushkin.niv.ru/pushkin/family/portrety.htm" TargetMode="External"/><Relationship Id="rId7" Type="http://schemas.openxmlformats.org/officeDocument/2006/relationships/hyperlink" Target="http://art-on-web.ru/img/malevich/" TargetMode="External"/><Relationship Id="rId12" Type="http://schemas.openxmlformats.org/officeDocument/2006/relationships/hyperlink" Target="http://hotwalls.ru/kolyuchaya_provoloka-wallpapers.html" TargetMode="External"/><Relationship Id="rId2" Type="http://schemas.openxmlformats.org/officeDocument/2006/relationships/hyperlink" Target="http://www.studio-portret.ru/foto5_6_9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rt-on-web.ru/img/avazovski/" TargetMode="External"/><Relationship Id="rId11" Type="http://schemas.openxmlformats.org/officeDocument/2006/relationships/hyperlink" Target="http://www.sevastopol.info/monument/" TargetMode="External"/><Relationship Id="rId5" Type="http://schemas.openxmlformats.org/officeDocument/2006/relationships/hyperlink" Target="http://art-on-web.ru/img/art_picasso/all/" TargetMode="External"/><Relationship Id="rId10" Type="http://schemas.openxmlformats.org/officeDocument/2006/relationships/hyperlink" Target="http://www.wallon.ru/photo/games/11-0-5689" TargetMode="External"/><Relationship Id="rId4" Type="http://schemas.openxmlformats.org/officeDocument/2006/relationships/hyperlink" Target="http://www.art-portrets.ru/portret_tolstoy.html" TargetMode="External"/><Relationship Id="rId9" Type="http://schemas.openxmlformats.org/officeDocument/2006/relationships/hyperlink" Target="http://fantasyclub.ru/forum/index.php?showtopic=2198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WordArt 13"/>
          <p:cNvSpPr>
            <a:spLocks noChangeArrowheads="1" noChangeShapeType="1" noTextEdit="1"/>
          </p:cNvSpPr>
          <p:nvPr/>
        </p:nvSpPr>
        <p:spPr bwMode="auto">
          <a:xfrm>
            <a:off x="611188" y="1268413"/>
            <a:ext cx="8086725" cy="4537075"/>
          </a:xfrm>
          <a:prstGeom prst="rect">
            <a:avLst/>
          </a:prstGeom>
        </p:spPr>
        <p:txBody>
          <a:bodyPr wrap="none" fromWordArt="1">
            <a:prstTxWarp prst="textInflateBottom">
              <a:avLst>
                <a:gd name="adj" fmla="val 68083"/>
              </a:avLst>
            </a:prstTxWarp>
          </a:bodyPr>
          <a:lstStyle/>
          <a:p>
            <a:pPr algn="ctr"/>
            <a:r>
              <a:rPr lang="ru-RU" sz="6600" b="1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МАТЕМАТИЧЕСКАЯ </a:t>
            </a:r>
          </a:p>
          <a:p>
            <a:pPr algn="ctr"/>
            <a:r>
              <a:rPr lang="ru-RU" sz="6600" b="1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МОЗАИКА</a:t>
            </a:r>
          </a:p>
        </p:txBody>
      </p:sp>
      <p:pic>
        <p:nvPicPr>
          <p:cNvPr id="2066" name="Picture 18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115888"/>
            <a:ext cx="1871662" cy="1733550"/>
          </a:xfrm>
          <a:prstGeom prst="rect">
            <a:avLst/>
          </a:prstGeom>
          <a:noFill/>
        </p:spPr>
      </p:pic>
      <p:pic>
        <p:nvPicPr>
          <p:cNvPr id="2067" name="Picture 19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7513" y="0"/>
            <a:ext cx="2376487" cy="2200275"/>
          </a:xfrm>
          <a:prstGeom prst="rect">
            <a:avLst/>
          </a:prstGeom>
          <a:noFill/>
        </p:spPr>
      </p:pic>
      <p:pic>
        <p:nvPicPr>
          <p:cNvPr id="2068" name="Picture 20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1196975"/>
            <a:ext cx="936625" cy="868363"/>
          </a:xfrm>
          <a:prstGeom prst="rect">
            <a:avLst/>
          </a:prstGeom>
          <a:noFill/>
        </p:spPr>
      </p:pic>
      <p:pic>
        <p:nvPicPr>
          <p:cNvPr id="2069" name="Picture 21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0"/>
            <a:ext cx="1727200" cy="1598613"/>
          </a:xfrm>
          <a:prstGeom prst="rect">
            <a:avLst/>
          </a:prstGeom>
          <a:noFill/>
        </p:spPr>
      </p:pic>
      <p:pic>
        <p:nvPicPr>
          <p:cNvPr id="2070" name="Picture 22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765175"/>
            <a:ext cx="792163" cy="733425"/>
          </a:xfrm>
          <a:prstGeom prst="rect">
            <a:avLst/>
          </a:prstGeom>
          <a:noFill/>
        </p:spPr>
      </p:pic>
      <p:pic>
        <p:nvPicPr>
          <p:cNvPr id="2071" name="Picture 23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857628"/>
            <a:ext cx="1547813" cy="1431925"/>
          </a:xfrm>
          <a:prstGeom prst="rect">
            <a:avLst/>
          </a:prstGeom>
          <a:noFill/>
        </p:spPr>
      </p:pic>
      <p:pic>
        <p:nvPicPr>
          <p:cNvPr id="2072" name="Picture 24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5949950"/>
            <a:ext cx="792162" cy="733425"/>
          </a:xfrm>
          <a:prstGeom prst="rect">
            <a:avLst/>
          </a:prstGeom>
          <a:noFill/>
        </p:spPr>
      </p:pic>
      <p:pic>
        <p:nvPicPr>
          <p:cNvPr id="2073" name="Picture 25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5929330"/>
            <a:ext cx="792163" cy="733425"/>
          </a:xfrm>
          <a:prstGeom prst="rect">
            <a:avLst/>
          </a:prstGeom>
          <a:noFill/>
        </p:spPr>
      </p:pic>
      <p:pic>
        <p:nvPicPr>
          <p:cNvPr id="2074" name="Picture 26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0" y="3357563"/>
            <a:ext cx="792163" cy="733425"/>
          </a:xfrm>
          <a:prstGeom prst="rect">
            <a:avLst/>
          </a:prstGeom>
          <a:noFill/>
        </p:spPr>
      </p:pic>
      <p:pic>
        <p:nvPicPr>
          <p:cNvPr id="2075" name="Picture 27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5445125"/>
            <a:ext cx="792163" cy="733425"/>
          </a:xfrm>
          <a:prstGeom prst="rect">
            <a:avLst/>
          </a:prstGeom>
          <a:noFill/>
        </p:spPr>
      </p:pic>
      <p:pic>
        <p:nvPicPr>
          <p:cNvPr id="2076" name="Picture 28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5572140"/>
            <a:ext cx="936625" cy="866775"/>
          </a:xfrm>
          <a:prstGeom prst="rect">
            <a:avLst/>
          </a:prstGeom>
          <a:noFill/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7929586" y="6072206"/>
            <a:ext cx="928694" cy="642918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92" name="Group 452"/>
          <p:cNvGraphicFramePr>
            <a:graphicFrameLocks noGrp="1"/>
          </p:cNvGraphicFramePr>
          <p:nvPr>
            <p:ph/>
          </p:nvPr>
        </p:nvGraphicFramePr>
        <p:xfrm>
          <a:off x="113379" y="142852"/>
          <a:ext cx="8944467" cy="5939966"/>
        </p:xfrm>
        <a:graphic>
          <a:graphicData uri="http://schemas.openxmlformats.org/drawingml/2006/table">
            <a:tbl>
              <a:tblPr/>
              <a:tblGrid>
                <a:gridCol w="4228995"/>
                <a:gridCol w="939581"/>
                <a:gridCol w="944851"/>
                <a:gridCol w="943095"/>
                <a:gridCol w="944851"/>
                <a:gridCol w="943094"/>
              </a:tblGrid>
              <a:tr h="101617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3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Великие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3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и знаменитые</a:t>
                      </a:r>
                      <a:endParaRPr kumimoji="0" lang="ru-RU" sz="2700" b="0" i="0" u="none" strike="noStrike" cap="none" spc="300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 action="ppaction://hlinksldjump"/>
                        </a:rPr>
                        <a:t>10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" action="ppaction://hlinksldjump"/>
                        </a:rPr>
                        <a:t>20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4" action="ppaction://hlinksldjump"/>
                        </a:rPr>
                        <a:t>30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5" action="ppaction://hlinksldjump"/>
                        </a:rPr>
                        <a:t>40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6" action="ppaction://hlinksldjump"/>
                        </a:rPr>
                        <a:t>50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98411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300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Шифровальщик</a:t>
                      </a:r>
                      <a:endParaRPr kumimoji="0" lang="ru-RU" sz="2700" b="0" i="0" u="none" strike="noStrike" cap="none" spc="300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7" action="ppaction://hlinksldjump"/>
                        </a:rPr>
                        <a:t>10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8" action="ppaction://hlinksldjump"/>
                        </a:rPr>
                        <a:t>20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9" action="ppaction://hlinksldjump"/>
                        </a:rPr>
                        <a:t>30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0" action="ppaction://hlinksldjump"/>
                        </a:rPr>
                        <a:t>40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1" action="ppaction://hlinksldjump"/>
                        </a:rPr>
                        <a:t>50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98572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3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Карта мира</a:t>
                      </a:r>
                      <a:endParaRPr kumimoji="0" lang="ru-RU" sz="2700" b="0" i="0" u="none" strike="noStrike" cap="none" spc="300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2" action="ppaction://hlinksldjump"/>
                        </a:rPr>
                        <a:t>10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3" action="ppaction://hlinksldjump"/>
                        </a:rPr>
                        <a:t>20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4" action="ppaction://hlinksldjump"/>
                        </a:rPr>
                        <a:t>30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5" action="ppaction://hlinksldjump"/>
                        </a:rPr>
                        <a:t>40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6" action="ppaction://hlinksldjump"/>
                        </a:rPr>
                        <a:t>50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98411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3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Мир культуры</a:t>
                      </a:r>
                      <a:endParaRPr kumimoji="0" lang="ru-RU" sz="2700" b="0" i="0" u="none" strike="noStrike" cap="none" spc="300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7" action="ppaction://hlinksldjump"/>
                        </a:rPr>
                        <a:t>10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8" action="ppaction://hlinksldjump"/>
                        </a:rPr>
                        <a:t>20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9" action="ppaction://hlinksldjump"/>
                        </a:rPr>
                        <a:t>30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0" action="ppaction://hlinksldjump"/>
                        </a:rPr>
                        <a:t>40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1" action="ppaction://hlinksldjump"/>
                        </a:rPr>
                        <a:t>50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98411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3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Чудеса природы</a:t>
                      </a:r>
                      <a:endParaRPr kumimoji="0" lang="ru-RU" sz="2700" b="0" i="0" u="none" strike="noStrike" cap="none" spc="300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2" action="ppaction://hlinksldjump"/>
                        </a:rPr>
                        <a:t>10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3" action="ppaction://hlinksldjump"/>
                        </a:rPr>
                        <a:t>20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4" action="ppaction://hlinksldjump"/>
                        </a:rPr>
                        <a:t>30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5" action="ppaction://hlinksldjump"/>
                        </a:rPr>
                        <a:t>40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6" action="ppaction://hlinksldjump"/>
                        </a:rPr>
                        <a:t>50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98572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30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  <a:cs typeface="Times New Roman" pitchFamily="18" charset="0"/>
                        </a:rPr>
                        <a:t>Среднее арифметическое</a:t>
                      </a:r>
                      <a:endParaRPr kumimoji="0" lang="ru-RU" sz="2700" b="0" i="0" u="none" strike="noStrike" cap="none" spc="300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7" action="ppaction://hlinksldjump"/>
                        </a:rPr>
                        <a:t>10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8" action="ppaction://hlinksldjump"/>
                        </a:rPr>
                        <a:t>20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9" action="ppaction://hlinksldjump"/>
                        </a:rPr>
                        <a:t>30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0" action="ppaction://hlinksldjump"/>
                        </a:rPr>
                        <a:t>40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1" action="ppaction://hlinksldjump"/>
                        </a:rPr>
                        <a:t>50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3" name="Picture 3" descr="C:\Users\Надежда\Videos\Downloads\Pictures\Организатор клипов (Microsoft)\j0441443.png">
            <a:hlinkClick r:id="rId32" action="ppaction://hlinksldjump"/>
          </p:cNvPr>
          <p:cNvPicPr>
            <a:picLocks noChangeAspect="1" noChangeArrowheads="1"/>
          </p:cNvPicPr>
          <p:nvPr/>
        </p:nvPicPr>
        <p:blipFill>
          <a:blip r:embed="rId33" cstate="screen"/>
          <a:srcRect/>
          <a:stretch>
            <a:fillRect/>
          </a:stretch>
        </p:blipFill>
        <p:spPr bwMode="auto">
          <a:xfrm>
            <a:off x="8347081" y="6143802"/>
            <a:ext cx="725513" cy="7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Users\Надежда\Videos\Downloads\Pictures\Организатор клипов (Microsoft)\j0441443.png">
            <a:hlinkClick r:id="rId32" action="ppaction://hlinksldjump"/>
          </p:cNvPr>
          <p:cNvPicPr>
            <a:picLocks noChangeAspect="1" noChangeArrowheads="1"/>
          </p:cNvPicPr>
          <p:nvPr/>
        </p:nvPicPr>
        <p:blipFill>
          <a:blip r:embed="rId33" cstate="screen"/>
          <a:srcRect/>
          <a:stretch>
            <a:fillRect/>
          </a:stretch>
        </p:blipFill>
        <p:spPr bwMode="auto">
          <a:xfrm>
            <a:off x="8499481" y="6296202"/>
            <a:ext cx="725513" cy="7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Кто из этих учёных участвовал в атлетических состязаниях и на олимпийских  играх был дважды увенчан лавровым венком за победу                  в кулачном бою?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20988"/>
            <a:ext cx="2255867" cy="2514600"/>
          </a:xfrm>
          <a:prstGeom prst="rect">
            <a:avLst/>
          </a:prstGeom>
          <a:noFill/>
          <a:ln w="19050" cmpd="tri">
            <a:solidFill>
              <a:srgbClr val="A5002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3"/>
          <a:srcRect b="5559"/>
          <a:stretch>
            <a:fillRect/>
          </a:stretch>
        </p:blipFill>
        <p:spPr bwMode="auto">
          <a:xfrm>
            <a:off x="3660140" y="2816538"/>
            <a:ext cx="2089150" cy="2526048"/>
          </a:xfrm>
          <a:prstGeom prst="rect">
            <a:avLst/>
          </a:prstGeom>
          <a:noFill/>
          <a:ln w="19050" cmpd="tri">
            <a:solidFill>
              <a:srgbClr val="A5002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4"/>
          <a:srcRect l="2648"/>
          <a:stretch>
            <a:fillRect/>
          </a:stretch>
        </p:blipFill>
        <p:spPr bwMode="auto">
          <a:xfrm>
            <a:off x="6643702" y="2898954"/>
            <a:ext cx="2101838" cy="2495550"/>
          </a:xfrm>
          <a:prstGeom prst="rect">
            <a:avLst/>
          </a:prstGeom>
          <a:noFill/>
          <a:ln w="19050" cmpd="tri">
            <a:solidFill>
              <a:srgbClr val="A50021"/>
            </a:solidFill>
            <a:miter lim="800000"/>
            <a:headEnd type="none" w="sm" len="sm"/>
            <a:tailEnd type="none" w="sm" len="sm"/>
          </a:ln>
        </p:spPr>
      </p:pic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287368" y="5481655"/>
            <a:ext cx="864235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sz="2800" dirty="0"/>
              <a:t>     </a:t>
            </a:r>
            <a:r>
              <a:rPr lang="ru-RU" sz="2800" b="1" dirty="0">
                <a:solidFill>
                  <a:srgbClr val="A50021"/>
                </a:solidFill>
                <a:latin typeface="Comic Sans MS" pitchFamily="66" charset="0"/>
              </a:rPr>
              <a:t>ПИФАГОР       </a:t>
            </a:r>
            <a:r>
              <a:rPr lang="ru-RU" sz="2800" b="1" dirty="0" smtClean="0">
                <a:solidFill>
                  <a:srgbClr val="A50021"/>
                </a:solidFill>
                <a:latin typeface="Comic Sans MS" pitchFamily="66" charset="0"/>
              </a:rPr>
              <a:t>  АРХИМЕД         </a:t>
            </a:r>
            <a:r>
              <a:rPr lang="ru-RU" sz="2800" b="1" dirty="0">
                <a:solidFill>
                  <a:srgbClr val="A50021"/>
                </a:solidFill>
                <a:latin typeface="Comic Sans MS" pitchFamily="66" charset="0"/>
              </a:rPr>
              <a:t>ФАЛЕС</a:t>
            </a:r>
            <a:endParaRPr lang="ru-RU" dirty="0"/>
          </a:p>
        </p:txBody>
      </p:sp>
      <p:sp>
        <p:nvSpPr>
          <p:cNvPr id="8" name="TextBox 7">
            <a:hlinkClick r:id="rId5" action="ppaction://hlinksldjump"/>
          </p:cNvPr>
          <p:cNvSpPr txBox="1"/>
          <p:nvPr/>
        </p:nvSpPr>
        <p:spPr>
          <a:xfrm>
            <a:off x="7286644" y="6143644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  <a:hlinkClick r:id="rId5" action="ppaction://hlinksldjump"/>
              </a:rPr>
              <a:t>ответ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900113" y="5805488"/>
            <a:ext cx="3311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96269" name="Text Box 13"/>
          <p:cNvSpPr txBox="1">
            <a:spLocks noChangeArrowheads="1"/>
          </p:cNvSpPr>
          <p:nvPr/>
        </p:nvSpPr>
        <p:spPr bwMode="auto">
          <a:xfrm>
            <a:off x="250825" y="4500570"/>
            <a:ext cx="85693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Кто из этих знаменитых людей является автором учебника для детей под названием «Арифметика»? </a:t>
            </a:r>
          </a:p>
        </p:txBody>
      </p:sp>
      <p:sp>
        <p:nvSpPr>
          <p:cNvPr id="15" name="TextBox 14">
            <a:hlinkClick r:id="rId2" action="ppaction://hlinksldjump"/>
          </p:cNvPr>
          <p:cNvSpPr txBox="1"/>
          <p:nvPr/>
        </p:nvSpPr>
        <p:spPr>
          <a:xfrm>
            <a:off x="7286644" y="6143644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5688043" y="909623"/>
            <a:ext cx="3384551" cy="3376633"/>
            <a:chOff x="-252413" y="571480"/>
            <a:chExt cx="3384551" cy="3376633"/>
          </a:xfrm>
        </p:grpSpPr>
        <p:sp>
          <p:nvSpPr>
            <p:cNvPr id="2" name="Rectangle 5"/>
            <p:cNvSpPr>
              <a:spLocks noChangeArrowheads="1"/>
            </p:cNvSpPr>
            <p:nvPr/>
          </p:nvSpPr>
          <p:spPr bwMode="auto">
            <a:xfrm>
              <a:off x="-252413" y="3429000"/>
              <a:ext cx="3384551" cy="5191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ru-RU" sz="2800" dirty="0"/>
                <a:t>     </a:t>
              </a:r>
              <a:r>
                <a:rPr lang="ru-RU" sz="2400" b="1" dirty="0">
                  <a:solidFill>
                    <a:srgbClr val="A50021"/>
                  </a:solidFill>
                  <a:latin typeface="Comic Sans MS" pitchFamily="66" charset="0"/>
                </a:rPr>
                <a:t>М. В. Ломоносов</a:t>
              </a:r>
              <a:endParaRPr lang="ru-RU" sz="1600" dirty="0"/>
            </a:p>
          </p:txBody>
        </p:sp>
        <p:pic>
          <p:nvPicPr>
            <p:cNvPr id="16" name="Рисунок 15" descr="копия - портрет Ломоносова"/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8596" y="571480"/>
              <a:ext cx="2286016" cy="285752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grpSp>
        <p:nvGrpSpPr>
          <p:cNvPr id="20" name="Группа 19"/>
          <p:cNvGrpSpPr/>
          <p:nvPr/>
        </p:nvGrpSpPr>
        <p:grpSpPr>
          <a:xfrm>
            <a:off x="80953" y="695310"/>
            <a:ext cx="3133725" cy="3590946"/>
            <a:chOff x="5938869" y="500042"/>
            <a:chExt cx="3133725" cy="3590946"/>
          </a:xfrm>
        </p:grpSpPr>
        <p:sp>
          <p:nvSpPr>
            <p:cNvPr id="3" name="Rectangle 5"/>
            <p:cNvSpPr>
              <a:spLocks noChangeArrowheads="1"/>
            </p:cNvSpPr>
            <p:nvPr/>
          </p:nvSpPr>
          <p:spPr bwMode="auto">
            <a:xfrm>
              <a:off x="5938869" y="3571876"/>
              <a:ext cx="3133725" cy="5191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ru-RU" sz="2800" dirty="0"/>
                <a:t>     </a:t>
              </a:r>
              <a:r>
                <a:rPr lang="ru-RU" sz="2400" b="1" dirty="0">
                  <a:solidFill>
                    <a:srgbClr val="A50021"/>
                  </a:solidFill>
                  <a:latin typeface="Comic Sans MS" pitchFamily="66" charset="0"/>
                </a:rPr>
                <a:t>А. С. Пушкин</a:t>
              </a:r>
              <a:endParaRPr lang="ru-RU" sz="1600" dirty="0"/>
            </a:p>
          </p:txBody>
        </p:sp>
        <p:pic>
          <p:nvPicPr>
            <p:cNvPr id="17" name="Рисунок 16" descr="Портрет поэта Александра Сергеевича Пушкина"/>
            <p:cNvPicPr/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357950" y="500042"/>
              <a:ext cx="2428892" cy="3071834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grpSp>
        <p:nvGrpSpPr>
          <p:cNvPr id="21" name="Группа 20"/>
          <p:cNvGrpSpPr/>
          <p:nvPr/>
        </p:nvGrpSpPr>
        <p:grpSpPr>
          <a:xfrm>
            <a:off x="3081349" y="357166"/>
            <a:ext cx="3133725" cy="4047470"/>
            <a:chOff x="3096995" y="285728"/>
            <a:chExt cx="3133725" cy="4047470"/>
          </a:xfrm>
        </p:grpSpPr>
        <p:sp>
          <p:nvSpPr>
            <p:cNvPr id="109573" name="Rectangle 5"/>
            <p:cNvSpPr>
              <a:spLocks noChangeArrowheads="1"/>
            </p:cNvSpPr>
            <p:nvPr/>
          </p:nvSpPr>
          <p:spPr bwMode="auto">
            <a:xfrm>
              <a:off x="3096995" y="3814086"/>
              <a:ext cx="3133725" cy="5191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ru-RU" sz="2800" dirty="0"/>
                <a:t>     </a:t>
              </a:r>
              <a:r>
                <a:rPr lang="ru-RU" sz="2400" b="1" dirty="0">
                  <a:solidFill>
                    <a:srgbClr val="A50021"/>
                  </a:solidFill>
                  <a:latin typeface="Comic Sans MS" pitchFamily="66" charset="0"/>
                </a:rPr>
                <a:t>Л. Н. Толстой</a:t>
              </a:r>
              <a:endParaRPr lang="ru-RU" sz="1600" dirty="0"/>
            </a:p>
          </p:txBody>
        </p:sp>
        <p:pic>
          <p:nvPicPr>
            <p:cNvPr id="18" name="Рисунок 17" descr="Портрет Толстой Л. Н. Portrait of Tolstoy"/>
            <p:cNvPicPr/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428992" y="285728"/>
              <a:ext cx="2500330" cy="350046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79388" y="188913"/>
            <a:ext cx="878522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Он изобрёл для защиты своего города Сиракузы мощные машины-катапульты, изобрёл винт. </a:t>
            </a:r>
          </a:p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Кто этот ученный?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20988"/>
            <a:ext cx="2255867" cy="2514600"/>
          </a:xfrm>
          <a:prstGeom prst="rect">
            <a:avLst/>
          </a:prstGeom>
          <a:noFill/>
          <a:ln w="19050" cmpd="tri">
            <a:solidFill>
              <a:srgbClr val="A5002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 b="5559"/>
          <a:stretch>
            <a:fillRect/>
          </a:stretch>
        </p:blipFill>
        <p:spPr bwMode="auto">
          <a:xfrm>
            <a:off x="3660140" y="2816538"/>
            <a:ext cx="2089150" cy="2526048"/>
          </a:xfrm>
          <a:prstGeom prst="rect">
            <a:avLst/>
          </a:prstGeom>
          <a:noFill/>
          <a:ln w="19050" cmpd="tri">
            <a:solidFill>
              <a:srgbClr val="A50021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 l="2648"/>
          <a:stretch>
            <a:fillRect/>
          </a:stretch>
        </p:blipFill>
        <p:spPr bwMode="auto">
          <a:xfrm>
            <a:off x="6647510" y="2833370"/>
            <a:ext cx="2101838" cy="2495550"/>
          </a:xfrm>
          <a:prstGeom prst="rect">
            <a:avLst/>
          </a:prstGeom>
          <a:noFill/>
          <a:ln w="19050" cmpd="tri">
            <a:solidFill>
              <a:srgbClr val="A50021"/>
            </a:solidFill>
            <a:miter lim="800000"/>
            <a:headEnd type="none" w="sm" len="sm"/>
            <a:tailEnd type="none" w="sm" len="sm"/>
          </a:ln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87368" y="5481655"/>
            <a:ext cx="864235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sz="2800" dirty="0"/>
              <a:t>     </a:t>
            </a:r>
            <a:r>
              <a:rPr lang="ru-RU" sz="2800" b="1" dirty="0">
                <a:solidFill>
                  <a:srgbClr val="A50021"/>
                </a:solidFill>
                <a:latin typeface="Comic Sans MS" pitchFamily="66" charset="0"/>
              </a:rPr>
              <a:t>ПИФАГОР       </a:t>
            </a:r>
            <a:r>
              <a:rPr lang="ru-RU" sz="2800" b="1" dirty="0" smtClean="0">
                <a:solidFill>
                  <a:srgbClr val="A50021"/>
                </a:solidFill>
                <a:latin typeface="Comic Sans MS" pitchFamily="66" charset="0"/>
              </a:rPr>
              <a:t>  АРХИМЕД         </a:t>
            </a:r>
            <a:r>
              <a:rPr lang="ru-RU" sz="2800" b="1" dirty="0">
                <a:solidFill>
                  <a:srgbClr val="A50021"/>
                </a:solidFill>
                <a:latin typeface="Comic Sans MS" pitchFamily="66" charset="0"/>
              </a:rPr>
              <a:t>ФАЛЕС</a:t>
            </a:r>
            <a:endParaRPr lang="ru-RU" dirty="0"/>
          </a:p>
        </p:txBody>
      </p:sp>
      <p:sp>
        <p:nvSpPr>
          <p:cNvPr id="12" name="TextBox 11">
            <a:hlinkClick r:id="rId5" action="ppaction://hlinksldjump"/>
          </p:cNvPr>
          <p:cNvSpPr txBox="1"/>
          <p:nvPr/>
        </p:nvSpPr>
        <p:spPr>
          <a:xfrm>
            <a:off x="7286644" y="6143644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  <a:hlinkClick r:id="rId5" action="ppaction://hlinksldjump"/>
              </a:rPr>
              <a:t>ответ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50825" y="0"/>
            <a:ext cx="860425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Этот знаменитый ученый измерил высоту египетской пирамиды, не влезая на неё. </a:t>
            </a:r>
          </a:p>
        </p:txBody>
      </p:sp>
      <p:pic>
        <p:nvPicPr>
          <p:cNvPr id="16391" name="Picture 7" descr="Пирамида Хеоп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2285992"/>
            <a:ext cx="4359275" cy="34956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68313" y="3643314"/>
            <a:ext cx="33845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Кто он?</a:t>
            </a:r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7286644" y="6143644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  <a:hlinkClick r:id="rId3" action="ppaction://hlinksldjump"/>
              </a:rPr>
              <a:t>ответ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93" name="Text Box 13"/>
          <p:cNvSpPr txBox="1">
            <a:spLocks noChangeArrowheads="1"/>
          </p:cNvSpPr>
          <p:nvPr/>
        </p:nvSpPr>
        <p:spPr bwMode="auto">
          <a:xfrm>
            <a:off x="250825" y="4868863"/>
            <a:ext cx="85693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С кем из этих знаменитых людей произошёл следующий случай…</a:t>
            </a:r>
          </a:p>
        </p:txBody>
      </p:sp>
      <p:sp>
        <p:nvSpPr>
          <p:cNvPr id="25" name="TextBox 24">
            <a:hlinkClick r:id="rId2" action="ppaction://hlinksldjump"/>
          </p:cNvPr>
          <p:cNvSpPr txBox="1"/>
          <p:nvPr/>
        </p:nvSpPr>
        <p:spPr>
          <a:xfrm>
            <a:off x="7286644" y="6143644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5688043" y="909623"/>
            <a:ext cx="3384551" cy="3376633"/>
            <a:chOff x="-252413" y="571480"/>
            <a:chExt cx="3384551" cy="3376633"/>
          </a:xfrm>
        </p:grpSpPr>
        <p:sp>
          <p:nvSpPr>
            <p:cNvPr id="27" name="Rectangle 5"/>
            <p:cNvSpPr>
              <a:spLocks noChangeArrowheads="1"/>
            </p:cNvSpPr>
            <p:nvPr/>
          </p:nvSpPr>
          <p:spPr bwMode="auto">
            <a:xfrm>
              <a:off x="-252413" y="3429000"/>
              <a:ext cx="3384551" cy="5191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ru-RU" sz="2800" dirty="0"/>
                <a:t>     </a:t>
              </a:r>
              <a:r>
                <a:rPr lang="ru-RU" sz="2400" b="1" dirty="0">
                  <a:solidFill>
                    <a:srgbClr val="A50021"/>
                  </a:solidFill>
                  <a:latin typeface="Comic Sans MS" pitchFamily="66" charset="0"/>
                </a:rPr>
                <a:t>М. В. Ломоносов</a:t>
              </a:r>
              <a:endParaRPr lang="ru-RU" sz="1600" dirty="0"/>
            </a:p>
          </p:txBody>
        </p:sp>
        <p:pic>
          <p:nvPicPr>
            <p:cNvPr id="28" name="Рисунок 27" descr="копия - портрет Ломоносова"/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8596" y="571480"/>
              <a:ext cx="2286016" cy="285752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grpSp>
        <p:nvGrpSpPr>
          <p:cNvPr id="29" name="Группа 28"/>
          <p:cNvGrpSpPr/>
          <p:nvPr/>
        </p:nvGrpSpPr>
        <p:grpSpPr>
          <a:xfrm>
            <a:off x="80953" y="695310"/>
            <a:ext cx="3133725" cy="3590946"/>
            <a:chOff x="5938869" y="500042"/>
            <a:chExt cx="3133725" cy="3590946"/>
          </a:xfrm>
        </p:grpSpPr>
        <p:sp>
          <p:nvSpPr>
            <p:cNvPr id="30" name="Rectangle 5"/>
            <p:cNvSpPr>
              <a:spLocks noChangeArrowheads="1"/>
            </p:cNvSpPr>
            <p:nvPr/>
          </p:nvSpPr>
          <p:spPr bwMode="auto">
            <a:xfrm>
              <a:off x="5938869" y="3571876"/>
              <a:ext cx="3133725" cy="5191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ru-RU" sz="2800" dirty="0"/>
                <a:t>     </a:t>
              </a:r>
              <a:r>
                <a:rPr lang="ru-RU" sz="2400" b="1" dirty="0">
                  <a:solidFill>
                    <a:srgbClr val="A50021"/>
                  </a:solidFill>
                  <a:latin typeface="Comic Sans MS" pitchFamily="66" charset="0"/>
                </a:rPr>
                <a:t>А. С. Пушкин</a:t>
              </a:r>
              <a:endParaRPr lang="ru-RU" sz="1600" dirty="0"/>
            </a:p>
          </p:txBody>
        </p:sp>
        <p:pic>
          <p:nvPicPr>
            <p:cNvPr id="31" name="Рисунок 30" descr="Портрет поэта Александра Сергеевича Пушкина"/>
            <p:cNvPicPr/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357950" y="500042"/>
              <a:ext cx="2428892" cy="3071834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grpSp>
        <p:nvGrpSpPr>
          <p:cNvPr id="32" name="Группа 31"/>
          <p:cNvGrpSpPr/>
          <p:nvPr/>
        </p:nvGrpSpPr>
        <p:grpSpPr>
          <a:xfrm>
            <a:off x="3081349" y="357166"/>
            <a:ext cx="3133725" cy="4047470"/>
            <a:chOff x="3096995" y="285728"/>
            <a:chExt cx="3133725" cy="4047470"/>
          </a:xfrm>
        </p:grpSpPr>
        <p:sp>
          <p:nvSpPr>
            <p:cNvPr id="33" name="Rectangle 5"/>
            <p:cNvSpPr>
              <a:spLocks noChangeArrowheads="1"/>
            </p:cNvSpPr>
            <p:nvPr/>
          </p:nvSpPr>
          <p:spPr bwMode="auto">
            <a:xfrm>
              <a:off x="3096995" y="3814086"/>
              <a:ext cx="3133725" cy="5191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ru-RU" sz="2800" dirty="0"/>
                <a:t>     </a:t>
              </a:r>
              <a:r>
                <a:rPr lang="ru-RU" sz="2400" b="1" dirty="0">
                  <a:solidFill>
                    <a:srgbClr val="A50021"/>
                  </a:solidFill>
                  <a:latin typeface="Comic Sans MS" pitchFamily="66" charset="0"/>
                </a:rPr>
                <a:t>Л. Н. Толстой</a:t>
              </a:r>
              <a:endParaRPr lang="ru-RU" sz="1600" dirty="0"/>
            </a:p>
          </p:txBody>
        </p:sp>
        <p:pic>
          <p:nvPicPr>
            <p:cNvPr id="34" name="Рисунок 33" descr="Портрет Толстой Л. Н. Portrait of Tolstoy"/>
            <p:cNvPicPr/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428992" y="285728"/>
              <a:ext cx="2500330" cy="350046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333375"/>
            <a:ext cx="4067175" cy="5113338"/>
          </a:xfrm>
          <a:prstGeom prst="rect">
            <a:avLst/>
          </a:prstGeom>
          <a:noFill/>
          <a:ln w="28575" cmpd="tri">
            <a:solidFill>
              <a:srgbClr val="A50021"/>
            </a:solidFill>
            <a:miter lim="800000"/>
            <a:headEnd type="none" w="sm" len="sm"/>
            <a:tailEnd type="none" w="sm" len="sm"/>
          </a:ln>
        </p:spPr>
      </p:pic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2786050" y="578645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3" action="ppaction://hlinksldjump"/>
              </a:rPr>
              <a:t>ПИФАГОР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2285984" y="6000768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Л. Н. ТОЛСТОЙ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Портрет Толстой Л. Н. Portrait of Tolsto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28460" y="357166"/>
            <a:ext cx="3913444" cy="52864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333375"/>
            <a:ext cx="4167188" cy="5616575"/>
          </a:xfrm>
          <a:prstGeom prst="rect">
            <a:avLst/>
          </a:prstGeom>
          <a:noFill/>
          <a:ln w="28575" cmpd="tri">
            <a:solidFill>
              <a:srgbClr val="A50021"/>
            </a:solidFill>
            <a:miter lim="800000"/>
            <a:headEnd type="none" w="sm" len="sm"/>
            <a:tailEnd type="none" w="sm" len="sm"/>
          </a:ln>
        </p:spPr>
      </p:pic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1428728" y="5997379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3" action="ppaction://hlinksldjump"/>
              </a:rPr>
              <a:t>Архимед из Сиракуз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2"/>
          <a:srcRect t="5710" r="15742" b="10538"/>
          <a:stretch>
            <a:fillRect/>
          </a:stretch>
        </p:blipFill>
        <p:spPr bwMode="auto">
          <a:xfrm>
            <a:off x="0" y="2565400"/>
            <a:ext cx="5184775" cy="386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404813"/>
            <a:ext cx="3800475" cy="4392612"/>
          </a:xfrm>
          <a:prstGeom prst="rect">
            <a:avLst/>
          </a:prstGeom>
          <a:noFill/>
          <a:ln w="19050" cmpd="tri">
            <a:solidFill>
              <a:srgbClr val="A50021"/>
            </a:solidFill>
            <a:miter lim="800000"/>
            <a:headEnd type="none" w="sm" len="sm"/>
            <a:tailEnd type="none" w="sm" len="sm"/>
          </a:ln>
        </p:spPr>
      </p:pic>
      <p:sp>
        <p:nvSpPr>
          <p:cNvPr id="5" name="TextBox 4">
            <a:hlinkClick r:id="rId4" action="ppaction://hlinksldjump"/>
          </p:cNvPr>
          <p:cNvSpPr txBox="1"/>
          <p:nvPr/>
        </p:nvSpPr>
        <p:spPr>
          <a:xfrm>
            <a:off x="5072066" y="542926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4" action="ppaction://hlinksldjump"/>
              </a:rPr>
              <a:t>ФАЛЕС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1714480" y="5857892"/>
            <a:ext cx="5643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М. В. Ломоносов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копия - портрет Ломоносов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66"/>
            <a:ext cx="4440258" cy="523402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323850" y="285728"/>
            <a:ext cx="856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Разгадайте ребус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5362" name="Picture 2" descr="C:\Documents and Settings\Admin\Рабочий стол\Рисунок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938" y="1800225"/>
            <a:ext cx="8364537" cy="325755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3850" y="285728"/>
            <a:ext cx="856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Разгадайте ребус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4337" name="Picture 1" descr="C:\Documents and Settings\Admin\Рабочий стол\Рисунок2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52600" y="1233504"/>
            <a:ext cx="5638800" cy="455295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3850" y="285728"/>
            <a:ext cx="856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Разгадайте ребус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3313" name="Picture 1" descr="C:\Documents and Settings\Admin\Рабочий стол\Рисунок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9850" y="1214422"/>
            <a:ext cx="7004050" cy="4640263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3850" y="285728"/>
            <a:ext cx="856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Разгадайте ребус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2289" name="Picture 1" descr="C:\Documents and Settings\Admin\Рабочий стол\Рисунок4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73139" y="1581150"/>
            <a:ext cx="7656513" cy="3694113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3850" y="285728"/>
            <a:ext cx="856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Разгадайте ребус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1267" name="Picture 3" descr="C:\Documents and Settings\Admin\Рабочий стол\Рисунок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788" y="1408113"/>
            <a:ext cx="8478837" cy="4041775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86050" y="578645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ПОВЕРХНОСТЬ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8" name="Picture 2" descr="C:\Documents and Settings\Admin\Рабочий стол\Рисунок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938" y="1800225"/>
            <a:ext cx="8364537" cy="325755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7356" y="5925941"/>
            <a:ext cx="5500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ПАРАЛЛЕЛЕПИПЕД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" name="Picture 1" descr="C:\Documents and Settings\Admin\Рабочий стол\Рисунок2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52600" y="1233504"/>
            <a:ext cx="5638800" cy="455295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612" y="5997379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ОТРЕЗОК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" name="Picture 1" descr="C:\Documents and Settings\Admin\Рабочий стол\Рисунок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9850" y="1214422"/>
            <a:ext cx="7004050" cy="4640263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612" y="578645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СИММЕТРИЯ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" name="Picture 1" descr="C:\Documents and Settings\Admin\Рабочий стол\Рисунок4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73139" y="1581150"/>
            <a:ext cx="7656513" cy="3694113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1604" y="5786454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ПЕРПЕНДИКУЛЯР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5" name="Picture 3" descr="C:\Documents and Settings\Admin\Рабочий стол\Рисунок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788" y="1408113"/>
            <a:ext cx="8478837" cy="4041775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250825" y="2781300"/>
            <a:ext cx="86407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Многогранник из Египта – это…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571472" y="2071678"/>
            <a:ext cx="821537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Название какого города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в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Крыму состоит из мужского, женского имён и натурального числа?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1044574" y="2276475"/>
            <a:ext cx="709932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Какое число входит в название коренного населения Мордовии? </a:t>
            </a:r>
            <a:endParaRPr lang="ru-RU" sz="3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50825" y="2420938"/>
            <a:ext cx="86407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Спящий или бодрствующий географический конус – это…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21" name="Object 5"/>
          <p:cNvGraphicFramePr>
            <a:graphicFrameLocks noGrp="1" noChangeAspect="1"/>
          </p:cNvGraphicFramePr>
          <p:nvPr>
            <p:ph/>
          </p:nvPr>
        </p:nvGraphicFramePr>
        <p:xfrm>
          <a:off x="3779838" y="3000372"/>
          <a:ext cx="1368425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3" imgW="203040" imgH="190440" progId="Equation.3">
                  <p:embed/>
                </p:oleObj>
              </mc:Choice>
              <mc:Fallback>
                <p:oleObj name="Формула" r:id="rId3" imgW="203040" imgH="190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3000372"/>
                        <a:ext cx="1368425" cy="1282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3" name="Text Box 7"/>
          <p:cNvSpPr txBox="1">
            <a:spLocks noChangeArrowheads="1"/>
          </p:cNvSpPr>
          <p:nvPr/>
        </p:nvSpPr>
        <p:spPr bwMode="auto">
          <a:xfrm>
            <a:off x="250825" y="1773238"/>
            <a:ext cx="86407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Название какого государства скрывается в математическом выражении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5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Picture 5" descr="Gisa_Sphinx_Pyramids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932363" y="2997200"/>
            <a:ext cx="3960812" cy="2970213"/>
          </a:xfrm>
          <a:prstGeom prst="rect">
            <a:avLst/>
          </a:prstGeom>
          <a:noFill/>
          <a:ln w="19050" cmpd="tri">
            <a:solidFill>
              <a:schemeClr val="accent1"/>
            </a:solidFill>
            <a:prstDash val="solid"/>
            <a:miter lim="800000"/>
            <a:headEnd/>
            <a:tailEnd/>
          </a:ln>
        </p:spPr>
      </p:pic>
      <p:pic>
        <p:nvPicPr>
          <p:cNvPr id="47112" name="Picture 8" descr="Пирамида Хеоп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8913"/>
            <a:ext cx="4359275" cy="3495675"/>
          </a:xfrm>
          <a:prstGeom prst="rect">
            <a:avLst/>
          </a:prstGeom>
          <a:noFill/>
          <a:ln w="19050" cmpd="tri">
            <a:solidFill>
              <a:schemeClr val="accent1"/>
            </a:solidFill>
            <a:prstDash val="solid"/>
            <a:miter lim="800000"/>
            <a:headEnd/>
            <a:tailEnd/>
          </a:ln>
        </p:spPr>
      </p:pic>
      <p:pic>
        <p:nvPicPr>
          <p:cNvPr id="47113" name="Picture 9" descr="add_egypt_0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435600" y="260350"/>
            <a:ext cx="3333750" cy="2349500"/>
          </a:xfrm>
          <a:prstGeom prst="rect">
            <a:avLst/>
          </a:prstGeom>
          <a:noFill/>
          <a:ln w="19050" cmpd="tri">
            <a:solidFill>
              <a:schemeClr val="accent1"/>
            </a:solidFill>
            <a:prstDash val="solid"/>
            <a:miter lim="800000"/>
            <a:headEnd/>
            <a:tailEnd/>
          </a:ln>
        </p:spPr>
      </p:pic>
      <p:pic>
        <p:nvPicPr>
          <p:cNvPr id="47114" name="Picture 10" descr="pyr2fot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3933825"/>
            <a:ext cx="3155950" cy="2078038"/>
          </a:xfrm>
          <a:prstGeom prst="rect">
            <a:avLst/>
          </a:prstGeom>
          <a:noFill/>
          <a:ln w="19050" cmpd="tri">
            <a:solidFill>
              <a:schemeClr val="accent1"/>
            </a:solidFill>
            <a:prstDash val="solid"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714612" y="6068817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7" action="ppaction://hlinksldjump"/>
              </a:rPr>
              <a:t>ПИРАМИДА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5984" y="6068817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СЕВАСТОПОЛЬ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Ships of Ukrainian Navy in Sevastopol, 2007.jpg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4704406"/>
            <a:ext cx="2714644" cy="128588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grpSp>
        <p:nvGrpSpPr>
          <p:cNvPr id="9" name="Группа 8"/>
          <p:cNvGrpSpPr/>
          <p:nvPr/>
        </p:nvGrpSpPr>
        <p:grpSpPr>
          <a:xfrm>
            <a:off x="214282" y="142852"/>
            <a:ext cx="6587976" cy="4354067"/>
            <a:chOff x="214282" y="142852"/>
            <a:chExt cx="6587976" cy="4354067"/>
          </a:xfrm>
        </p:grpSpPr>
        <p:pic>
          <p:nvPicPr>
            <p:cNvPr id="114690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14282" y="142852"/>
              <a:ext cx="6587976" cy="4354067"/>
            </a:xfrm>
            <a:prstGeom prst="rect">
              <a:avLst/>
            </a:prstGeom>
            <a:noFill/>
            <a:ln w="28575" cmpd="thickThin">
              <a:solidFill>
                <a:schemeClr val="accent1"/>
              </a:solidFill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1571604" y="3786190"/>
              <a:ext cx="1000132" cy="261610"/>
            </a:xfrm>
            <a:prstGeom prst="rect">
              <a:avLst/>
            </a:prstGeom>
            <a:solidFill>
              <a:srgbClr val="DCE6F2">
                <a:alpha val="83137"/>
              </a:srgb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100" b="1" dirty="0" smtClean="0"/>
                <a:t>Севастополь </a:t>
              </a:r>
              <a:endParaRPr lang="ru-RU" sz="1100" b="1" dirty="0"/>
            </a:p>
          </p:txBody>
        </p:sp>
        <p:sp>
          <p:nvSpPr>
            <p:cNvPr id="8" name="Овал 7"/>
            <p:cNvSpPr/>
            <p:nvPr/>
          </p:nvSpPr>
          <p:spPr>
            <a:xfrm>
              <a:off x="2477438" y="3917636"/>
              <a:ext cx="142876" cy="14287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" name="Рисунок 9" descr="Balaclava bay.jpg">
            <a:hlinkClick r:id="rId6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29454" y="428604"/>
            <a:ext cx="2071702" cy="157163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1" name="Рисунок 10" descr="http://upload.wikimedia.org/wikipedia/ru/thumb/5/55/%D0%A0%D1%83%D0%B8%D0%BD%D1%8B_%D0%A5%D0%B5%D1%80%D1%81%D0%BE%D0%BD%D0%B5%D1%81%D0%B0.JPG/300px-%D0%A0%D1%83%D0%B8%D0%BD%D1%8B_%D0%A5%D0%B5%D1%80%D1%81%D0%BE%D0%BD%D0%B5%D1%81%D0%B0.JPG">
            <a:hlinkClick r:id="rId8"/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25220" y="2500321"/>
            <a:ext cx="2110798" cy="171449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3" name="Рисунок 12" descr="&gt;&gt;&gt;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15074" y="4643446"/>
            <a:ext cx="2855775" cy="20002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4" name="Рисунок 13" descr="Sevastopol monument.jpg">
            <a:hlinkClick r:id="rId11"/>
          </p:cNvPr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28596" y="4572008"/>
            <a:ext cx="1714512" cy="221457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688" y="404813"/>
            <a:ext cx="2427287" cy="3384550"/>
          </a:xfrm>
          <a:prstGeom prst="rect">
            <a:avLst/>
          </a:prstGeom>
          <a:noFill/>
          <a:ln w="28575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79880" name="Picture 8" descr="mordv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625600"/>
            <a:ext cx="5926138" cy="4452938"/>
          </a:xfrm>
          <a:prstGeom prst="rect">
            <a:avLst/>
          </a:prstGeom>
          <a:noFill/>
          <a:ln w="28575" cmpd="tri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79883" name="Text Box 11"/>
          <p:cNvSpPr txBox="1">
            <a:spLocks noChangeArrowheads="1"/>
          </p:cNvSpPr>
          <p:nvPr/>
        </p:nvSpPr>
        <p:spPr bwMode="auto">
          <a:xfrm>
            <a:off x="1619250" y="765175"/>
            <a:ext cx="35274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МОР</a:t>
            </a:r>
            <a:r>
              <a:rPr lang="ru-RU" sz="3200" b="1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ДВА</a:t>
            </a:r>
            <a:endParaRPr lang="ru-RU" sz="2000"/>
          </a:p>
        </p:txBody>
      </p:sp>
      <p:sp>
        <p:nvSpPr>
          <p:cNvPr id="6" name="TextBox 5"/>
          <p:cNvSpPr txBox="1"/>
          <p:nvPr/>
        </p:nvSpPr>
        <p:spPr>
          <a:xfrm>
            <a:off x="6429388" y="5643578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4" action="ppaction://hlinksldjump"/>
              </a:rPr>
              <a:t>ДВА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 descr="volcan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476250"/>
            <a:ext cx="5472112" cy="4032250"/>
          </a:xfrm>
          <a:prstGeom prst="rect">
            <a:avLst/>
          </a:prstGeom>
          <a:noFill/>
          <a:ln w="28575" cmpd="tri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1990" name="Picture 6" descr="vulcan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825" y="2060575"/>
            <a:ext cx="2879725" cy="3529013"/>
          </a:xfrm>
          <a:prstGeom prst="rect">
            <a:avLst/>
          </a:prstGeom>
          <a:noFill/>
          <a:ln w="28575" cmpd="tri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143372" y="5572140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4" action="ppaction://hlinksldjump"/>
              </a:rPr>
              <a:t>ВУЛКАН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7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341438"/>
            <a:ext cx="4484688" cy="5183187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260350"/>
            <a:ext cx="5976937" cy="4105275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203575" y="4437063"/>
            <a:ext cx="2736850" cy="720725"/>
            <a:chOff x="2018" y="2795"/>
            <a:chExt cx="1724" cy="454"/>
          </a:xfrm>
        </p:grpSpPr>
        <p:sp>
          <p:nvSpPr>
            <p:cNvPr id="113671" name="Line 7"/>
            <p:cNvSpPr>
              <a:spLocks noChangeShapeType="1"/>
            </p:cNvSpPr>
            <p:nvPr/>
          </p:nvSpPr>
          <p:spPr bwMode="auto">
            <a:xfrm flipH="1">
              <a:off x="2018" y="2976"/>
              <a:ext cx="1724" cy="273"/>
            </a:xfrm>
            <a:prstGeom prst="line">
              <a:avLst/>
            </a:prstGeom>
            <a:noFill/>
            <a:ln w="5715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3672" name="Line 8"/>
            <p:cNvSpPr>
              <a:spLocks noChangeShapeType="1"/>
            </p:cNvSpPr>
            <p:nvPr/>
          </p:nvSpPr>
          <p:spPr bwMode="auto">
            <a:xfrm>
              <a:off x="3742" y="2795"/>
              <a:ext cx="0" cy="181"/>
            </a:xfrm>
            <a:prstGeom prst="line">
              <a:avLst/>
            </a:prstGeom>
            <a:noFill/>
            <a:ln w="571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072066" y="5643578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4" action="ppaction://hlinksldjump"/>
              </a:rPr>
              <a:t>КУБА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43240" y="428604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mic Sans MS" pitchFamily="66" charset="0"/>
              </a:rPr>
              <a:t>Гавана – столица Кубы</a:t>
            </a:r>
            <a:endParaRPr lang="ru-RU" sz="2400" b="1" dirty="0">
              <a:solidFill>
                <a:schemeClr val="accent5">
                  <a:lumMod val="20000"/>
                  <a:lumOff val="8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Кому принадлежат слова: «Вдохновение нужно в геометрии, как и в поэзии»? </a:t>
            </a:r>
          </a:p>
        </p:txBody>
      </p:sp>
      <p:pic>
        <p:nvPicPr>
          <p:cNvPr id="55307" name="Picture 11" descr="Лермонт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268413"/>
            <a:ext cx="2417762" cy="3168650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3059113" y="5214950"/>
            <a:ext cx="3133725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sz="2800" dirty="0">
                <a:latin typeface="Comic Sans MS" pitchFamily="66" charset="0"/>
              </a:rPr>
              <a:t>     </a:t>
            </a:r>
            <a:r>
              <a:rPr lang="ru-RU" sz="2400" b="1" dirty="0">
                <a:solidFill>
                  <a:srgbClr val="A50021"/>
                </a:solidFill>
                <a:latin typeface="Comic Sans MS" pitchFamily="66" charset="0"/>
              </a:rPr>
              <a:t>Н. А. Некрасов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-180975" y="4500570"/>
            <a:ext cx="37084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sz="2800" dirty="0"/>
              <a:t>     </a:t>
            </a:r>
            <a:r>
              <a:rPr lang="ru-RU" sz="2400" b="1" dirty="0">
                <a:solidFill>
                  <a:srgbClr val="A50021"/>
                </a:solidFill>
                <a:latin typeface="Comic Sans MS" pitchFamily="66" charset="0"/>
              </a:rPr>
              <a:t>М. Ю. Лермонтов</a:t>
            </a:r>
            <a:endParaRPr lang="ru-RU" dirty="0"/>
          </a:p>
        </p:txBody>
      </p:sp>
      <p:pic>
        <p:nvPicPr>
          <p:cNvPr id="55313" name="Picture 17" descr="ч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17888" y="1916113"/>
            <a:ext cx="2422525" cy="3211512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4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5938869" y="1285860"/>
            <a:ext cx="3133725" cy="3590946"/>
            <a:chOff x="5938869" y="500042"/>
            <a:chExt cx="3133725" cy="3590946"/>
          </a:xfrm>
        </p:grpSpPr>
        <p:sp>
          <p:nvSpPr>
            <p:cNvPr id="18" name="Rectangle 5"/>
            <p:cNvSpPr>
              <a:spLocks noChangeArrowheads="1"/>
            </p:cNvSpPr>
            <p:nvPr/>
          </p:nvSpPr>
          <p:spPr bwMode="auto">
            <a:xfrm>
              <a:off x="5938869" y="3571876"/>
              <a:ext cx="3133725" cy="5191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ru-RU" sz="2800" dirty="0"/>
                <a:t>     </a:t>
              </a:r>
              <a:r>
                <a:rPr lang="ru-RU" sz="2400" b="1" dirty="0">
                  <a:solidFill>
                    <a:srgbClr val="A50021"/>
                  </a:solidFill>
                  <a:latin typeface="Comic Sans MS" pitchFamily="66" charset="0"/>
                </a:rPr>
                <a:t>А. С. Пушкин</a:t>
              </a:r>
              <a:endParaRPr lang="ru-RU" sz="1600" dirty="0"/>
            </a:p>
          </p:txBody>
        </p:sp>
        <p:pic>
          <p:nvPicPr>
            <p:cNvPr id="19" name="Рисунок 18" descr="Портрет поэта Александра Сергеевича Пушкина"/>
            <p:cNvPicPr/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286512" y="500042"/>
              <a:ext cx="2500330" cy="3071834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50825" y="1700213"/>
            <a:ext cx="864076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Какое натуральное число присутствует в названии известной картины Ивана Айвазовского?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50825" y="1700213"/>
            <a:ext cx="864076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Какая геометрическая фигура изображена на самой известной картине Казимира Малевича?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250825" y="1700213"/>
            <a:ext cx="864076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Какая геометрическая фигура занимает центральное место на известной картине Пабло Пикассо?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250825" y="1557338"/>
            <a:ext cx="864076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Назовите «математическое» направление в изобразительном искусстве начала 20 века</a:t>
            </a:r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 action="ppaction://hlinksldjump"/>
          </p:cNvPr>
          <p:cNvSpPr txBox="1"/>
          <p:nvPr/>
        </p:nvSpPr>
        <p:spPr>
          <a:xfrm>
            <a:off x="2786050" y="578645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А. С. Пушкин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Портрет поэта Александра Сергеевича Пушкин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4346" y="500042"/>
            <a:ext cx="4429156" cy="501970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179388" y="5229225"/>
            <a:ext cx="86407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Картина И. Айвазовского «Девятый вал»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4612" y="578645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Девять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Девятый вал">
            <a:hlinkClick r:id="rId3" tgtFrame="_blank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214290"/>
            <a:ext cx="7143800" cy="50006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179388" y="5157788"/>
            <a:ext cx="86407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Картина К. Малевича «Черный квадрат»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2714612" y="578645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Квадрат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Чёрный квадрат">
            <a:hlinkClick r:id="rId3" tgtFrame="_blank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357166"/>
            <a:ext cx="5572164" cy="471490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179388" y="5253351"/>
            <a:ext cx="86407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Картина П. Пикассо «Девочка на шаре»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2714612" y="578645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Шар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Девочка на шаре">
            <a:hlinkClick r:id="rId3" tgtFrame="_blank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9858" y="142852"/>
            <a:ext cx="2853383" cy="50006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9" name="Picture 5" descr="a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2159167" cy="2678352"/>
          </a:xfrm>
          <a:prstGeom prst="rect">
            <a:avLst/>
          </a:prstGeom>
          <a:noFill/>
          <a:ln w="19050" cmpd="thickThin">
            <a:solidFill>
              <a:schemeClr val="accent1"/>
            </a:solidFill>
            <a:prstDash val="solid"/>
            <a:miter lim="800000"/>
            <a:headEnd/>
            <a:tailEnd/>
          </a:ln>
        </p:spPr>
      </p:pic>
      <p:pic>
        <p:nvPicPr>
          <p:cNvPr id="62471" name="Picture 7" descr="PH0307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3396" y="3885523"/>
            <a:ext cx="2143140" cy="2674801"/>
          </a:xfrm>
          <a:prstGeom prst="rect">
            <a:avLst/>
          </a:prstGeom>
          <a:noFill/>
          <a:ln w="19050" cmpd="thickThin">
            <a:solidFill>
              <a:schemeClr val="accent1"/>
            </a:solidFill>
            <a:prstDash val="solid"/>
            <a:miter lim="800000"/>
            <a:headEnd/>
            <a:tailEnd/>
          </a:ln>
        </p:spPr>
      </p:pic>
      <p:pic>
        <p:nvPicPr>
          <p:cNvPr id="62473" name="Picture 9" descr="0330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9506" y="285728"/>
            <a:ext cx="2580212" cy="3286148"/>
          </a:xfrm>
          <a:prstGeom prst="rect">
            <a:avLst/>
          </a:prstGeom>
          <a:noFill/>
          <a:ln w="19050" cmpd="thickThin">
            <a:solidFill>
              <a:schemeClr val="accent1"/>
            </a:solidFill>
            <a:prstDash val="solid"/>
            <a:miter lim="800000"/>
            <a:headEnd/>
            <a:tailEnd/>
          </a:ln>
        </p:spPr>
      </p:pic>
      <p:sp>
        <p:nvSpPr>
          <p:cNvPr id="6" name="TextBox 5">
            <a:hlinkClick r:id="rId5" action="ppaction://hlinksldjump"/>
          </p:cNvPr>
          <p:cNvSpPr txBox="1"/>
          <p:nvPr/>
        </p:nvSpPr>
        <p:spPr>
          <a:xfrm>
            <a:off x="2714612" y="578645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5" action="ppaction://hlinksldjump"/>
              </a:rPr>
              <a:t>Кубизм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Хуан Грис. Человек в кафе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214290"/>
            <a:ext cx="3002916" cy="4357718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solid"/>
            <a:miter lim="800000"/>
            <a:headEnd/>
            <a:tailEnd/>
          </a:ln>
        </p:spPr>
      </p:pic>
      <p:pic>
        <p:nvPicPr>
          <p:cNvPr id="8" name="Рисунок 7" descr="Пабло Пикассо. Гитара и Скрипка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3357562"/>
            <a:ext cx="2643206" cy="321471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solid"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250825" y="2133600"/>
            <a:ext cx="86407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Назовите геометрический вид тополя</a:t>
            </a:r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250825" y="2133600"/>
            <a:ext cx="86407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Вечнозеленый конус – это…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323850" y="214290"/>
            <a:ext cx="86407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Какое математическое понятие объединяет эти живые организмы?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5542" name="Picture 6" descr="63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2205038"/>
            <a:ext cx="4464050" cy="3467100"/>
          </a:xfrm>
          <a:prstGeom prst="rect">
            <a:avLst/>
          </a:prstGeom>
          <a:solidFill>
            <a:schemeClr val="accent2"/>
          </a:solidFill>
          <a:ln w="19050" cmpd="thickThin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65543" name="Picture 7" descr="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628775"/>
            <a:ext cx="3371850" cy="4652963"/>
          </a:xfrm>
          <a:prstGeom prst="rect">
            <a:avLst/>
          </a:prstGeom>
          <a:solidFill>
            <a:schemeClr val="accent2"/>
          </a:solidFill>
          <a:ln w="19050" cmpd="thickThin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4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2" name="Picture 4" descr="бабоч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530354"/>
            <a:ext cx="3384550" cy="2398712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3"/>
          <a:srcRect l="16228" t="18684" r="13606" b="18317"/>
          <a:stretch>
            <a:fillRect/>
          </a:stretch>
        </p:blipFill>
        <p:spPr bwMode="auto">
          <a:xfrm>
            <a:off x="4140200" y="1341438"/>
            <a:ext cx="4606925" cy="3101975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68313" y="4292600"/>
            <a:ext cx="3024187" cy="1993900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35175" name="Picture 7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995738" y="4797425"/>
            <a:ext cx="2447925" cy="1689100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35176" name="Picture 8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804025" y="4724400"/>
            <a:ext cx="2016125" cy="1362075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135177" name="Text Box 9"/>
          <p:cNvSpPr txBox="1">
            <a:spLocks noChangeArrowheads="1"/>
          </p:cNvSpPr>
          <p:nvPr/>
        </p:nvSpPr>
        <p:spPr bwMode="auto">
          <a:xfrm>
            <a:off x="285720" y="47625"/>
            <a:ext cx="86407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Какое геометрическое преобразование фигур демонстрируют эти красавицы?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7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323850" y="333375"/>
            <a:ext cx="864076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Какая геометрическая фигура очень больно кусается,  иногда со смертельным исходом?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5" descr="ladt001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404813"/>
            <a:ext cx="2292350" cy="5832475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68615" name="Picture 7" descr="01"/>
          <p:cNvPicPr>
            <a:picLocks noChangeAspect="1" noChangeArrowheads="1"/>
          </p:cNvPicPr>
          <p:nvPr/>
        </p:nvPicPr>
        <p:blipFill>
          <a:blip r:embed="rId3"/>
          <a:srcRect b="12347"/>
          <a:stretch>
            <a:fillRect/>
          </a:stretch>
        </p:blipFill>
        <p:spPr bwMode="auto">
          <a:xfrm>
            <a:off x="4427538" y="404813"/>
            <a:ext cx="3919537" cy="5257800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86116" y="6068817"/>
            <a:ext cx="5857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4" action="ppaction://hlinksldjump"/>
              </a:rPr>
              <a:t>Пирамидальный тополь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9" name="Picture 7" descr="img0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25" y="260350"/>
            <a:ext cx="3795713" cy="5545138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86314" y="6000768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3" action="ppaction://hlinksldjump"/>
              </a:rPr>
              <a:t>Кипарис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" name="Picture 5" descr="p907015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5700" y="428604"/>
            <a:ext cx="4071966" cy="6160218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5" name="Picture 9" descr="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68356"/>
            <a:ext cx="3371850" cy="4652963"/>
          </a:xfrm>
          <a:prstGeom prst="rect">
            <a:avLst/>
          </a:prstGeom>
          <a:noFill/>
          <a:ln w="57150" cmpd="thickThin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70666" name="Picture 10" descr="634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404813"/>
            <a:ext cx="4464050" cy="3467100"/>
          </a:xfrm>
          <a:prstGeom prst="rect">
            <a:avLst/>
          </a:prstGeom>
          <a:noFill/>
          <a:ln w="57150" cmpd="thickThin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5076825" y="4076700"/>
            <a:ext cx="3168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ОСЬминог</a:t>
            </a:r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0669" name="Text Box 13"/>
          <p:cNvSpPr txBox="1">
            <a:spLocks noChangeArrowheads="1"/>
          </p:cNvSpPr>
          <p:nvPr/>
        </p:nvSpPr>
        <p:spPr bwMode="auto">
          <a:xfrm>
            <a:off x="755650" y="5564206"/>
            <a:ext cx="3168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лОСЬ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4876" y="5715016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4" action="ppaction://hlinksldjump"/>
              </a:rPr>
              <a:t>Ось</a:t>
            </a:r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91" name="Picture 7"/>
          <p:cNvPicPr>
            <a:picLocks noChangeAspect="1" noChangeArrowheads="1"/>
          </p:cNvPicPr>
          <p:nvPr/>
        </p:nvPicPr>
        <p:blipFill>
          <a:blip r:embed="rId2"/>
          <a:srcRect l="16228" t="18684" r="13606" b="18317"/>
          <a:stretch>
            <a:fillRect/>
          </a:stretch>
        </p:blipFill>
        <p:spPr bwMode="auto">
          <a:xfrm>
            <a:off x="1042988" y="333375"/>
            <a:ext cx="7270750" cy="4895850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118792" name="Freeform 8"/>
          <p:cNvSpPr>
            <a:spLocks/>
          </p:cNvSpPr>
          <p:nvPr/>
        </p:nvSpPr>
        <p:spPr bwMode="auto">
          <a:xfrm>
            <a:off x="4500563" y="657225"/>
            <a:ext cx="200025" cy="4427538"/>
          </a:xfrm>
          <a:custGeom>
            <a:avLst/>
            <a:gdLst/>
            <a:ahLst/>
            <a:cxnLst>
              <a:cxn ang="0">
                <a:pos x="126" y="0"/>
              </a:cxn>
              <a:cxn ang="0">
                <a:pos x="0" y="2789"/>
              </a:cxn>
            </a:cxnLst>
            <a:rect l="0" t="0" r="r" b="b"/>
            <a:pathLst>
              <a:path w="126" h="2789">
                <a:moveTo>
                  <a:pt x="126" y="0"/>
                </a:moveTo>
                <a:lnTo>
                  <a:pt x="0" y="2789"/>
                </a:lnTo>
              </a:path>
            </a:pathLst>
          </a:custGeom>
          <a:noFill/>
          <a:ln w="38100" cap="flat" cmpd="sng">
            <a:solidFill>
              <a:srgbClr val="99CCFF"/>
            </a:solidFill>
            <a:prstDash val="lgDashDot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8793" name="Freeform 9"/>
          <p:cNvSpPr>
            <a:spLocks/>
          </p:cNvSpPr>
          <p:nvPr/>
        </p:nvSpPr>
        <p:spPr bwMode="auto">
          <a:xfrm>
            <a:off x="2128838" y="1171575"/>
            <a:ext cx="5057775" cy="142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86" y="90"/>
              </a:cxn>
            </a:cxnLst>
            <a:rect l="0" t="0" r="r" b="b"/>
            <a:pathLst>
              <a:path w="3186" h="90">
                <a:moveTo>
                  <a:pt x="0" y="0"/>
                </a:moveTo>
                <a:lnTo>
                  <a:pt x="3186" y="90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lgDash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8794" name="Freeform 10"/>
          <p:cNvSpPr>
            <a:spLocks/>
          </p:cNvSpPr>
          <p:nvPr/>
        </p:nvSpPr>
        <p:spPr bwMode="auto">
          <a:xfrm>
            <a:off x="3857625" y="4343400"/>
            <a:ext cx="1385888" cy="428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73" y="27"/>
              </a:cxn>
            </a:cxnLst>
            <a:rect l="0" t="0" r="r" b="b"/>
            <a:pathLst>
              <a:path w="873" h="27">
                <a:moveTo>
                  <a:pt x="0" y="0"/>
                </a:moveTo>
                <a:lnTo>
                  <a:pt x="873" y="27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lgDash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714612" y="5429264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 smtClean="0">
                <a:solidFill>
                  <a:srgbClr val="7030A0"/>
                </a:solidFill>
                <a:latin typeface="Comic Sans MS" pitchFamily="66" charset="0"/>
                <a:hlinkClick r:id="rId3" action="ppaction://hlinksldjump"/>
              </a:rPr>
              <a:t>Осевая симметрия</a:t>
            </a:r>
            <a:endParaRPr lang="ru-RU" sz="36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9" name="Picture 5" descr="im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5738" y="2357430"/>
            <a:ext cx="4608512" cy="3455988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72711" name="Picture 7" descr="conu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060575"/>
            <a:ext cx="2978150" cy="4429125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4572000" y="6021388"/>
            <a:ext cx="35274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hlinkClick r:id="rId4" action="ppaction://hlinksldjump"/>
              </a:rPr>
              <a:t>КОНУС</a:t>
            </a:r>
            <a:endParaRPr lang="ru-RU" dirty="0"/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250825" y="333375"/>
            <a:ext cx="864076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Comic Sans MS" pitchFamily="66" charset="0"/>
              </a:rPr>
              <a:t>Конус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– хищный морской моллюск с конической яркой раковиной, имеющий ядовитую железу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4344623" y="2492375"/>
            <a:ext cx="5032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 dirty="0">
                <a:solidFill>
                  <a:srgbClr val="A50021"/>
                </a:solidFill>
              </a:rPr>
              <a:t>+</a:t>
            </a:r>
            <a:endParaRPr lang="ru-RU" dirty="0"/>
          </a:p>
        </p:txBody>
      </p:sp>
      <p:sp>
        <p:nvSpPr>
          <p:cNvPr id="130057" name="Line 9"/>
          <p:cNvSpPr>
            <a:spLocks noChangeShapeType="1"/>
          </p:cNvSpPr>
          <p:nvPr/>
        </p:nvSpPr>
        <p:spPr bwMode="auto">
          <a:xfrm>
            <a:off x="142875" y="5308600"/>
            <a:ext cx="8785225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4140200" y="5300663"/>
            <a:ext cx="11525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6600" b="1">
                <a:solidFill>
                  <a:srgbClr val="A50021"/>
                </a:solidFill>
              </a:rPr>
              <a:t>2</a:t>
            </a:r>
            <a:endParaRPr lang="ru-RU"/>
          </a:p>
        </p:txBody>
      </p:sp>
      <p:pic>
        <p:nvPicPr>
          <p:cNvPr id="130059" name="Picture 1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95288" y="1557338"/>
            <a:ext cx="3816350" cy="3167062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30060" name="Рисунок 1" descr="Картинка 43 из 175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908050"/>
            <a:ext cx="3671888" cy="4176713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10051" y="71414"/>
            <a:ext cx="86196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Среднее арифметическое ежа и проволоки... 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5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968386"/>
            <a:ext cx="3051175" cy="4032250"/>
          </a:xfrm>
          <a:prstGeom prst="rect">
            <a:avLst/>
          </a:prstGeom>
          <a:noFill/>
          <a:ln w="19050" cmpd="tri">
            <a:solidFill>
              <a:schemeClr val="accent1"/>
            </a:solidFill>
            <a:prstDash val="solid"/>
            <a:miter lim="800000"/>
            <a:headEnd/>
            <a:tailEnd/>
          </a:ln>
          <a:effectLst/>
        </p:spPr>
      </p:pic>
      <p:pic>
        <p:nvPicPr>
          <p:cNvPr id="119814" name="Picture 6"/>
          <p:cNvPicPr>
            <a:picLocks noChangeAspect="1" noChangeArrowheads="1"/>
          </p:cNvPicPr>
          <p:nvPr/>
        </p:nvPicPr>
        <p:blipFill>
          <a:blip r:embed="rId3"/>
          <a:srcRect l="28596" t="13585" r="10139" b="9636"/>
          <a:stretch>
            <a:fillRect/>
          </a:stretch>
        </p:blipFill>
        <p:spPr bwMode="auto">
          <a:xfrm>
            <a:off x="4906963" y="1255020"/>
            <a:ext cx="3816350" cy="3587750"/>
          </a:xfrm>
          <a:prstGeom prst="rect">
            <a:avLst/>
          </a:prstGeom>
          <a:noFill/>
          <a:ln w="19050" cmpd="tri">
            <a:solidFill>
              <a:schemeClr val="accent1"/>
            </a:solidFill>
            <a:prstDash val="solid"/>
            <a:miter lim="800000"/>
            <a:headEnd/>
            <a:tailEnd/>
          </a:ln>
          <a:effectLst/>
        </p:spPr>
      </p:pic>
      <p:sp>
        <p:nvSpPr>
          <p:cNvPr id="119815" name="Text Box 7"/>
          <p:cNvSpPr txBox="1">
            <a:spLocks noChangeArrowheads="1"/>
          </p:cNvSpPr>
          <p:nvPr/>
        </p:nvSpPr>
        <p:spPr bwMode="auto">
          <a:xfrm>
            <a:off x="4067175" y="2492375"/>
            <a:ext cx="5032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>
                <a:solidFill>
                  <a:srgbClr val="A50021"/>
                </a:solidFill>
              </a:rPr>
              <a:t>+</a:t>
            </a:r>
          </a:p>
        </p:txBody>
      </p:sp>
      <p:sp>
        <p:nvSpPr>
          <p:cNvPr id="119816" name="Line 8"/>
          <p:cNvSpPr>
            <a:spLocks noChangeShapeType="1"/>
          </p:cNvSpPr>
          <p:nvPr/>
        </p:nvSpPr>
        <p:spPr bwMode="auto">
          <a:xfrm>
            <a:off x="179388" y="5219700"/>
            <a:ext cx="8785225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9817" name="Text Box 9"/>
          <p:cNvSpPr txBox="1">
            <a:spLocks noChangeArrowheads="1"/>
          </p:cNvSpPr>
          <p:nvPr/>
        </p:nvSpPr>
        <p:spPr bwMode="auto">
          <a:xfrm>
            <a:off x="4067175" y="5229225"/>
            <a:ext cx="11525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 dirty="0">
                <a:solidFill>
                  <a:srgbClr val="A50021"/>
                </a:solidFill>
              </a:rPr>
              <a:t>2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10051" y="71414"/>
            <a:ext cx="86901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Среднее арифметическое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женщины и рыбы...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 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4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857232"/>
            <a:ext cx="2630142" cy="4071966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2083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987858"/>
            <a:ext cx="3005138" cy="3816350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120841" name="Text Box 9"/>
          <p:cNvSpPr txBox="1">
            <a:spLocks noChangeArrowheads="1"/>
          </p:cNvSpPr>
          <p:nvPr/>
        </p:nvSpPr>
        <p:spPr bwMode="auto">
          <a:xfrm>
            <a:off x="4272866" y="2781300"/>
            <a:ext cx="5032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A50021"/>
                </a:solidFill>
              </a:rPr>
              <a:t>+</a:t>
            </a:r>
            <a:endParaRPr lang="ru-RU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179388" y="5219700"/>
            <a:ext cx="8785225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226829" y="5229225"/>
            <a:ext cx="11525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600" b="1" dirty="0">
                <a:solidFill>
                  <a:srgbClr val="A50021"/>
                </a:solidFill>
              </a:rPr>
              <a:t>2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10051" y="71414"/>
            <a:ext cx="84802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Среднее арифметическое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мужчины и коня...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 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4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3" name="Text Box 7"/>
          <p:cNvSpPr txBox="1">
            <a:spLocks noChangeArrowheads="1"/>
          </p:cNvSpPr>
          <p:nvPr/>
        </p:nvSpPr>
        <p:spPr bwMode="auto">
          <a:xfrm>
            <a:off x="4067175" y="5229225"/>
            <a:ext cx="11525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6600" b="1">
                <a:solidFill>
                  <a:srgbClr val="A50021"/>
                </a:solidFill>
              </a:rPr>
              <a:t>2</a:t>
            </a:r>
            <a:endParaRPr lang="ru-RU"/>
          </a:p>
        </p:txBody>
      </p:sp>
      <p:sp>
        <p:nvSpPr>
          <p:cNvPr id="121864" name="Text Box 8"/>
          <p:cNvSpPr txBox="1">
            <a:spLocks noChangeArrowheads="1"/>
          </p:cNvSpPr>
          <p:nvPr/>
        </p:nvSpPr>
        <p:spPr bwMode="auto">
          <a:xfrm>
            <a:off x="4283076" y="2492375"/>
            <a:ext cx="5032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A50021"/>
                </a:solidFill>
              </a:rPr>
              <a:t>+</a:t>
            </a:r>
            <a:endParaRPr lang="ru-RU"/>
          </a:p>
        </p:txBody>
      </p:sp>
      <p:sp>
        <p:nvSpPr>
          <p:cNvPr id="121865" name="Line 9"/>
          <p:cNvSpPr>
            <a:spLocks noChangeShapeType="1"/>
          </p:cNvSpPr>
          <p:nvPr/>
        </p:nvSpPr>
        <p:spPr bwMode="auto">
          <a:xfrm>
            <a:off x="179388" y="5172075"/>
            <a:ext cx="8785225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10051" y="71414"/>
            <a:ext cx="86901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Среднее арифметическое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велосипеда и мотоцикла…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2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FORWARD FUSION 104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214422"/>
            <a:ext cx="3929090" cy="314327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" name="Рисунок 9" descr="Обои Honda CBR250R фото и картинки">
            <a:hlinkClick r:id="rId5" tooltip="&quot;Обои Honda CBR250R фото и картинки&quot;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80935" y="1214423"/>
            <a:ext cx="4048783" cy="314327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765175"/>
            <a:ext cx="2592388" cy="4321175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129031" name="Text Box 7"/>
          <p:cNvSpPr txBox="1">
            <a:spLocks noChangeArrowheads="1"/>
          </p:cNvSpPr>
          <p:nvPr/>
        </p:nvSpPr>
        <p:spPr bwMode="auto">
          <a:xfrm>
            <a:off x="4067175" y="2492375"/>
            <a:ext cx="5032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A50021"/>
                </a:solidFill>
              </a:rPr>
              <a:t>+</a:t>
            </a:r>
            <a:endParaRPr lang="ru-RU"/>
          </a:p>
        </p:txBody>
      </p:sp>
      <p:sp>
        <p:nvSpPr>
          <p:cNvPr id="129032" name="Line 8"/>
          <p:cNvSpPr>
            <a:spLocks noChangeShapeType="1"/>
          </p:cNvSpPr>
          <p:nvPr/>
        </p:nvSpPr>
        <p:spPr bwMode="auto">
          <a:xfrm>
            <a:off x="358775" y="5373688"/>
            <a:ext cx="8785225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9033" name="Text Box 9"/>
          <p:cNvSpPr txBox="1">
            <a:spLocks noChangeArrowheads="1"/>
          </p:cNvSpPr>
          <p:nvPr/>
        </p:nvSpPr>
        <p:spPr bwMode="auto">
          <a:xfrm>
            <a:off x="3995738" y="5445125"/>
            <a:ext cx="11525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6600" b="1">
                <a:solidFill>
                  <a:srgbClr val="A50021"/>
                </a:solidFill>
              </a:rPr>
              <a:t>2</a:t>
            </a:r>
            <a:endParaRPr lang="ru-RU"/>
          </a:p>
        </p:txBody>
      </p:sp>
      <p:pic>
        <p:nvPicPr>
          <p:cNvPr id="129035" name="Picture 1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3800" y="836613"/>
            <a:ext cx="3246438" cy="4176712"/>
          </a:xfrm>
          <a:prstGeom prst="rect">
            <a:avLst/>
          </a:prstGeom>
          <a:noFill/>
          <a:ln w="19050" cmpd="tri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7141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Среднее арифметическое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холодильника и вентилятора…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43834" y="614364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hlinkClick r:id="rId4" action="ppaction://hlinksldjump"/>
              </a:rPr>
              <a:t>ответ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5984" y="4746508"/>
            <a:ext cx="47863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КОЛЮЧАЯ ПРОВОЛОКА</a:t>
            </a:r>
            <a:endParaRPr lang="ru-RU" sz="54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Колючая проволока">
            <a:hlinkClick r:id="rId3" tgtFrame="_blank" tooltip="&quot;Колючая проволока&quot;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357166"/>
            <a:ext cx="6500857" cy="428628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14612" y="5434628"/>
            <a:ext cx="378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РУСАЛКА</a:t>
            </a:r>
            <a:endParaRPr lang="ru-RU" sz="54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Изображение">
            <a:hlinkClick r:id="rId3" tgtFrame="_blank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572" y="428604"/>
            <a:ext cx="6500858" cy="4714908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14612" y="5291752"/>
            <a:ext cx="378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КЕНТАВР</a:t>
            </a:r>
            <a:endParaRPr lang="ru-RU" sz="54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Кентавр-лучник, Myth War Online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571480"/>
            <a:ext cx="5500726" cy="4429156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14612" y="3357562"/>
            <a:ext cx="378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МОПЕД</a:t>
            </a:r>
            <a:endParaRPr lang="ru-RU" sz="54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88955" y="1000108"/>
            <a:ext cx="86407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Comic Sans MS" pitchFamily="66" charset="0"/>
              </a:rPr>
              <a:t>Мопед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–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велосипед с двигателем внутреннего сгорания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14480" y="5220314"/>
            <a:ext cx="6000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u="sng" dirty="0" smtClean="0">
                <a:solidFill>
                  <a:srgbClr val="7030A0"/>
                </a:solidFill>
                <a:latin typeface="Comic Sans MS" pitchFamily="66" charset="0"/>
                <a:hlinkClick r:id="rId2" action="ppaction://hlinksldjump"/>
              </a:rPr>
              <a:t>КОНДИЦИОНЕР</a:t>
            </a:r>
            <a:endParaRPr lang="ru-RU" sz="5400" b="1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http://www.klimtech.ru/gallery/cond/0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08818" y="500042"/>
            <a:ext cx="4892074" cy="4357718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13"/>
          <p:cNvSpPr>
            <a:spLocks noChangeArrowheads="1" noChangeShapeType="1" noTextEdit="1"/>
          </p:cNvSpPr>
          <p:nvPr/>
        </p:nvSpPr>
        <p:spPr bwMode="auto">
          <a:xfrm>
            <a:off x="611188" y="857232"/>
            <a:ext cx="8086725" cy="4537075"/>
          </a:xfrm>
          <a:prstGeom prst="rect">
            <a:avLst/>
          </a:prstGeom>
        </p:spPr>
        <p:txBody>
          <a:bodyPr wrap="none" fromWordArt="1">
            <a:prstTxWarp prst="textInflateBottom">
              <a:avLst>
                <a:gd name="adj" fmla="val 68083"/>
              </a:avLst>
            </a:prstTxWarp>
          </a:bodyPr>
          <a:lstStyle/>
          <a:p>
            <a:pPr algn="ctr"/>
            <a:r>
              <a:rPr lang="ru-RU" sz="6600" b="1" kern="10" dirty="0" smtClean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ПОДВЕДЕНИЕ </a:t>
            </a:r>
          </a:p>
          <a:p>
            <a:pPr algn="ctr"/>
            <a:r>
              <a:rPr lang="ru-RU" sz="6600" b="1" kern="10" dirty="0" smtClean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ИТОГОВ ИГРЫ</a:t>
            </a:r>
            <a:endParaRPr lang="ru-RU" sz="6600" b="1" kern="10" dirty="0">
              <a:ln w="254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7929586" y="6072206"/>
            <a:ext cx="928694" cy="642918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WordArt 13"/>
          <p:cNvSpPr>
            <a:spLocks noChangeArrowheads="1" noChangeShapeType="1" noTextEdit="1"/>
          </p:cNvSpPr>
          <p:nvPr/>
        </p:nvSpPr>
        <p:spPr bwMode="auto">
          <a:xfrm>
            <a:off x="611188" y="1268413"/>
            <a:ext cx="8086725" cy="4537075"/>
          </a:xfrm>
          <a:prstGeom prst="rect">
            <a:avLst/>
          </a:prstGeom>
        </p:spPr>
        <p:txBody>
          <a:bodyPr wrap="none" fromWordArt="1">
            <a:prstTxWarp prst="textInflateBottom">
              <a:avLst>
                <a:gd name="adj" fmla="val 68083"/>
              </a:avLst>
            </a:prstTxWarp>
          </a:bodyPr>
          <a:lstStyle/>
          <a:p>
            <a:pPr algn="ctr"/>
            <a:r>
              <a:rPr lang="ru-RU" sz="6600" b="1" kern="10" dirty="0" smtClean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ПОЗДРАВЛЯЕМ</a:t>
            </a:r>
          </a:p>
          <a:p>
            <a:pPr algn="ctr"/>
            <a:r>
              <a:rPr lang="ru-RU" sz="6600" b="1" kern="10" dirty="0" smtClean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ПОБЕДИТЕЛЕЙ</a:t>
            </a:r>
            <a:endParaRPr lang="ru-RU" sz="6600" b="1" kern="10" dirty="0">
              <a:ln w="254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066" name="Picture 18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115888"/>
            <a:ext cx="1871662" cy="1733550"/>
          </a:xfrm>
          <a:prstGeom prst="rect">
            <a:avLst/>
          </a:prstGeom>
          <a:noFill/>
        </p:spPr>
      </p:pic>
      <p:pic>
        <p:nvPicPr>
          <p:cNvPr id="2067" name="Picture 19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7513" y="0"/>
            <a:ext cx="2376487" cy="2200275"/>
          </a:xfrm>
          <a:prstGeom prst="rect">
            <a:avLst/>
          </a:prstGeom>
          <a:noFill/>
        </p:spPr>
      </p:pic>
      <p:pic>
        <p:nvPicPr>
          <p:cNvPr id="2068" name="Picture 20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1196975"/>
            <a:ext cx="936625" cy="868363"/>
          </a:xfrm>
          <a:prstGeom prst="rect">
            <a:avLst/>
          </a:prstGeom>
          <a:noFill/>
        </p:spPr>
      </p:pic>
      <p:pic>
        <p:nvPicPr>
          <p:cNvPr id="2069" name="Picture 21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0"/>
            <a:ext cx="1727200" cy="1598613"/>
          </a:xfrm>
          <a:prstGeom prst="rect">
            <a:avLst/>
          </a:prstGeom>
          <a:noFill/>
        </p:spPr>
      </p:pic>
      <p:pic>
        <p:nvPicPr>
          <p:cNvPr id="2070" name="Picture 22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765175"/>
            <a:ext cx="792163" cy="733425"/>
          </a:xfrm>
          <a:prstGeom prst="rect">
            <a:avLst/>
          </a:prstGeom>
          <a:noFill/>
        </p:spPr>
      </p:pic>
      <p:pic>
        <p:nvPicPr>
          <p:cNvPr id="2071" name="Picture 23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857628"/>
            <a:ext cx="1547813" cy="1431925"/>
          </a:xfrm>
          <a:prstGeom prst="rect">
            <a:avLst/>
          </a:prstGeom>
          <a:noFill/>
        </p:spPr>
      </p:pic>
      <p:pic>
        <p:nvPicPr>
          <p:cNvPr id="2072" name="Picture 24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5949950"/>
            <a:ext cx="792162" cy="733425"/>
          </a:xfrm>
          <a:prstGeom prst="rect">
            <a:avLst/>
          </a:prstGeom>
          <a:noFill/>
        </p:spPr>
      </p:pic>
      <p:pic>
        <p:nvPicPr>
          <p:cNvPr id="2073" name="Picture 25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5929330"/>
            <a:ext cx="792163" cy="733425"/>
          </a:xfrm>
          <a:prstGeom prst="rect">
            <a:avLst/>
          </a:prstGeom>
          <a:noFill/>
        </p:spPr>
      </p:pic>
      <p:pic>
        <p:nvPicPr>
          <p:cNvPr id="2074" name="Picture 26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0" y="3357563"/>
            <a:ext cx="792163" cy="733425"/>
          </a:xfrm>
          <a:prstGeom prst="rect">
            <a:avLst/>
          </a:prstGeom>
          <a:noFill/>
        </p:spPr>
      </p:pic>
      <p:pic>
        <p:nvPicPr>
          <p:cNvPr id="2075" name="Picture 27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5445125"/>
            <a:ext cx="792163" cy="733425"/>
          </a:xfrm>
          <a:prstGeom prst="rect">
            <a:avLst/>
          </a:prstGeom>
          <a:noFill/>
        </p:spPr>
      </p:pic>
      <p:pic>
        <p:nvPicPr>
          <p:cNvPr id="2076" name="Picture 28" descr="007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5572140"/>
            <a:ext cx="936625" cy="866775"/>
          </a:xfrm>
          <a:prstGeom prst="rect">
            <a:avLst/>
          </a:prstGeom>
          <a:noFill/>
        </p:spPr>
      </p:pic>
      <p:sp>
        <p:nvSpPr>
          <p:cNvPr id="14" name="Управляющая кнопка: далее 13">
            <a:hlinkClick r:id="" action="ppaction://hlinkshowjump?jump=endshow" highlightClick="1"/>
          </p:cNvPr>
          <p:cNvSpPr/>
          <p:nvPr/>
        </p:nvSpPr>
        <p:spPr>
          <a:xfrm>
            <a:off x="7929586" y="6072206"/>
            <a:ext cx="928694" cy="642918"/>
          </a:xfrm>
          <a:prstGeom prst="actionButtonForwardNex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71414"/>
            <a:ext cx="7429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40000"/>
                    </a:schemeClr>
                  </a:glow>
                </a:effectLst>
                <a:latin typeface="Georgia" pitchFamily="18" charset="0"/>
              </a:rPr>
              <a:t>Интернет-источники использованных в презентации фотографий и репродукций картин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glow rad="101600">
                  <a:schemeClr val="accent4">
                    <a:lumMod val="40000"/>
                    <a:lumOff val="60000"/>
                    <a:alpha val="40000"/>
                  </a:schemeClr>
                </a:glow>
              </a:effectLst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857232"/>
            <a:ext cx="864399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hlinkClick r:id="rId2"/>
              </a:rPr>
              <a:t>http://www.studio-portret.ru/foto5_6_9.htm</a:t>
            </a:r>
            <a:endParaRPr lang="ru-RU" sz="2000" u="sng" dirty="0" smtClean="0"/>
          </a:p>
          <a:p>
            <a:r>
              <a:rPr lang="ru-RU" sz="2000" u="sng" dirty="0" smtClean="0">
                <a:hlinkClick r:id="rId3"/>
              </a:rPr>
              <a:t>http://pushkin.niv.ru/pushkin/family/portrety.htm</a:t>
            </a:r>
            <a:endParaRPr lang="ru-RU" sz="2000" u="sng" dirty="0" smtClean="0"/>
          </a:p>
          <a:p>
            <a:r>
              <a:rPr lang="ru-RU" sz="2000" u="sng" dirty="0" smtClean="0">
                <a:hlinkClick r:id="rId4"/>
              </a:rPr>
              <a:t>http://www.art-portrets.ru/portret_tolstoy.html</a:t>
            </a:r>
            <a:endParaRPr lang="ru-RU" sz="2000" u="sng" dirty="0" smtClean="0"/>
          </a:p>
          <a:p>
            <a:r>
              <a:rPr lang="ru-RU" sz="2000" u="sng" dirty="0" smtClean="0">
                <a:hlinkClick r:id="rId5"/>
              </a:rPr>
              <a:t>http://art-on-web.ru/img/art_picasso/all/</a:t>
            </a:r>
            <a:endParaRPr lang="ru-RU" sz="2000" u="sng" dirty="0" smtClean="0"/>
          </a:p>
          <a:p>
            <a:r>
              <a:rPr lang="ru-RU" sz="2000" u="sng" dirty="0" smtClean="0">
                <a:hlinkClick r:id="rId6"/>
              </a:rPr>
              <a:t>http://art-on-web.ru/img/avazovski/</a:t>
            </a:r>
            <a:endParaRPr lang="ru-RU" sz="2000" u="sng" dirty="0" smtClean="0"/>
          </a:p>
          <a:p>
            <a:r>
              <a:rPr lang="ru-RU" sz="2000" u="sng" dirty="0" smtClean="0">
                <a:hlinkClick r:id="rId7"/>
              </a:rPr>
              <a:t>http://art-on-web.ru/img/malevich/</a:t>
            </a:r>
            <a:endParaRPr lang="ru-RU" sz="2000" u="sng" dirty="0" smtClean="0"/>
          </a:p>
          <a:p>
            <a:r>
              <a:rPr lang="ru-RU" sz="2000" u="sng" dirty="0" smtClean="0">
                <a:hlinkClick r:id="rId8"/>
              </a:rPr>
              <a:t>http://www.vlasta-tula.ru/articles/show-28.htm</a:t>
            </a:r>
            <a:endParaRPr lang="ru-RU" sz="2000" u="sng" dirty="0" smtClean="0"/>
          </a:p>
          <a:p>
            <a:r>
              <a:rPr lang="ru-RU" sz="2000" u="sng" dirty="0" smtClean="0">
                <a:hlinkClick r:id="rId9"/>
              </a:rPr>
              <a:t>http://fantasyclub.ru/forum/index.php?showtopic=21982</a:t>
            </a:r>
            <a:endParaRPr lang="ru-RU" sz="2000" u="sng" dirty="0" smtClean="0"/>
          </a:p>
          <a:p>
            <a:r>
              <a:rPr lang="ru-RU" sz="2000" dirty="0" smtClean="0">
                <a:hlinkClick r:id="rId10"/>
              </a:rPr>
              <a:t>http://www.wallon.ru/photo/games/11-0-5689</a:t>
            </a:r>
            <a:endParaRPr lang="ru-RU" sz="2000" dirty="0" smtClean="0"/>
          </a:p>
          <a:p>
            <a:r>
              <a:rPr lang="ru-RU" sz="2000" dirty="0" smtClean="0">
                <a:hlinkClick r:id="rId11"/>
              </a:rPr>
              <a:t>http://www.sevastopol.info/monument/</a:t>
            </a:r>
            <a:endParaRPr lang="ru-RU" sz="2000" dirty="0" smtClean="0"/>
          </a:p>
          <a:p>
            <a:r>
              <a:rPr lang="ru-RU" sz="2000" dirty="0" smtClean="0">
                <a:hlinkClick r:id="rId12"/>
              </a:rPr>
              <a:t>http://hotwalls.ru/kolyuchaya_provoloka-wallpapers.html</a:t>
            </a:r>
            <a:endParaRPr lang="ru-RU" sz="2000" dirty="0" smtClean="0"/>
          </a:p>
          <a:p>
            <a:r>
              <a:rPr lang="ru-RU" sz="2000" dirty="0" smtClean="0">
                <a:hlinkClick r:id="rId13"/>
              </a:rPr>
              <a:t>http://hotwalls.ru/moto-desktop-wallpapers.html</a:t>
            </a:r>
            <a:endParaRPr lang="ru-RU" sz="2000" dirty="0" smtClean="0"/>
          </a:p>
          <a:p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glow rad="101600">
                  <a:schemeClr val="accent4">
                    <a:lumMod val="40000"/>
                    <a:lumOff val="60000"/>
                    <a:alpha val="40000"/>
                  </a:schemeClr>
                </a:glo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562</Words>
  <Application>Microsoft Office PowerPoint</Application>
  <PresentationFormat>Экран (4:3)</PresentationFormat>
  <Paragraphs>179</Paragraphs>
  <Slides>65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67" baseType="lpstr"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Администратор</cp:lastModifiedBy>
  <cp:revision>114</cp:revision>
  <dcterms:modified xsi:type="dcterms:W3CDTF">2015-01-30T14:10:16Z</dcterms:modified>
</cp:coreProperties>
</file>