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64801-9690-441F-AA59-80D22FB57C6A}" type="datetimeFigureOut">
              <a:rPr lang="ru-RU" smtClean="0"/>
              <a:t>24.11.2020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14D7C-B8AE-4558-8998-11EE436A830D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64801-9690-441F-AA59-80D22FB57C6A}" type="datetimeFigureOut">
              <a:rPr lang="ru-RU" smtClean="0"/>
              <a:t>24.11.2020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14D7C-B8AE-4558-8998-11EE436A830D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64801-9690-441F-AA59-80D22FB57C6A}" type="datetimeFigureOut">
              <a:rPr lang="ru-RU" smtClean="0"/>
              <a:t>24.11.2020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14D7C-B8AE-4558-8998-11EE436A830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64801-9690-441F-AA59-80D22FB57C6A}" type="datetimeFigureOut">
              <a:rPr lang="ru-RU" smtClean="0"/>
              <a:t>24.11.2020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14D7C-B8AE-4558-8998-11EE436A830D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64801-9690-441F-AA59-80D22FB57C6A}" type="datetimeFigureOut">
              <a:rPr lang="ru-RU" smtClean="0"/>
              <a:t>24.11.2020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14D7C-B8AE-4558-8998-11EE436A830D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64801-9690-441F-AA59-80D22FB57C6A}" type="datetimeFigureOut">
              <a:rPr lang="ru-RU" smtClean="0"/>
              <a:t>24.11.2020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14D7C-B8AE-4558-8998-11EE436A830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64801-9690-441F-AA59-80D22FB57C6A}" type="datetimeFigureOut">
              <a:rPr lang="ru-RU" smtClean="0"/>
              <a:t>24.11.2020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14D7C-B8AE-4558-8998-11EE436A830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64801-9690-441F-AA59-80D22FB57C6A}" type="datetimeFigureOut">
              <a:rPr lang="ru-RU" smtClean="0"/>
              <a:t>24.11.2020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14D7C-B8AE-4558-8998-11EE436A830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64801-9690-441F-AA59-80D22FB57C6A}" type="datetimeFigureOut">
              <a:rPr lang="ru-RU" smtClean="0"/>
              <a:t>24.11.2020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14D7C-B8AE-4558-8998-11EE436A830D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64801-9690-441F-AA59-80D22FB57C6A}" type="datetimeFigureOut">
              <a:rPr lang="ru-RU" smtClean="0"/>
              <a:t>24.11.2020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14D7C-B8AE-4558-8998-11EE436A830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64801-9690-441F-AA59-80D22FB57C6A}" type="datetimeFigureOut">
              <a:rPr lang="ru-RU" smtClean="0"/>
              <a:t>24.11.2020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14D7C-B8AE-4558-8998-11EE436A830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3064801-9690-441F-AA59-80D22FB57C6A}" type="datetimeFigureOut">
              <a:rPr lang="ru-RU" smtClean="0"/>
              <a:t>24.11.2020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5B14D7C-B8AE-4558-8998-11EE436A830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19672" y="3933056"/>
            <a:ext cx="5637010" cy="882119"/>
          </a:xfrm>
        </p:spPr>
        <p:txBody>
          <a:bodyPr>
            <a:noAutofit/>
          </a:bodyPr>
          <a:lstStyle/>
          <a:p>
            <a:r>
              <a:rPr lang="ru-RU" sz="2400" dirty="0" smtClean="0"/>
              <a:t>Алгебра </a:t>
            </a:r>
          </a:p>
          <a:p>
            <a:r>
              <a:rPr lang="ru-RU" sz="2400" dirty="0" smtClean="0"/>
              <a:t>8 класс</a:t>
            </a:r>
          </a:p>
          <a:p>
            <a:r>
              <a:rPr lang="ru-RU" sz="2400" dirty="0" smtClean="0"/>
              <a:t>25.11.20</a:t>
            </a:r>
            <a:endParaRPr lang="ru-RU" sz="2400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1628800"/>
            <a:ext cx="7175351" cy="1793167"/>
          </a:xfrm>
        </p:spPr>
        <p:txBody>
          <a:bodyPr/>
          <a:lstStyle/>
          <a:p>
            <a:r>
              <a:rPr lang="ru-RU" dirty="0" smtClean="0"/>
              <a:t>Рациональные числа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0702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/>
          <p:cNvSpPr/>
          <p:nvPr/>
        </p:nvSpPr>
        <p:spPr>
          <a:xfrm>
            <a:off x="395536" y="1376772"/>
            <a:ext cx="3276364" cy="2232248"/>
          </a:xfrm>
          <a:prstGeom prst="ellipse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899592" y="1700808"/>
            <a:ext cx="2376264" cy="1656184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Овал 6"/>
          <p:cNvSpPr/>
          <p:nvPr/>
        </p:nvSpPr>
        <p:spPr>
          <a:xfrm>
            <a:off x="1619672" y="2096852"/>
            <a:ext cx="1512168" cy="864096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i="1" dirty="0" smtClean="0">
                <a:solidFill>
                  <a:schemeClr val="tx1"/>
                </a:solidFill>
              </a:rPr>
              <a:t>N</a:t>
            </a:r>
            <a:endParaRPr lang="ru-RU" sz="3600" b="1" i="1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64820" y="2169730"/>
            <a:ext cx="4667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i="1" dirty="0" smtClean="0"/>
              <a:t>Z</a:t>
            </a:r>
            <a:endParaRPr lang="ru-RU" sz="3600" b="1" i="1" dirty="0"/>
          </a:p>
        </p:txBody>
      </p:sp>
      <p:sp>
        <p:nvSpPr>
          <p:cNvPr id="9" name="TextBox 8"/>
          <p:cNvSpPr txBox="1"/>
          <p:nvPr/>
        </p:nvSpPr>
        <p:spPr>
          <a:xfrm>
            <a:off x="367914" y="2156580"/>
            <a:ext cx="50045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i="1" dirty="0" smtClean="0"/>
              <a:t>Q</a:t>
            </a:r>
            <a:endParaRPr lang="ru-RU" sz="3200" b="1" i="1" dirty="0"/>
          </a:p>
        </p:txBody>
      </p:sp>
      <p:sp>
        <p:nvSpPr>
          <p:cNvPr id="11" name="TextBox 10"/>
          <p:cNvSpPr txBox="1"/>
          <p:nvPr/>
        </p:nvSpPr>
        <p:spPr>
          <a:xfrm>
            <a:off x="435699" y="0"/>
            <a:ext cx="503054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i="1" dirty="0" smtClean="0"/>
              <a:t>«Числовые множества»</a:t>
            </a:r>
            <a:endParaRPr lang="ru-RU" sz="3200" b="1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4211960" y="682241"/>
                <a:ext cx="5078634" cy="184665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 smtClean="0">
                    <a:solidFill>
                      <a:srgbClr val="C00000"/>
                    </a:solidFill>
                  </a:rPr>
                  <a:t>N</a:t>
                </a:r>
                <a:r>
                  <a:rPr lang="ru-RU" sz="2400" dirty="0" smtClean="0"/>
                  <a:t> – множество натуральных чисел</a:t>
                </a:r>
              </a:p>
              <a:p>
                <a:r>
                  <a:rPr lang="ru-RU" sz="2400" b="1" i="1" dirty="0" smtClean="0"/>
                  <a:t>1, 2, 3, 4, 5, 6, 7 , 8,……</a:t>
                </a:r>
              </a:p>
              <a:p>
                <a:r>
                  <a:rPr lang="en-US" sz="2400" dirty="0" smtClean="0"/>
                  <a:t>n</a:t>
                </a:r>
                <a:r>
                  <a:rPr lang="ru-RU" sz="2400" dirty="0" smtClean="0"/>
                  <a:t>-натуральные числа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/>
                        </a:rPr>
                        <m:t>𝑛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∈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𝑁</m:t>
                      </m:r>
                    </m:oMath>
                  </m:oMathPara>
                </a14:m>
                <a:endParaRPr lang="en-US" sz="2400" dirty="0" smtClean="0"/>
              </a:p>
              <a:p>
                <a:endParaRPr lang="ru-RU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1960" y="682241"/>
                <a:ext cx="5078634" cy="1846659"/>
              </a:xfrm>
              <a:prstGeom prst="rect">
                <a:avLst/>
              </a:prstGeom>
              <a:blipFill rotWithShape="1">
                <a:blip r:embed="rId2"/>
                <a:stretch>
                  <a:fillRect l="-1921" t="-2640" r="-108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4211960" y="2543448"/>
                <a:ext cx="4320480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>
                    <a:solidFill>
                      <a:srgbClr val="C00000"/>
                    </a:solidFill>
                  </a:rPr>
                  <a:t>Z</a:t>
                </a:r>
                <a:r>
                  <a:rPr lang="en-US" sz="2400" dirty="0" smtClean="0"/>
                  <a:t> – </a:t>
                </a:r>
                <a:r>
                  <a:rPr lang="ru-RU" sz="2400" dirty="0" smtClean="0"/>
                  <a:t>множество целых чисел</a:t>
                </a:r>
              </a:p>
              <a:p>
                <a:r>
                  <a:rPr lang="ru-RU" sz="2400" b="1" dirty="0" smtClean="0"/>
                  <a:t>Натуральные числа, им противоположные(отрицательные) и число 0</a:t>
                </a:r>
              </a:p>
              <a:p>
                <a:r>
                  <a:rPr lang="en-US" sz="2400" dirty="0" smtClean="0"/>
                  <a:t>m </a:t>
                </a:r>
                <a:r>
                  <a:rPr lang="ru-RU" sz="2400" dirty="0" smtClean="0"/>
                  <a:t>- целые числа</a:t>
                </a:r>
              </a:p>
              <a:p>
                <a:r>
                  <a:rPr lang="en-US" sz="2400" dirty="0" smtClean="0">
                    <a:ea typeface="Cambria Math"/>
                  </a:rPr>
                  <a:t>                         m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𝑍</m:t>
                    </m:r>
                  </m:oMath>
                </a14:m>
                <a:endParaRPr lang="ru-RU" sz="2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1960" y="2543448"/>
                <a:ext cx="4320480" cy="2308324"/>
              </a:xfrm>
              <a:prstGeom prst="rect">
                <a:avLst/>
              </a:prstGeom>
              <a:blipFill rotWithShape="1">
                <a:blip r:embed="rId3"/>
                <a:stretch>
                  <a:fillRect l="-2257" t="-2111" b="-501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435699" y="4851772"/>
                <a:ext cx="5309467" cy="15696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 smtClean="0">
                    <a:solidFill>
                      <a:srgbClr val="C00000"/>
                    </a:solidFill>
                  </a:rPr>
                  <a:t>Q</a:t>
                </a:r>
                <a:r>
                  <a:rPr lang="ru-RU" sz="2400" dirty="0"/>
                  <a:t> </a:t>
                </a:r>
                <a:r>
                  <a:rPr lang="ru-RU" sz="2400" dirty="0" smtClean="0"/>
                  <a:t>– множество рациональных чисел</a:t>
                </a:r>
              </a:p>
              <a:p>
                <a:r>
                  <a:rPr lang="ru-RU" sz="2400" b="1" dirty="0" smtClean="0"/>
                  <a:t>Целые и дробные числа</a:t>
                </a:r>
              </a:p>
              <a:p>
                <a:r>
                  <a:rPr lang="ru-RU" sz="2400" dirty="0" smtClean="0"/>
                  <a:t> </a:t>
                </a:r>
                <a:r>
                  <a:rPr lang="en-US" sz="2400" dirty="0" smtClean="0"/>
                  <a:t>r-</a:t>
                </a:r>
                <a:r>
                  <a:rPr lang="ru-RU" sz="2400" dirty="0" smtClean="0"/>
                  <a:t>рациональные числа</a:t>
                </a: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                          </m:t>
                    </m:r>
                    <m:r>
                      <a:rPr lang="en-US" sz="2400" b="0" i="1" smtClean="0">
                        <a:latin typeface="Cambria Math"/>
                      </a:rPr>
                      <m:t>𝑟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𝑄</m:t>
                    </m:r>
                  </m:oMath>
                </a14:m>
                <a:r>
                  <a:rPr lang="en-US" sz="2400" dirty="0" smtClean="0"/>
                  <a:t> </a:t>
                </a:r>
                <a:endParaRPr lang="ru-RU" sz="24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699" y="4851772"/>
                <a:ext cx="5309467" cy="1569660"/>
              </a:xfrm>
              <a:prstGeom prst="rect">
                <a:avLst/>
              </a:prstGeom>
              <a:blipFill rotWithShape="1">
                <a:blip r:embed="rId4"/>
                <a:stretch>
                  <a:fillRect l="-1722" t="-3113" r="-1148" b="-389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21387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947517" y="404664"/>
                <a:ext cx="6912767" cy="14275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20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Любое рациональное число, как целое, так и дробное, можно представить в виде дроби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20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20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𝒎</m:t>
                        </m:r>
                      </m:num>
                      <m:den>
                        <m:r>
                          <a:rPr lang="en-US" sz="20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𝒏</m:t>
                        </m:r>
                      </m:den>
                    </m:f>
                    <m:r>
                      <a:rPr lang="en-US" sz="2000" b="1" i="1" smtClean="0">
                        <a:solidFill>
                          <a:schemeClr val="tx1"/>
                        </a:solidFill>
                        <a:latin typeface="Cambria Math"/>
                      </a:rPr>
                      <m:t>,</m:t>
                    </m:r>
                  </m:oMath>
                </a14:m>
                <a:r>
                  <a:rPr lang="en-US" sz="20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где </a:t>
                </a:r>
                <a:r>
                  <a:rPr lang="en-US" sz="20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ru-RU" sz="20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– целое число, а</a:t>
                </a:r>
                <a:r>
                  <a:rPr lang="en-US" sz="20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n</a:t>
                </a:r>
                <a:r>
                  <a:rPr lang="ru-RU" sz="20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– натуральное. Одно и тоже рациональное число можно представить в таком виде разными способами.</a:t>
                </a:r>
                <a:endParaRPr lang="ru-RU" sz="20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7517" y="404664"/>
                <a:ext cx="6912767" cy="1427507"/>
              </a:xfrm>
              <a:prstGeom prst="rect">
                <a:avLst/>
              </a:prstGeom>
              <a:blipFill rotWithShape="1">
                <a:blip r:embed="rId2"/>
                <a:stretch>
                  <a:fillRect l="-882" t="-2128" r="-176" b="-638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189856" y="0"/>
            <a:ext cx="28803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800" b="1" dirty="0" smtClean="0">
                <a:solidFill>
                  <a:srgbClr val="C00000"/>
                </a:solidFill>
              </a:rPr>
              <a:t>!</a:t>
            </a:r>
            <a:endParaRPr lang="ru-RU" sz="13800" b="1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09580" y="2217626"/>
                <a:ext cx="2677784" cy="347165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Например:</a:t>
                </a:r>
              </a:p>
              <a:p>
                <a:endParaRPr lang="ru-RU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24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2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ru-RU" sz="24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ru-RU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sz="24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2400" b="0" i="1" smtClean="0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ru-RU" sz="2400" b="0" i="1" smtClean="0">
                              <a:latin typeface="Cambria Math"/>
                            </a:rPr>
                            <m:t>4</m:t>
                          </m:r>
                        </m:den>
                      </m:f>
                      <m:r>
                        <a:rPr lang="ru-RU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sz="24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2400" b="0" i="1" smtClean="0">
                              <a:latin typeface="Cambria Math"/>
                            </a:rPr>
                            <m:t>40</m:t>
                          </m:r>
                        </m:num>
                        <m:den>
                          <m:r>
                            <a:rPr lang="ru-RU" sz="2400" b="0" i="1" smtClean="0">
                              <a:latin typeface="Cambria Math"/>
                            </a:rPr>
                            <m:t>80</m:t>
                          </m:r>
                        </m:den>
                      </m:f>
                    </m:oMath>
                  </m:oMathPara>
                </a14:m>
                <a:endParaRPr lang="ru-RU" sz="2400" dirty="0" smtClean="0"/>
              </a:p>
              <a:p>
                <a:endParaRPr lang="ru-RU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400" b="0" i="1" smtClean="0">
                          <a:latin typeface="Cambria Math"/>
                        </a:rPr>
                        <m:t>−0,7=</m:t>
                      </m:r>
                      <m:f>
                        <m:fPr>
                          <m:ctrlPr>
                            <a:rPr lang="ru-RU" sz="24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2400" b="0" i="1" smtClean="0">
                              <a:latin typeface="Cambria Math"/>
                            </a:rPr>
                            <m:t>−7</m:t>
                          </m:r>
                        </m:num>
                        <m:den>
                          <m:r>
                            <a:rPr lang="ru-RU" sz="2400" b="0" i="1" smtClean="0">
                              <a:latin typeface="Cambria Math"/>
                            </a:rPr>
                            <m:t>10</m:t>
                          </m:r>
                        </m:den>
                      </m:f>
                      <m:r>
                        <a:rPr lang="ru-RU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sz="24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2400" b="0" i="1" smtClean="0">
                              <a:latin typeface="Cambria Math"/>
                            </a:rPr>
                            <m:t>−14</m:t>
                          </m:r>
                        </m:num>
                        <m:den>
                          <m:r>
                            <a:rPr lang="ru-RU" sz="2400" b="0" i="1" smtClean="0">
                              <a:latin typeface="Cambria Math"/>
                            </a:rPr>
                            <m:t>20</m:t>
                          </m:r>
                        </m:den>
                      </m:f>
                    </m:oMath>
                  </m:oMathPara>
                </a14:m>
                <a:endParaRPr lang="ru-RU" sz="2400" dirty="0" smtClean="0"/>
              </a:p>
              <a:p>
                <a:endParaRPr lang="ru-RU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400" i="1">
                          <a:latin typeface="Cambria Math"/>
                        </a:rPr>
                        <m:t>5</m:t>
                      </m:r>
                      <m:r>
                        <a:rPr lang="ru-RU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sz="24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2400" b="0" i="1" smtClean="0">
                              <a:latin typeface="Cambria Math"/>
                            </a:rPr>
                            <m:t>5</m:t>
                          </m:r>
                        </m:num>
                        <m:den>
                          <m:r>
                            <a:rPr lang="ru-RU" sz="2400" b="0" i="1" smtClean="0">
                              <a:latin typeface="Cambria Math"/>
                            </a:rPr>
                            <m:t>1</m:t>
                          </m:r>
                        </m:den>
                      </m:f>
                      <m:r>
                        <a:rPr lang="ru-RU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sz="24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2400" b="0" i="1" smtClean="0">
                              <a:latin typeface="Cambria Math"/>
                            </a:rPr>
                            <m:t>20</m:t>
                          </m:r>
                        </m:num>
                        <m:den>
                          <m:r>
                            <a:rPr lang="ru-RU" sz="2400" b="0" i="1" smtClean="0">
                              <a:latin typeface="Cambria Math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580" y="2217626"/>
                <a:ext cx="2677784" cy="3471656"/>
              </a:xfrm>
              <a:prstGeom prst="rect">
                <a:avLst/>
              </a:prstGeom>
              <a:blipFill rotWithShape="1">
                <a:blip r:embed="rId3"/>
                <a:stretch>
                  <a:fillRect l="-2050" t="-105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96323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332656"/>
            <a:ext cx="799288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solidFill>
                  <a:srgbClr val="C00000"/>
                </a:solidFill>
              </a:rPr>
              <a:t>Каждое рациональное число может быть представлено в виде бесконечной десятичной периодической дроби.</a:t>
            </a:r>
            <a:endParaRPr lang="ru-RU" sz="2800" b="1" i="1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467544" y="2060848"/>
                <a:ext cx="3190489" cy="223856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2400" dirty="0" smtClean="0"/>
                  <a:t>Например:</a:t>
                </a:r>
              </a:p>
              <a:p>
                <a:endParaRPr lang="ru-RU" dirty="0" smtClean="0"/>
              </a:p>
              <a:p>
                <a:r>
                  <a:rPr lang="ru-RU" sz="2000" dirty="0" smtClean="0"/>
                  <a:t>1)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28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ru-RU" sz="2800" b="0" i="1" smtClean="0">
                            <a:latin typeface="Cambria Math"/>
                          </a:rPr>
                          <m:t>8</m:t>
                        </m:r>
                      </m:num>
                      <m:den>
                        <m:r>
                          <a:rPr lang="ru-RU" sz="2800" b="0" i="1" smtClean="0">
                            <a:latin typeface="Cambria Math"/>
                          </a:rPr>
                          <m:t>37</m:t>
                        </m:r>
                      </m:den>
                    </m:f>
                    <m:r>
                      <a:rPr lang="ru-RU" sz="2800" b="0" i="1" smtClean="0">
                        <a:latin typeface="Cambria Math"/>
                      </a:rPr>
                      <m:t>=0,216216….</m:t>
                    </m:r>
                  </m:oMath>
                </a14:m>
                <a:endParaRPr lang="ru-RU" b="0" dirty="0" smtClean="0"/>
              </a:p>
              <a:p>
                <a:endParaRPr lang="ru-RU" dirty="0" smtClean="0"/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ru-RU" sz="28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ru-RU" sz="2800" b="0" i="1" smtClean="0">
                            <a:latin typeface="Cambria Math"/>
                          </a:rPr>
                          <m:t>8</m:t>
                        </m:r>
                      </m:num>
                      <m:den>
                        <m:r>
                          <a:rPr lang="ru-RU" sz="2800" b="0" i="1" smtClean="0">
                            <a:latin typeface="Cambria Math"/>
                          </a:rPr>
                          <m:t>37</m:t>
                        </m:r>
                      </m:den>
                    </m:f>
                    <m:r>
                      <a:rPr lang="ru-RU" sz="2800" b="0" i="1" smtClean="0">
                        <a:latin typeface="Cambria Math"/>
                      </a:rPr>
                      <m:t>=0,</m:t>
                    </m:r>
                    <m:d>
                      <m:dPr>
                        <m:ctrlPr>
                          <a:rPr lang="ru-RU" sz="2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ru-RU" sz="2800" b="0" i="1" smtClean="0">
                            <a:latin typeface="Cambria Math"/>
                          </a:rPr>
                          <m:t>216</m:t>
                        </m:r>
                      </m:e>
                    </m:d>
                    <m:r>
                      <a:rPr lang="ru-RU" sz="2800" b="0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ru-RU" sz="2400" dirty="0" smtClean="0"/>
                  <a:t> </a:t>
                </a:r>
                <a:endParaRPr lang="ru-RU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2060848"/>
                <a:ext cx="3190489" cy="2238562"/>
              </a:xfrm>
              <a:prstGeom prst="rect">
                <a:avLst/>
              </a:prstGeom>
              <a:blipFill rotWithShape="1">
                <a:blip r:embed="rId2"/>
                <a:stretch>
                  <a:fillRect l="-3059" t="-218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4716016" y="2565409"/>
                <a:ext cx="2961260" cy="1736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2)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28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ru-RU" sz="2800" b="0" i="1" smtClean="0">
                            <a:latin typeface="Cambria Math"/>
                          </a:rPr>
                          <m:t>7</m:t>
                        </m:r>
                      </m:num>
                      <m:den>
                        <m:r>
                          <a:rPr lang="ru-RU" sz="2800" b="0" i="1" smtClean="0">
                            <a:latin typeface="Cambria Math"/>
                          </a:rPr>
                          <m:t>12</m:t>
                        </m:r>
                      </m:den>
                    </m:f>
                    <m:r>
                      <a:rPr lang="ru-RU" sz="2800" b="0" i="1" smtClean="0">
                        <a:latin typeface="Cambria Math"/>
                      </a:rPr>
                      <m:t>=0,58333….</m:t>
                    </m:r>
                  </m:oMath>
                </a14:m>
                <a:endParaRPr lang="ru-RU" sz="2800" b="0" dirty="0" smtClean="0"/>
              </a:p>
              <a:p>
                <a:endParaRPr lang="ru-RU" sz="2800" b="0" dirty="0" smtClean="0"/>
              </a:p>
              <a:p>
                <a:r>
                  <a:rPr lang="ru-RU" sz="2800" dirty="0" smtClean="0"/>
                  <a:t>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28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ru-RU" sz="2800" b="0" i="1" smtClean="0">
                            <a:latin typeface="Cambria Math"/>
                          </a:rPr>
                          <m:t>7</m:t>
                        </m:r>
                      </m:num>
                      <m:den>
                        <m:r>
                          <a:rPr lang="ru-RU" sz="2800" b="0" i="1" smtClean="0">
                            <a:latin typeface="Cambria Math"/>
                          </a:rPr>
                          <m:t>12</m:t>
                        </m:r>
                      </m:den>
                    </m:f>
                    <m:r>
                      <a:rPr lang="ru-RU" sz="2800" b="0" i="1" smtClean="0">
                        <a:latin typeface="Cambria Math"/>
                      </a:rPr>
                      <m:t>=0,58(3)</m:t>
                    </m:r>
                  </m:oMath>
                </a14:m>
                <a:r>
                  <a:rPr lang="ru-RU" sz="2800" dirty="0" smtClean="0"/>
                  <a:t> </a:t>
                </a:r>
                <a:endParaRPr lang="ru-RU" sz="28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6016" y="2565409"/>
                <a:ext cx="2961260" cy="1736886"/>
              </a:xfrm>
              <a:prstGeom prst="rect">
                <a:avLst/>
              </a:prstGeom>
              <a:blipFill rotWithShape="1">
                <a:blip r:embed="rId3"/>
                <a:stretch>
                  <a:fillRect l="-185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3661414" y="5157192"/>
            <a:ext cx="181331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  <a:t>ПЕРИОД</a:t>
            </a:r>
            <a:endParaRPr lang="ru-RU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7" name="Прямая со стрелкой 6"/>
          <p:cNvCxnSpPr/>
          <p:nvPr/>
        </p:nvCxnSpPr>
        <p:spPr>
          <a:xfrm flipV="1">
            <a:off x="5148064" y="4149080"/>
            <a:ext cx="1728192" cy="10081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flipH="1" flipV="1">
            <a:off x="2267744" y="4149080"/>
            <a:ext cx="1393670" cy="10081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8389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9592" y="332656"/>
            <a:ext cx="77048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Верно и обратное утверждение:</a:t>
            </a:r>
          </a:p>
          <a:p>
            <a:endParaRPr lang="ru-RU" b="1" dirty="0" smtClean="0"/>
          </a:p>
          <a:p>
            <a:r>
              <a:rPr lang="ru-RU" sz="2400" dirty="0" smtClean="0"/>
              <a:t>Каждую бесконечную десятичную периодическую дробь, можно представить в виде рационального числа.</a:t>
            </a:r>
            <a:endParaRPr lang="ru-RU" sz="2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3095836" y="2204864"/>
                <a:ext cx="2664296" cy="22445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2400" b="1" dirty="0" smtClean="0"/>
                  <a:t>Например:</a:t>
                </a:r>
              </a:p>
              <a:p>
                <a:endParaRPr lang="ru-RU" sz="2400" dirty="0"/>
              </a:p>
              <a:p>
                <a:r>
                  <a:rPr lang="ru-RU" sz="2400" dirty="0" smtClean="0"/>
                  <a:t>0,(3)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ru-RU" sz="24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ru-RU" sz="2400" b="0" i="1" smtClean="0">
                            <a:latin typeface="Cambria Math"/>
                          </a:rPr>
                          <m:t>3</m:t>
                        </m:r>
                      </m:den>
                    </m:f>
                  </m:oMath>
                </a14:m>
                <a:endParaRPr lang="ru-RU" sz="2400" dirty="0" smtClean="0"/>
              </a:p>
              <a:p>
                <a:endParaRPr lang="ru-RU" sz="2400" dirty="0"/>
              </a:p>
              <a:p>
                <a:r>
                  <a:rPr lang="ru-RU" sz="2400" dirty="0" smtClean="0"/>
                  <a:t>2,(36) = </a:t>
                </a:r>
                <a14:m>
                  <m:oMath xmlns:m="http://schemas.openxmlformats.org/officeDocument/2006/math">
                    <m:r>
                      <a:rPr lang="ru-RU" sz="2400" b="0" i="0" smtClean="0">
                        <a:latin typeface="Cambria Math"/>
                      </a:rPr>
                      <m:t>2</m:t>
                    </m:r>
                    <m:f>
                      <m:fPr>
                        <m:ctrlPr>
                          <a:rPr lang="ru-RU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ru-RU" sz="2400" b="0" i="1" smtClean="0">
                            <a:latin typeface="Cambria Math"/>
                          </a:rPr>
                          <m:t>4</m:t>
                        </m:r>
                      </m:num>
                      <m:den>
                        <m:r>
                          <a:rPr lang="ru-RU" sz="2400" b="0" i="1" smtClean="0">
                            <a:latin typeface="Cambria Math"/>
                          </a:rPr>
                          <m:t>11</m:t>
                        </m:r>
                      </m:den>
                    </m:f>
                  </m:oMath>
                </a14:m>
                <a:endParaRPr lang="ru-RU" sz="2400" dirty="0"/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5836" y="2204864"/>
                <a:ext cx="2664296" cy="2244525"/>
              </a:xfrm>
              <a:prstGeom prst="rect">
                <a:avLst/>
              </a:prstGeom>
              <a:blipFill rotWithShape="1">
                <a:blip r:embed="rId2"/>
                <a:stretch>
                  <a:fillRect l="-3661" t="-2174" b="-135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31691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ds03.infourok.ru/uploads/ex/0628/0002639f-7308b2e5/img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82247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311478"/>
            <a:ext cx="46105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Тренировочные упражнения:</a:t>
            </a:r>
            <a:endParaRPr lang="ru-RU" sz="2400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179512" y="908720"/>
                <a:ext cx="8762335" cy="45831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v"/>
                </a:pPr>
                <a:r>
                  <a:rPr lang="ru-RU" dirty="0" smtClean="0"/>
                  <a:t>Представьте в виде дроби с наименьшим натуральным знаменателем числа:</a:t>
                </a:r>
              </a:p>
              <a:p>
                <a:endParaRPr lang="ru-RU" dirty="0" smtClean="0"/>
              </a:p>
              <a:p>
                <a:pPr algn="ctr"/>
                <a:r>
                  <a:rPr lang="ru-RU" sz="3600" dirty="0" smtClean="0"/>
                  <a:t>25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36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ru-RU" sz="3600" b="0" i="1" smtClean="0">
                            <a:latin typeface="Cambria Math"/>
                          </a:rPr>
                          <m:t>25</m:t>
                        </m:r>
                      </m:num>
                      <m:den>
                        <m:r>
                          <a:rPr lang="ru-RU" sz="3600" b="0" i="1" smtClean="0">
                            <a:latin typeface="Cambria Math"/>
                          </a:rPr>
                          <m:t>1</m:t>
                        </m:r>
                      </m:den>
                    </m:f>
                    <m:r>
                      <a:rPr lang="ru-RU" sz="3600" b="0" i="1" smtClean="0">
                        <a:latin typeface="Cambria Math"/>
                      </a:rPr>
                      <m:t>; </m:t>
                    </m:r>
                  </m:oMath>
                </a14:m>
                <a:endParaRPr lang="ru-RU" sz="3600" dirty="0" smtClean="0"/>
              </a:p>
              <a:p>
                <a:pPr algn="ctr"/>
                <a:r>
                  <a:rPr lang="ru-RU" sz="3600" dirty="0" smtClean="0"/>
                  <a:t>-55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36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ru-RU" sz="3600" b="0" i="1" smtClean="0">
                            <a:latin typeface="Cambria Math"/>
                          </a:rPr>
                          <m:t>−55</m:t>
                        </m:r>
                      </m:num>
                      <m:den>
                        <m:r>
                          <a:rPr lang="ru-RU" sz="3600" b="0" i="1" smtClean="0">
                            <a:latin typeface="Cambria Math"/>
                          </a:rPr>
                          <m:t>1</m:t>
                        </m:r>
                      </m:den>
                    </m:f>
                  </m:oMath>
                </a14:m>
                <a:r>
                  <a:rPr lang="ru-RU" sz="3600" dirty="0" smtClean="0"/>
                  <a:t>; </a:t>
                </a:r>
              </a:p>
              <a:p>
                <a:pPr algn="ctr"/>
                <a:r>
                  <a:rPr lang="ru-RU" sz="3600" dirty="0" smtClean="0"/>
                  <a:t>6,3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36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ru-RU" sz="3600" b="0" i="1" smtClean="0">
                            <a:latin typeface="Cambria Math"/>
                          </a:rPr>
                          <m:t>63</m:t>
                        </m:r>
                      </m:num>
                      <m:den>
                        <m:r>
                          <a:rPr lang="ru-RU" sz="3600" b="0" i="1" smtClean="0">
                            <a:latin typeface="Cambria Math"/>
                          </a:rPr>
                          <m:t>10</m:t>
                        </m:r>
                      </m:den>
                    </m:f>
                    <m:r>
                      <a:rPr lang="ru-RU" sz="3600" b="0" i="0" smtClean="0">
                        <a:latin typeface="Cambria Math"/>
                      </a:rPr>
                      <m:t>; </m:t>
                    </m:r>
                  </m:oMath>
                </a14:m>
                <a:r>
                  <a:rPr lang="ru-RU" sz="3600" dirty="0" smtClean="0"/>
                  <a:t> </a:t>
                </a:r>
              </a:p>
              <a:p>
                <a:pPr marL="285750" indent="-285750" algn="ctr">
                  <a:buFontTx/>
                  <a:buChar char="-"/>
                </a:pPr>
                <a:r>
                  <a:rPr lang="ru-RU" sz="3600" dirty="0" smtClean="0"/>
                  <a:t>0,7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36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ru-RU" sz="3600" b="0" i="1" smtClean="0">
                            <a:latin typeface="Cambria Math"/>
                          </a:rPr>
                          <m:t>−7</m:t>
                        </m:r>
                      </m:num>
                      <m:den>
                        <m:r>
                          <a:rPr lang="ru-RU" sz="3600" b="0" i="1" smtClean="0">
                            <a:latin typeface="Cambria Math"/>
                          </a:rPr>
                          <m:t>10</m:t>
                        </m:r>
                      </m:den>
                    </m:f>
                  </m:oMath>
                </a14:m>
                <a:r>
                  <a:rPr lang="ru-RU" sz="3600" dirty="0" smtClean="0"/>
                  <a:t>;  </a:t>
                </a:r>
              </a:p>
              <a:p>
                <a:pPr marL="285750" indent="-285750" algn="ctr">
                  <a:buFontTx/>
                  <a:buChar char="-"/>
                </a:pPr>
                <a:r>
                  <a:rPr lang="ru-RU" sz="3600" dirty="0" smtClean="0"/>
                  <a:t>3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3600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ru-RU" sz="3600" b="0" i="1" dirty="0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ru-RU" sz="3600" b="0" i="1" dirty="0" smtClean="0">
                            <a:latin typeface="Cambria Math"/>
                          </a:rPr>
                          <m:t>4</m:t>
                        </m:r>
                      </m:den>
                    </m:f>
                    <m:r>
                      <a:rPr lang="ru-RU" sz="3600" b="0" i="1" dirty="0" smtClean="0">
                        <a:latin typeface="Cambria Math"/>
                      </a:rPr>
                      <m:t>= </m:t>
                    </m:r>
                    <m:f>
                      <m:fPr>
                        <m:ctrlPr>
                          <a:rPr lang="ru-RU" sz="3600" b="0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ru-RU" sz="3600" b="0" i="1" dirty="0" smtClean="0">
                            <a:latin typeface="Cambria Math"/>
                          </a:rPr>
                          <m:t>13</m:t>
                        </m:r>
                      </m:num>
                      <m:den>
                        <m:r>
                          <a:rPr lang="ru-RU" sz="3600" b="0" i="1" dirty="0" smtClean="0">
                            <a:latin typeface="Cambria Math"/>
                          </a:rPr>
                          <m:t>4</m:t>
                        </m:r>
                      </m:den>
                    </m:f>
                  </m:oMath>
                </a14:m>
                <a:endParaRPr lang="ru-RU" sz="3600" dirty="0"/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908720"/>
                <a:ext cx="8762335" cy="4583178"/>
              </a:xfrm>
              <a:prstGeom prst="rect">
                <a:avLst/>
              </a:prstGeom>
              <a:blipFill rotWithShape="1">
                <a:blip r:embed="rId2"/>
                <a:stretch>
                  <a:fillRect l="-417" t="-798" b="-146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38766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5335" y="188640"/>
            <a:ext cx="893866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2400" dirty="0" smtClean="0"/>
              <a:t>Представьте в виде бесконечной десятичной дроби числа:</a:t>
            </a:r>
          </a:p>
          <a:p>
            <a:endParaRPr lang="ru-RU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755576" y="1052736"/>
                <a:ext cx="1376724" cy="9017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28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2800" b="0" i="1" smtClean="0">
                              <a:latin typeface="Cambria Math"/>
                            </a:rPr>
                            <m:t>7</m:t>
                          </m:r>
                        </m:num>
                        <m:den>
                          <m:r>
                            <a:rPr lang="ru-RU" sz="2800" b="0" i="1" smtClean="0">
                              <a:latin typeface="Cambria Math"/>
                            </a:rPr>
                            <m:t>11</m:t>
                          </m:r>
                        </m:den>
                      </m:f>
                      <m:r>
                        <a:rPr lang="ru-RU" sz="2800" b="0" i="1" smtClean="0">
                          <a:latin typeface="Cambria Math"/>
                        </a:rPr>
                        <m:t> и </m:t>
                      </m:r>
                      <m:f>
                        <m:fPr>
                          <m:ctrlPr>
                            <a:rPr lang="ru-RU" sz="28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ru-RU" sz="28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ru-RU" sz="2800" b="0" i="1" smtClean="0">
                              <a:latin typeface="Cambria Math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ru-RU" sz="2800" dirty="0"/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6" y="1052736"/>
                <a:ext cx="1376724" cy="901785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0" name="Picture 2" descr="C:\Users\USER\Desktop\hello_html_m7558d6c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2132856"/>
            <a:ext cx="6904195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4052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548680"/>
            <a:ext cx="6085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Задания для самостоятельного решения:</a:t>
            </a:r>
            <a:endParaRPr lang="ru-RU" sz="2400" dirty="0"/>
          </a:p>
        </p:txBody>
      </p:sp>
      <p:sp>
        <p:nvSpPr>
          <p:cNvPr id="3" name="TextBox 2"/>
          <p:cNvSpPr txBox="1"/>
          <p:nvPr/>
        </p:nvSpPr>
        <p:spPr>
          <a:xfrm flipH="1">
            <a:off x="2123728" y="1844824"/>
            <a:ext cx="32403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Учебник стр. 65</a:t>
            </a:r>
          </a:p>
          <a:p>
            <a:r>
              <a:rPr lang="ru-RU" sz="3200" dirty="0" smtClean="0"/>
              <a:t>№266</a:t>
            </a:r>
          </a:p>
          <a:p>
            <a:r>
              <a:rPr lang="ru-RU" sz="3200" dirty="0" smtClean="0"/>
              <a:t>№267 </a:t>
            </a:r>
            <a:endParaRPr lang="ru-RU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1187624" y="4509120"/>
            <a:ext cx="39821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>Домашнее задание на ФО!</a:t>
            </a:r>
            <a:endParaRPr lang="ru-RU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2394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697</TotalTime>
  <Words>347</Words>
  <Application>Microsoft Office PowerPoint</Application>
  <PresentationFormat>Экран (4:3)</PresentationFormat>
  <Paragraphs>62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Воздушный поток</vt:lpstr>
      <vt:lpstr>Рациональные числа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Рациональные числа</dc:title>
  <dc:creator>USER</dc:creator>
  <cp:lastModifiedBy>USER</cp:lastModifiedBy>
  <cp:revision>10</cp:revision>
  <dcterms:created xsi:type="dcterms:W3CDTF">2020-11-24T03:49:01Z</dcterms:created>
  <dcterms:modified xsi:type="dcterms:W3CDTF">2020-11-24T16:24:21Z</dcterms:modified>
</cp:coreProperties>
</file>