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9"/>
  </p:notesMasterIdLst>
  <p:sldIdLst>
    <p:sldId id="302" r:id="rId2"/>
    <p:sldId id="303" r:id="rId3"/>
    <p:sldId id="284" r:id="rId4"/>
    <p:sldId id="283" r:id="rId5"/>
    <p:sldId id="285" r:id="rId6"/>
    <p:sldId id="289" r:id="rId7"/>
    <p:sldId id="287" r:id="rId8"/>
    <p:sldId id="290" r:id="rId9"/>
    <p:sldId id="291" r:id="rId10"/>
    <p:sldId id="292" r:id="rId11"/>
    <p:sldId id="293" r:id="rId12"/>
    <p:sldId id="261" r:id="rId13"/>
    <p:sldId id="294" r:id="rId14"/>
    <p:sldId id="262" r:id="rId15"/>
    <p:sldId id="263" r:id="rId16"/>
    <p:sldId id="264" r:id="rId17"/>
    <p:sldId id="265" r:id="rId18"/>
    <p:sldId id="295" r:id="rId19"/>
    <p:sldId id="296" r:id="rId20"/>
    <p:sldId id="297" r:id="rId21"/>
    <p:sldId id="298" r:id="rId22"/>
    <p:sldId id="299" r:id="rId23"/>
    <p:sldId id="270" r:id="rId24"/>
    <p:sldId id="300" r:id="rId25"/>
    <p:sldId id="267" r:id="rId26"/>
    <p:sldId id="282" r:id="rId27"/>
    <p:sldId id="301" r:id="rId28"/>
  </p:sldIdLst>
  <p:sldSz cx="9144000" cy="6858000" type="screen4x3"/>
  <p:notesSz cx="6858000" cy="9144000"/>
  <p:custShowLst>
    <p:custShow name="Произвольный показ 1" id="0">
      <p:sldLst>
        <p:sld r:id="rId13"/>
        <p:sld r:id="rId15"/>
        <p:sld r:id="rId16"/>
        <p:sld r:id="rId17"/>
        <p:sld r:id="rId18"/>
        <p:sld r:id="rId24"/>
        <p:sld r:id="rId26"/>
      </p:sldLst>
    </p:custShow>
  </p:custShow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Таня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7" autoAdjust="0"/>
    <p:restoredTop sz="94718" autoAdjust="0"/>
  </p:normalViewPr>
  <p:slideViewPr>
    <p:cSldViewPr>
      <p:cViewPr varScale="1">
        <p:scale>
          <a:sx n="75" d="100"/>
          <a:sy n="75" d="100"/>
        </p:scale>
        <p:origin x="10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3EB9952-AAF5-4623-8A83-3890B201407F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337F6A7-E483-4E0F-89AE-B98293D2B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554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01878-C46C-4453-BB54-09B634C3DBAF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3FFAA6-6EF3-427A-8A7C-4C7009CC71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2A76C-364E-4600-BAA6-635AD9850363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6AE71-23CA-49E9-92BB-7F853CA06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ADEC6-E1C1-40B8-9870-AA7F5B7847FB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130EB-FDF8-4F70-A5E5-171019E0C3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E10F1-D145-4B88-9BBF-7E09EA766A4F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D6416-95AD-4B9B-A0E8-C49B719CD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77A2A0A-07D0-4D97-AD0A-8F5DCDFD3AAD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5EE0E18-13F1-45A5-BFC2-538A264C7D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7947D-17B2-401F-B4B0-28777F6C48D7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317E-F67A-477F-B290-442AB90E7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5FDDB-EEFD-453A-B215-1E1BA96C5C22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B111C-FD41-45DE-A590-06507B7AE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9D5E6-996D-41B5-B585-66981E922B6F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5EA92-DF33-4BCD-990E-523B7DE3F8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CB80E-E68A-474D-820D-9B29DE56C601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20649-14DC-4000-B7A4-B5E6AD58A8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49116-F128-4FCB-A488-2F26F376C80F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CD22-571C-4E22-8B31-535F659649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B753A-5013-483E-B98A-B1692071A4FE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96DA0-1499-4D15-B491-1952F9EA2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4D64F280-1A94-442D-A849-A4CBBD0003B8}" type="datetimeFigureOut">
              <a:rPr lang="ru-RU"/>
              <a:pPr>
                <a:defRPr/>
              </a:pPr>
              <a:t>10.12.2020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E10DFAA-688F-4BDC-B1C5-0351A4576C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1" r:id="rId2"/>
    <p:sldLayoutId id="2147483790" r:id="rId3"/>
    <p:sldLayoutId id="2147483789" r:id="rId4"/>
    <p:sldLayoutId id="2147483793" r:id="rId5"/>
    <p:sldLayoutId id="2147483794" r:id="rId6"/>
    <p:sldLayoutId id="2147483788" r:id="rId7"/>
    <p:sldLayoutId id="2147483787" r:id="rId8"/>
    <p:sldLayoutId id="2147483786" r:id="rId9"/>
    <p:sldLayoutId id="2147483785" r:id="rId10"/>
    <p:sldLayoutId id="214748378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по познанию мира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 algn="ctr">
              <a:buNone/>
            </a:pPr>
            <a:r>
              <a:rPr lang="ru-RU" dirty="0" smtClean="0"/>
              <a:t>По теме: «Полезные ископаемые»</a:t>
            </a:r>
          </a:p>
          <a:p>
            <a:pPr marL="109537" indent="0">
              <a:buNone/>
            </a:pPr>
            <a:endParaRPr lang="ru-RU" dirty="0"/>
          </a:p>
          <a:p>
            <a:pPr marL="109537" indent="0" algn="r">
              <a:buNone/>
            </a:pPr>
            <a:r>
              <a:rPr lang="ru-RU" sz="1800" dirty="0" smtClean="0"/>
              <a:t>Подготовила:</a:t>
            </a:r>
          </a:p>
          <a:p>
            <a:pPr marL="109537" indent="0" algn="r">
              <a:buNone/>
            </a:pPr>
            <a:r>
              <a:rPr lang="ru-RU" sz="1800" dirty="0" smtClean="0"/>
              <a:t>Учитель начальных классов КГУ «</a:t>
            </a:r>
            <a:r>
              <a:rPr lang="ru-RU" sz="1800" dirty="0" err="1" smtClean="0"/>
              <a:t>Аккайинская</a:t>
            </a:r>
            <a:r>
              <a:rPr lang="ru-RU" sz="1800" dirty="0" smtClean="0"/>
              <a:t> ОШ»</a:t>
            </a:r>
          </a:p>
          <a:p>
            <a:pPr marL="109537" indent="0" algn="r">
              <a:buNone/>
            </a:pPr>
            <a:r>
              <a:rPr lang="ru-RU" sz="1800" dirty="0" err="1" smtClean="0"/>
              <a:t>Мисуно</a:t>
            </a:r>
            <a:r>
              <a:rPr lang="ru-RU" sz="1800" dirty="0" smtClean="0"/>
              <a:t> Татьяна Владимировна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362105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User\Desktop\полезные ископаемые\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8132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8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" y="596900"/>
            <a:ext cx="9023350" cy="613251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571612"/>
            <a:ext cx="8429683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algn="ctr"/>
            <a:r>
              <a:rPr kumimoji="0" lang="kk-KZ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Организация ситуации успеха.</a:t>
            </a:r>
          </a:p>
          <a:p>
            <a:pPr lvl="1" algn="ctr">
              <a:buFontTx/>
              <a:buChar char="•"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 какой темой мы работали на протяжении нескольких уроков?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такое полезные ископаемые?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Сегодня заключительный урок по данной теме. В связи с этим , какие цели поставим на урок?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642910" y="1000108"/>
            <a:ext cx="800105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32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Критерии успеха</a:t>
            </a:r>
            <a:r>
              <a:rPr kumimoji="0" lang="kk-KZ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повторить всё о полезных ископаемых;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закрепить знания о свойствах, о применении, умение  обозначать полезные ископаемые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условными значками;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узнать что-то новое о полезных ископаемых;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проверить уровень усвоения знаний по теме.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Заголовок 1"/>
          <p:cNvGrpSpPr>
            <a:grpSpLocks noGrp="1"/>
          </p:cNvGrpSpPr>
          <p:nvPr/>
        </p:nvGrpSpPr>
        <p:grpSpPr bwMode="auto">
          <a:xfrm>
            <a:off x="195263" y="590550"/>
            <a:ext cx="8570912" cy="969963"/>
            <a:chOff x="123" y="372"/>
            <a:chExt cx="5399" cy="611"/>
          </a:xfrm>
        </p:grpSpPr>
        <p:pic>
          <p:nvPicPr>
            <p:cNvPr id="17409" name="Заголовок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3" y="372"/>
              <a:ext cx="5399" cy="611"/>
            </a:xfrm>
            <a:prstGeom prst="rect">
              <a:avLst/>
            </a:prstGeom>
            <a:noFill/>
          </p:spPr>
        </p:pic>
        <p:sp>
          <p:nvSpPr>
            <p:cNvPr id="17410" name="Text Box 2"/>
            <p:cNvSpPr txBox="1">
              <a:spLocks noChangeArrowheads="1"/>
            </p:cNvSpPr>
            <p:nvPr/>
          </p:nvSpPr>
          <p:spPr bwMode="auto">
            <a:xfrm>
              <a:off x="295" y="436"/>
              <a:ext cx="5184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4000">
                  <a:solidFill>
                    <a:srgbClr val="000000"/>
                  </a:solidFill>
                  <a:cs typeface="Arial" charset="0"/>
                </a:rPr>
                <a:t>подумай</a:t>
              </a:r>
            </a:p>
          </p:txBody>
        </p:sp>
      </p:grpSp>
      <p:grpSp>
        <p:nvGrpSpPr>
          <p:cNvPr id="3" name="Содержимое 2"/>
          <p:cNvGrpSpPr>
            <a:grpSpLocks noGrp="1"/>
          </p:cNvGrpSpPr>
          <p:nvPr/>
        </p:nvGrpSpPr>
        <p:grpSpPr bwMode="auto">
          <a:xfrm>
            <a:off x="427038" y="1579563"/>
            <a:ext cx="8412162" cy="6735762"/>
            <a:chOff x="269" y="995"/>
            <a:chExt cx="5299" cy="4243"/>
          </a:xfrm>
        </p:grpSpPr>
        <p:pic>
          <p:nvPicPr>
            <p:cNvPr id="17412" name="Содержимое 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9" y="995"/>
              <a:ext cx="5299" cy="4243"/>
            </a:xfrm>
            <a:prstGeom prst="rect">
              <a:avLst/>
            </a:prstGeom>
            <a:noFill/>
          </p:spPr>
        </p:pic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340" y="1071"/>
              <a:ext cx="5184" cy="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3600" dirty="0">
                  <a:solidFill>
                    <a:srgbClr val="000000"/>
                  </a:solidFill>
                  <a:cs typeface="Arial" charset="0"/>
                </a:rPr>
                <a:t>Что такое полезные ископаемые?</a:t>
              </a: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None/>
              </a:pPr>
              <a:endParaRPr lang="ru-RU" sz="3600" dirty="0">
                <a:solidFill>
                  <a:srgbClr val="000000"/>
                </a:solidFill>
                <a:cs typeface="Arial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3600" dirty="0">
                  <a:solidFill>
                    <a:srgbClr val="000000"/>
                  </a:solidFill>
                  <a:cs typeface="Arial" charset="0"/>
                </a:rPr>
                <a:t>Для чего их добывают ?</a:t>
              </a: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</a:pPr>
              <a:endParaRPr lang="ru-RU" sz="3600" dirty="0">
                <a:solidFill>
                  <a:srgbClr val="000000"/>
                </a:solidFill>
                <a:cs typeface="Arial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3600" dirty="0">
                  <a:solidFill>
                    <a:srgbClr val="000000"/>
                  </a:solidFill>
                  <a:cs typeface="Arial" charset="0"/>
                </a:rPr>
                <a:t>Как их добывают ?</a:t>
              </a: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endParaRPr lang="ru-RU" sz="3600" dirty="0">
                <a:solidFill>
                  <a:srgbClr val="000000"/>
                </a:solidFill>
                <a:cs typeface="Arial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4000" dirty="0" smtClean="0">
                  <a:solidFill>
                    <a:srgbClr val="000000"/>
                  </a:solidFill>
                  <a:latin typeface="Georgia" pitchFamily="18" charset="0"/>
                </a:rPr>
                <a:t>На какие группы делятся полезные ископаемые?</a:t>
              </a:r>
              <a:endParaRPr lang="ru-RU" sz="4000" dirty="0">
                <a:solidFill>
                  <a:srgbClr val="000000"/>
                </a:solidFill>
                <a:latin typeface="Georgia" pitchFamily="18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endParaRPr lang="ru-RU" sz="4000" dirty="0">
                <a:solidFill>
                  <a:srgbClr val="000000"/>
                </a:solidFill>
                <a:latin typeface="Georgia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195513" y="115888"/>
            <a:ext cx="4752975" cy="64928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Полезные ископаемые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0825" y="1196975"/>
            <a:ext cx="2017713" cy="79216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рудные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43240" y="1071546"/>
            <a:ext cx="1800225" cy="79216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нерудные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0825" y="4076700"/>
            <a:ext cx="1441450" cy="5048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чёрные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55650" y="4797425"/>
            <a:ext cx="1512888" cy="50323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цветные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59113" y="5013325"/>
            <a:ext cx="1512887" cy="50323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рыхлые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95738" y="5661025"/>
            <a:ext cx="1512887" cy="5048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плотные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56325" y="4652963"/>
            <a:ext cx="1368425" cy="5048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жидкие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732588" y="5949950"/>
            <a:ext cx="2160587" cy="50323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газообразные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588125" y="5300663"/>
            <a:ext cx="1439863" cy="5048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твёрдые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429256" y="1071546"/>
            <a:ext cx="1655762" cy="79216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горючие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0825" y="2420938"/>
            <a:ext cx="2017713" cy="13684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Горные породы, из которых получают металл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059113" y="2997200"/>
            <a:ext cx="2520950" cy="17272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Горные породы, которые используют в том виде, в котором они находятся в природе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732588" y="2997200"/>
            <a:ext cx="2016125" cy="13684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Полезные ископаемые, которые горят и выделяют тепло</a:t>
            </a:r>
          </a:p>
        </p:txBody>
      </p:sp>
      <p:cxnSp>
        <p:nvCxnSpPr>
          <p:cNvPr id="24" name="Прямая со стрелкой 23"/>
          <p:cNvCxnSpPr>
            <a:stCxn id="8" idx="1"/>
            <a:endCxn id="9" idx="0"/>
          </p:cNvCxnSpPr>
          <p:nvPr/>
        </p:nvCxnSpPr>
        <p:spPr>
          <a:xfrm flipH="1">
            <a:off x="1258888" y="441325"/>
            <a:ext cx="936625" cy="75565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9" idx="2"/>
            <a:endCxn id="20" idx="0"/>
          </p:cNvCxnSpPr>
          <p:nvPr/>
        </p:nvCxnSpPr>
        <p:spPr>
          <a:xfrm>
            <a:off x="1258888" y="1989138"/>
            <a:ext cx="0" cy="43180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11" idx="0"/>
          </p:cNvCxnSpPr>
          <p:nvPr/>
        </p:nvCxnSpPr>
        <p:spPr>
          <a:xfrm flipH="1">
            <a:off x="971550" y="3789363"/>
            <a:ext cx="215900" cy="287337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9" idx="2"/>
            <a:endCxn id="22" idx="0"/>
          </p:cNvCxnSpPr>
          <p:nvPr/>
        </p:nvCxnSpPr>
        <p:spPr>
          <a:xfrm rot="16200000" flipH="1">
            <a:off x="6432148" y="1688697"/>
            <a:ext cx="1133492" cy="1483514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13" idx="0"/>
          </p:cNvCxnSpPr>
          <p:nvPr/>
        </p:nvCxnSpPr>
        <p:spPr>
          <a:xfrm flipH="1">
            <a:off x="3816350" y="4724400"/>
            <a:ext cx="395288" cy="288925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1908175" y="3789363"/>
            <a:ext cx="0" cy="1008062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endCxn id="15" idx="0"/>
          </p:cNvCxnSpPr>
          <p:nvPr/>
        </p:nvCxnSpPr>
        <p:spPr>
          <a:xfrm flipH="1">
            <a:off x="6840538" y="4365625"/>
            <a:ext cx="395287" cy="287338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14" idx="0"/>
          </p:cNvCxnSpPr>
          <p:nvPr/>
        </p:nvCxnSpPr>
        <p:spPr>
          <a:xfrm flipH="1">
            <a:off x="4751388" y="4724400"/>
            <a:ext cx="36512" cy="936625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22" idx="2"/>
          </p:cNvCxnSpPr>
          <p:nvPr/>
        </p:nvCxnSpPr>
        <p:spPr>
          <a:xfrm>
            <a:off x="7740650" y="4365625"/>
            <a:ext cx="0" cy="935038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8388350" y="4365625"/>
            <a:ext cx="0" cy="1584325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endCxn id="10" idx="0"/>
          </p:cNvCxnSpPr>
          <p:nvPr/>
        </p:nvCxnSpPr>
        <p:spPr>
          <a:xfrm>
            <a:off x="4008428" y="784208"/>
            <a:ext cx="34925" cy="287338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6200000" flipH="1">
            <a:off x="3675441" y="1753791"/>
            <a:ext cx="1133492" cy="1483514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750" y="1341438"/>
            <a:ext cx="1439863" cy="5032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чёрные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404813"/>
            <a:ext cx="2016125" cy="79216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рудные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750" y="3357563"/>
            <a:ext cx="1511300" cy="5032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цветные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19475" y="404813"/>
            <a:ext cx="1944688" cy="79216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нерудные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375" y="1341438"/>
            <a:ext cx="1512888" cy="5032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рыхлые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35375" y="3429000"/>
            <a:ext cx="1512888" cy="5048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плотные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59563" y="404813"/>
            <a:ext cx="1657350" cy="79216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горючие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04025" y="1341438"/>
            <a:ext cx="1368425" cy="5032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жидкие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04025" y="2852738"/>
            <a:ext cx="1439863" cy="5048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твёрдые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16688" y="5373688"/>
            <a:ext cx="2159000" cy="50323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газообразные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8313" y="1916113"/>
            <a:ext cx="1582737" cy="79216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железная руда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7088" y="4005263"/>
            <a:ext cx="936625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8313" y="4508500"/>
            <a:ext cx="1582737" cy="43338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алюминий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4213" y="5013325"/>
            <a:ext cx="1150937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свинец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27088" y="5516563"/>
            <a:ext cx="936625" cy="43338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цинк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32588" y="3429000"/>
            <a:ext cx="1511300" cy="7207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каменный уголь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75463" y="4221163"/>
            <a:ext cx="1216025" cy="72072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бурый уголь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19925" y="1916113"/>
            <a:ext cx="936625" cy="43338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нефть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092950" y="5949950"/>
            <a:ext cx="935038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63938" y="4076700"/>
            <a:ext cx="1584325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фосфориты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63938" y="4581525"/>
            <a:ext cx="1584325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известняк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492500" y="5084763"/>
            <a:ext cx="1800225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ракушечник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63938" y="5589588"/>
            <a:ext cx="1655762" cy="6477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поваренная соль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924300" y="1916113"/>
            <a:ext cx="935038" cy="43338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песок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24300" y="2420938"/>
            <a:ext cx="935038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По свойствам определить полезные ископаемые и выбрать только свою группу…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№1</a:t>
            </a:r>
            <a:endParaRPr lang="ru-RU" dirty="0" smtClean="0"/>
          </a:p>
          <a:p>
            <a:r>
              <a:rPr lang="ru-RU" dirty="0" smtClean="0"/>
              <a:t>Мягкий металл красного или розоватого цвета. Легко обрабатывается, сплавляется с другими металлами…</a:t>
            </a:r>
          </a:p>
          <a:p>
            <a:r>
              <a:rPr lang="ru-RU" b="1" dirty="0" smtClean="0"/>
              <a:t>№2</a:t>
            </a:r>
          </a:p>
          <a:p>
            <a:r>
              <a:rPr lang="ru-RU" dirty="0" smtClean="0"/>
              <a:t>Пористый камень, состоящий из спрессованных морских раковин.</a:t>
            </a:r>
          </a:p>
          <a:p>
            <a:r>
              <a:rPr lang="ru-RU" b="1" dirty="0" smtClean="0"/>
              <a:t>№3</a:t>
            </a:r>
            <a:endParaRPr lang="ru-RU" dirty="0" smtClean="0"/>
          </a:p>
          <a:p>
            <a:r>
              <a:rPr lang="ru-RU" dirty="0" smtClean="0"/>
              <a:t>Выходит из-под земли попутно с нефтью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357298"/>
            <a:ext cx="8229600" cy="4324350"/>
          </a:xfrm>
        </p:spPr>
        <p:txBody>
          <a:bodyPr/>
          <a:lstStyle/>
          <a:p>
            <a:r>
              <a:rPr lang="ru-RU" b="1" dirty="0" smtClean="0"/>
              <a:t>№4</a:t>
            </a:r>
          </a:p>
          <a:p>
            <a:r>
              <a:rPr lang="ru-RU" dirty="0" smtClean="0"/>
              <a:t>Рыхлая горная порода, образовавшаяся при разрушении гранита, входит в состав стекла и кирпича</a:t>
            </a:r>
          </a:p>
          <a:p>
            <a:r>
              <a:rPr lang="ru-RU" b="1" dirty="0" smtClean="0"/>
              <a:t>№5</a:t>
            </a:r>
            <a:endParaRPr lang="ru-RU" dirty="0" smtClean="0"/>
          </a:p>
          <a:p>
            <a:r>
              <a:rPr lang="ru-RU" dirty="0" smtClean="0"/>
              <a:t>Маслянистая жидкость, хорошо горит, выделяет много тепла, не оставляет пепла</a:t>
            </a:r>
          </a:p>
          <a:p>
            <a:r>
              <a:rPr lang="ru-RU" b="1" dirty="0" smtClean="0"/>
              <a:t>№6</a:t>
            </a:r>
            <a:endParaRPr lang="ru-RU" dirty="0" smtClean="0"/>
          </a:p>
          <a:p>
            <a:r>
              <a:rPr lang="ru-RU" dirty="0" smtClean="0"/>
              <a:t>Серовато-белый тяжёлый металл, легко куётся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301038" cy="5357850"/>
          </a:xfrm>
        </p:spPr>
        <p:txBody>
          <a:bodyPr/>
          <a:lstStyle/>
          <a:p>
            <a:r>
              <a:rPr lang="ru-RU" b="1" dirty="0" smtClean="0"/>
              <a:t>№7</a:t>
            </a:r>
            <a:endParaRPr lang="ru-RU" dirty="0" smtClean="0"/>
          </a:p>
          <a:p>
            <a:r>
              <a:rPr lang="ru-RU" dirty="0" smtClean="0"/>
              <a:t>Твёрдая и плотная горная порода, которая образовалась на дне древнейших высохших морей и океанов</a:t>
            </a:r>
          </a:p>
          <a:p>
            <a:r>
              <a:rPr lang="ru-RU" b="1" dirty="0" smtClean="0"/>
              <a:t>№8</a:t>
            </a:r>
          </a:p>
          <a:p>
            <a:pPr>
              <a:buNone/>
            </a:pPr>
            <a:r>
              <a:rPr lang="ru-RU" dirty="0" smtClean="0"/>
              <a:t>Твёрдый камень чёрного цвета, имеет металлический блеск, хорошо горит</a:t>
            </a:r>
          </a:p>
          <a:p>
            <a:r>
              <a:rPr lang="ru-RU" b="1" dirty="0" smtClean="0"/>
              <a:t>№9</a:t>
            </a:r>
            <a:endParaRPr lang="ru-RU" dirty="0" smtClean="0"/>
          </a:p>
          <a:p>
            <a:r>
              <a:rPr lang="ru-RU" dirty="0" smtClean="0"/>
              <a:t>Голубовато-серый металл. Устойчив к воздействию воды и воздуха.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smtClean="0"/>
              <a:t>               Каменный уголь</a:t>
            </a:r>
          </a:p>
        </p:txBody>
      </p:sp>
      <p:pic>
        <p:nvPicPr>
          <p:cNvPr id="4" name="Содержимое 3" descr="0019-019-Kamennyj-ugo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93713" y="738188"/>
            <a:ext cx="8223250" cy="5851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smtClean="0"/>
              <a:t>                   гранит</a:t>
            </a:r>
          </a:p>
        </p:txBody>
      </p:sp>
      <p:pic>
        <p:nvPicPr>
          <p:cNvPr id="4" name="Содержимое 3" descr="0003-003-Grani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0988" y="884238"/>
            <a:ext cx="8509000" cy="5705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smtClean="0"/>
              <a:t>                    глина</a:t>
            </a:r>
          </a:p>
        </p:txBody>
      </p:sp>
      <p:pic>
        <p:nvPicPr>
          <p:cNvPr id="5" name="Содержимое 4" descr="0016-016-Glin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39763" y="957263"/>
            <a:ext cx="7937500" cy="5778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660525"/>
          </a:xfrm>
        </p:spPr>
        <p:txBody>
          <a:bodyPr/>
          <a:lstStyle/>
          <a:p>
            <a:r>
              <a:rPr lang="ru-RU" sz="4400" smtClean="0"/>
              <a:t>                 известняк</a:t>
            </a:r>
          </a:p>
        </p:txBody>
      </p:sp>
      <p:pic>
        <p:nvPicPr>
          <p:cNvPr id="4" name="Содержимое 3" descr="47241026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39763" y="1889125"/>
            <a:ext cx="8010525" cy="4743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1589087"/>
          </a:xfrm>
        </p:spPr>
        <p:txBody>
          <a:bodyPr/>
          <a:lstStyle/>
          <a:p>
            <a:r>
              <a:rPr lang="ru-RU" sz="4400" smtClean="0"/>
              <a:t>             Железная руда</a:t>
            </a:r>
          </a:p>
        </p:txBody>
      </p:sp>
      <p:pic>
        <p:nvPicPr>
          <p:cNvPr id="4" name="Содержимое 3" descr="0023-023-ZHeleznaja-rud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738188"/>
            <a:ext cx="7358063" cy="591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250825" y="2349500"/>
            <a:ext cx="8229600" cy="1066800"/>
          </a:xfrm>
        </p:spPr>
        <p:txBody>
          <a:bodyPr/>
          <a:lstStyle/>
          <a:p>
            <a:r>
              <a:rPr lang="ru-RU" sz="4400" smtClean="0"/>
              <a:t>                    песок</a:t>
            </a:r>
          </a:p>
        </p:txBody>
      </p:sp>
      <p:pic>
        <p:nvPicPr>
          <p:cNvPr id="7" name="Содержимое 6" descr="0027-027-Peso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2788" y="738188"/>
            <a:ext cx="7718425" cy="5632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Users\User\Desktop\полезные ископаемые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C:\Users\User\Desktop\полезные ископаемые\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596" y="857232"/>
            <a:ext cx="8229600" cy="6477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Медь</a:t>
            </a:r>
            <a:r>
              <a:rPr kumimoji="0" lang="ru-RU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 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5" name="Picture 5" descr="copper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214554"/>
            <a:ext cx="5357850" cy="418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5058" name="Picture 2" descr="C:\Users\User\Desktop\полезные ископаемые\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2725"/>
            <a:ext cx="9144000" cy="336550"/>
          </a:xfrm>
          <a:solidFill>
            <a:srgbClr val="FFCC99"/>
          </a:solidFill>
        </p:spPr>
        <p:txBody>
          <a:bodyPr/>
          <a:lstStyle/>
          <a:p>
            <a:r>
              <a:rPr kumimoji="0" lang="ru-RU" sz="2800" b="1" smtClean="0">
                <a:cs typeface="Arial" pitchFamily="34" charset="0"/>
              </a:rPr>
              <a:t>Каменная соль</a:t>
            </a:r>
          </a:p>
        </p:txBody>
      </p:sp>
      <p:pic>
        <p:nvPicPr>
          <p:cNvPr id="27650" name="Picture 5" descr="hali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25538"/>
            <a:ext cx="28082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7" descr="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357563"/>
            <a:ext cx="42132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003800" y="2708275"/>
            <a:ext cx="4381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b="1"/>
              <a:t>Шахта по добыче каменной соли</a:t>
            </a:r>
          </a:p>
        </p:txBody>
      </p:sp>
      <p:pic>
        <p:nvPicPr>
          <p:cNvPr id="27653" name="Picture 10" descr="2001555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860800"/>
            <a:ext cx="29527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2" descr="halit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263" y="1052513"/>
            <a:ext cx="24479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1187450" y="692150"/>
            <a:ext cx="62753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</a:rPr>
              <a:t>Используется в химической и пищевой промышленности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88" y="476250"/>
            <a:ext cx="8785225" cy="431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       Полезные ископаемые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4282" y="1643050"/>
          <a:ext cx="8784974" cy="201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248"/>
                <a:gridCol w="3659519"/>
                <a:gridCol w="289320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название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основные свойства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использование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железная руда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чёрного цвета, твёрдое, плотное вещество, притягивает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 металл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машины, ножи и ножницы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642910" y="2000240"/>
            <a:ext cx="7358082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Люди какой профессии отыскивают месторождения полезных ископаемых в природе?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Врачи             Б) Строители     В) Геологи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Заголовок 1"/>
          <p:cNvGrpSpPr>
            <a:grpSpLocks noGrp="1"/>
          </p:cNvGrpSpPr>
          <p:nvPr/>
        </p:nvGrpSpPr>
        <p:grpSpPr bwMode="auto">
          <a:xfrm>
            <a:off x="268288" y="633413"/>
            <a:ext cx="8547100" cy="946150"/>
            <a:chOff x="169" y="399"/>
            <a:chExt cx="5384" cy="596"/>
          </a:xfrm>
        </p:grpSpPr>
        <p:pic>
          <p:nvPicPr>
            <p:cNvPr id="36865" name="Заголовок 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9" y="399"/>
              <a:ext cx="5384" cy="596"/>
            </a:xfrm>
            <a:prstGeom prst="rect">
              <a:avLst/>
            </a:prstGeom>
            <a:noFill/>
          </p:spPr>
        </p:pic>
        <p:sp>
          <p:nvSpPr>
            <p:cNvPr id="36866" name="Text Box 2"/>
            <p:cNvSpPr txBox="1">
              <a:spLocks noChangeArrowheads="1"/>
            </p:cNvSpPr>
            <p:nvPr/>
          </p:nvSpPr>
          <p:spPr bwMode="auto">
            <a:xfrm>
              <a:off x="340" y="482"/>
              <a:ext cx="5171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ru-RU" sz="4000">
                  <a:solidFill>
                    <a:srgbClr val="000000"/>
                  </a:solidFill>
                  <a:cs typeface="Arial" charset="0"/>
                </a:rPr>
                <a:t>Проверь себя</a:t>
              </a:r>
              <a:r>
                <a:rPr lang="ru-RU" sz="4000">
                  <a:solidFill>
                    <a:srgbClr val="000000"/>
                  </a:solidFill>
                  <a:latin typeface="Georgia" pitchFamily="18" charset="0"/>
                </a:rPr>
                <a:t>:</a:t>
              </a:r>
            </a:p>
          </p:txBody>
        </p:sp>
      </p:grpSp>
      <p:grpSp>
        <p:nvGrpSpPr>
          <p:cNvPr id="5" name="Содержимое 4"/>
          <p:cNvGrpSpPr>
            <a:grpSpLocks noGrp="1"/>
          </p:cNvGrpSpPr>
          <p:nvPr/>
        </p:nvGrpSpPr>
        <p:grpSpPr bwMode="auto">
          <a:xfrm>
            <a:off x="476250" y="1584325"/>
            <a:ext cx="8472488" cy="5011738"/>
            <a:chOff x="300" y="998"/>
            <a:chExt cx="5337" cy="3157"/>
          </a:xfrm>
        </p:grpSpPr>
        <p:pic>
          <p:nvPicPr>
            <p:cNvPr id="36868" name="Содержимое 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0" y="998"/>
              <a:ext cx="5337" cy="3157"/>
            </a:xfrm>
            <a:prstGeom prst="rect">
              <a:avLst/>
            </a:prstGeom>
            <a:noFill/>
          </p:spPr>
        </p:pic>
        <p:sp>
          <p:nvSpPr>
            <p:cNvPr id="36869" name="Text Box 5"/>
            <p:cNvSpPr txBox="1">
              <a:spLocks noChangeArrowheads="1"/>
            </p:cNvSpPr>
            <p:nvPr/>
          </p:nvSpPr>
          <p:spPr bwMode="auto">
            <a:xfrm>
              <a:off x="340" y="1026"/>
              <a:ext cx="5184" cy="3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endParaRPr lang="ru-RU" sz="2800">
                <a:solidFill>
                  <a:srgbClr val="000000"/>
                </a:solidFill>
                <a:cs typeface="Arial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2800">
                  <a:solidFill>
                    <a:srgbClr val="000000"/>
                  </a:solidFill>
                  <a:cs typeface="Arial" charset="0"/>
                </a:rPr>
                <a:t>Приведи примеры полезных ископаемых.</a:t>
              </a: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None/>
              </a:pPr>
              <a:endParaRPr lang="ru-RU" sz="2800">
                <a:solidFill>
                  <a:srgbClr val="000000"/>
                </a:solidFill>
                <a:cs typeface="Arial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2800">
                  <a:solidFill>
                    <a:srgbClr val="000000"/>
                  </a:solidFill>
                  <a:cs typeface="Arial" charset="0"/>
                </a:rPr>
                <a:t>Для чего люди добывают полезные ископаемые.</a:t>
              </a: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None/>
              </a:pPr>
              <a:endParaRPr lang="ru-RU" sz="2800">
                <a:solidFill>
                  <a:srgbClr val="000000"/>
                </a:solidFill>
                <a:cs typeface="Arial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2800">
                  <a:solidFill>
                    <a:srgbClr val="000000"/>
                  </a:solidFill>
                  <a:cs typeface="Arial" charset="0"/>
                </a:rPr>
                <a:t>Что называют месторождениями?</a:t>
              </a: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None/>
              </a:pPr>
              <a:endParaRPr lang="ru-RU" sz="2800">
                <a:solidFill>
                  <a:srgbClr val="000000"/>
                </a:solidFill>
                <a:cs typeface="Arial" charset="0"/>
              </a:endParaRPr>
            </a:p>
            <a:p>
              <a:pPr marL="365125" indent="-255588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</a:pPr>
              <a:r>
                <a:rPr lang="ru-RU" sz="2800">
                  <a:solidFill>
                    <a:srgbClr val="000000"/>
                  </a:solidFill>
                  <a:cs typeface="Arial" charset="0"/>
                </a:rPr>
                <a:t>Какие способы добычи полезных ископаемых тебе известны?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Текст 2"/>
          <p:cNvGrpSpPr>
            <a:grpSpLocks noGrp="1"/>
          </p:cNvGrpSpPr>
          <p:nvPr/>
        </p:nvGrpSpPr>
        <p:grpSpPr bwMode="auto">
          <a:xfrm>
            <a:off x="427038" y="2163763"/>
            <a:ext cx="8240712" cy="4164012"/>
            <a:chOff x="269" y="1363"/>
            <a:chExt cx="5191" cy="2623"/>
          </a:xfrm>
        </p:grpSpPr>
        <p:pic>
          <p:nvPicPr>
            <p:cNvPr id="37889" name="Текст 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9" y="1363"/>
              <a:ext cx="5191" cy="2623"/>
            </a:xfrm>
            <a:prstGeom prst="rect">
              <a:avLst/>
            </a:prstGeom>
            <a:noFill/>
          </p:spPr>
        </p:pic>
        <p:sp>
          <p:nvSpPr>
            <p:cNvPr id="37890" name="Text Box 2"/>
            <p:cNvSpPr txBox="1">
              <a:spLocks noChangeArrowheads="1"/>
            </p:cNvSpPr>
            <p:nvPr/>
          </p:nvSpPr>
          <p:spPr bwMode="auto">
            <a:xfrm>
              <a:off x="340" y="1389"/>
              <a:ext cx="5080" cy="2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4450" algn="just">
                <a:spcBef>
                  <a:spcPts val="300"/>
                </a:spcBef>
                <a:buClr>
                  <a:srgbClr val="A04DA3"/>
                </a:buClr>
                <a:buFont typeface="Arial" charset="0"/>
                <a:buChar char="•"/>
              </a:pPr>
              <a:endParaRPr lang="ru-RU" sz="2800">
                <a:solidFill>
                  <a:schemeClr val="tx2"/>
                </a:solidFill>
                <a:cs typeface="Arial" charset="0"/>
              </a:endParaRPr>
            </a:p>
            <a:p>
              <a:pPr marL="44450" algn="just">
                <a:spcBef>
                  <a:spcPts val="300"/>
                </a:spcBef>
                <a:buClr>
                  <a:srgbClr val="A04DA3"/>
                </a:buClr>
                <a:buFont typeface="Arial" charset="0"/>
                <a:buChar char="•"/>
              </a:pPr>
              <a:r>
                <a:rPr lang="ru-RU" sz="2800">
                  <a:solidFill>
                    <a:schemeClr val="tx2"/>
                  </a:solidFill>
                  <a:cs typeface="Arial" charset="0"/>
                </a:rPr>
                <a:t>Почему добывать полезные ископаемые </a:t>
              </a:r>
            </a:p>
            <a:p>
              <a:pPr marL="44450" algn="just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None/>
              </a:pPr>
              <a:r>
                <a:rPr lang="ru-RU" sz="2800">
                  <a:solidFill>
                    <a:schemeClr val="tx2"/>
                  </a:solidFill>
                  <a:cs typeface="Arial" charset="0"/>
                </a:rPr>
                <a:t>  становится всё труднее и труднее.</a:t>
              </a:r>
            </a:p>
            <a:p>
              <a:pPr marL="44450" algn="just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None/>
              </a:pPr>
              <a:r>
                <a:rPr lang="ru-RU" sz="2800">
                  <a:solidFill>
                    <a:schemeClr val="tx2"/>
                  </a:solidFill>
                  <a:cs typeface="Arial" charset="0"/>
                </a:rPr>
                <a:t> </a:t>
              </a:r>
            </a:p>
            <a:p>
              <a:pPr marL="44450" algn="just">
                <a:spcBef>
                  <a:spcPts val="300"/>
                </a:spcBef>
                <a:buClr>
                  <a:srgbClr val="A04DA3"/>
                </a:buClr>
                <a:buFont typeface="Arial" charset="0"/>
                <a:buChar char="•"/>
              </a:pPr>
              <a:r>
                <a:rPr lang="ru-RU" sz="2800">
                  <a:solidFill>
                    <a:schemeClr val="tx2"/>
                  </a:solidFill>
                  <a:cs typeface="Arial" charset="0"/>
                </a:rPr>
                <a:t>Как вы думаете, могут ли иссякнуть полезные</a:t>
              </a:r>
            </a:p>
            <a:p>
              <a:pPr marL="44450" algn="just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None/>
              </a:pPr>
              <a:r>
                <a:rPr lang="ru-RU" sz="2800">
                  <a:solidFill>
                    <a:schemeClr val="tx2"/>
                  </a:solidFill>
                  <a:cs typeface="Arial" charset="0"/>
                </a:rPr>
                <a:t>  ископаемые на нашей планете </a:t>
              </a:r>
            </a:p>
          </p:txBody>
        </p:sp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11128905" flipV="1">
            <a:off x="673100" y="-2681288"/>
            <a:ext cx="7772400" cy="4857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7" name="Заголовок 1"/>
          <p:cNvGrpSpPr>
            <a:grpSpLocks/>
          </p:cNvGrpSpPr>
          <p:nvPr/>
        </p:nvGrpSpPr>
        <p:grpSpPr bwMode="auto">
          <a:xfrm>
            <a:off x="280988" y="738188"/>
            <a:ext cx="8534400" cy="908050"/>
            <a:chOff x="177" y="465"/>
            <a:chExt cx="5376" cy="572"/>
          </a:xfrm>
        </p:grpSpPr>
        <p:pic>
          <p:nvPicPr>
            <p:cNvPr id="37893" name="Заголовок 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7" y="465"/>
              <a:ext cx="5376" cy="572"/>
            </a:xfrm>
            <a:prstGeom prst="rect">
              <a:avLst/>
            </a:prstGeom>
            <a:noFill/>
          </p:spPr>
        </p:pic>
        <p:sp>
          <p:nvSpPr>
            <p:cNvPr id="37894" name="Text Box 6"/>
            <p:cNvSpPr txBox="1">
              <a:spLocks noChangeArrowheads="1"/>
            </p:cNvSpPr>
            <p:nvPr/>
          </p:nvSpPr>
          <p:spPr bwMode="auto">
            <a:xfrm>
              <a:off x="340" y="527"/>
              <a:ext cx="5171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r>
                <a:rPr lang="ru-RU" sz="3900">
                  <a:cs typeface="Arial" charset="0"/>
                </a:rPr>
                <a:t>подумай: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000100" y="1785926"/>
            <a:ext cx="614363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III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этап: 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Рефлексивно-оценочный.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Достигли ли целей урока?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Какие знания повторили? Какие умения закрепили?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нового узнали о полезных ископаемых?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kk-KZ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Отметьте на шкале знаний.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</TotalTime>
  <Words>477</Words>
  <Application>Microsoft Office PowerPoint</Application>
  <PresentationFormat>Экран (4:3)</PresentationFormat>
  <Paragraphs>134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  <vt:variant>
        <vt:lpstr>Произвольные показы</vt:lpstr>
      </vt:variant>
      <vt:variant>
        <vt:i4>1</vt:i4>
      </vt:variant>
    </vt:vector>
  </HeadingPairs>
  <TitlesOfParts>
    <vt:vector size="35" baseType="lpstr">
      <vt:lpstr>Arial</vt:lpstr>
      <vt:lpstr>Calibri</vt:lpstr>
      <vt:lpstr>Georgia</vt:lpstr>
      <vt:lpstr>Times New Roman</vt:lpstr>
      <vt:lpstr>Trebuchet MS</vt:lpstr>
      <vt:lpstr>Wingdings 2</vt:lpstr>
      <vt:lpstr>Городская</vt:lpstr>
      <vt:lpstr>Урок по познанию мира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свойствам определить полезные ископаемые и выбрать только свою группу… </vt:lpstr>
      <vt:lpstr>Презентация PowerPoint</vt:lpstr>
      <vt:lpstr>Презентация PowerPoint</vt:lpstr>
      <vt:lpstr>               Каменный уголь</vt:lpstr>
      <vt:lpstr>                   гранит</vt:lpstr>
      <vt:lpstr>                    глина</vt:lpstr>
      <vt:lpstr>                 известняк</vt:lpstr>
      <vt:lpstr>             Железная руда</vt:lpstr>
      <vt:lpstr>                    песок</vt:lpstr>
      <vt:lpstr>Презентация PowerPoint</vt:lpstr>
      <vt:lpstr>Презентация PowerPoint</vt:lpstr>
      <vt:lpstr>Презентация PowerPoint</vt:lpstr>
      <vt:lpstr>Презентация PowerPoint</vt:lpstr>
      <vt:lpstr>Каменная соль</vt:lpstr>
      <vt:lpstr>           Полезные ископаемые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Произвольный показ 1</vt:lpstr>
    </vt:vector>
  </TitlesOfParts>
  <Company>Lenovo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ww</cp:lastModifiedBy>
  <cp:revision>77</cp:revision>
  <dcterms:created xsi:type="dcterms:W3CDTF">2011-02-02T15:02:32Z</dcterms:created>
  <dcterms:modified xsi:type="dcterms:W3CDTF">2020-12-10T08:04:13Z</dcterms:modified>
</cp:coreProperties>
</file>