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8"/>
  </p:notesMasterIdLst>
  <p:sldIdLst>
    <p:sldId id="256" r:id="rId2"/>
    <p:sldId id="257" r:id="rId3"/>
    <p:sldId id="258" r:id="rId4"/>
    <p:sldId id="259" r:id="rId5"/>
    <p:sldId id="261" r:id="rId6"/>
    <p:sldId id="262" r:id="rId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206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42" d="100"/>
          <a:sy n="42" d="100"/>
        </p:scale>
        <p:origin x="-2160" y="-6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0B85BCE-0E92-49C7-919B-DABB7D848431}" type="datetimeFigureOut">
              <a:rPr lang="ru-RU" smtClean="0"/>
              <a:t>31.08.2020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14AB422-52F7-4345-AE80-77043CB8CE0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105633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14AB422-52F7-4345-AE80-77043CB8CE03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3253253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Заголовок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2" name="Подзаголовок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EB39BE8-2A87-4376-8EA9-539CC672E1AD}" type="datetimeFigureOut">
              <a:rPr lang="ru-RU" smtClean="0"/>
              <a:t>31.08.2020</a:t>
            </a:fld>
            <a:endParaRPr lang="ru-RU"/>
          </a:p>
        </p:txBody>
      </p:sp>
      <p:sp>
        <p:nvSpPr>
          <p:cNvPr id="20" name="Нижний колонтитул 1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2519AE0-A568-4E57-B7CD-FDB9B0F3A47C}" type="slidenum">
              <a:rPr lang="ru-RU" smtClean="0"/>
              <a:t>‹#›</a:t>
            </a:fld>
            <a:endParaRPr lang="ru-RU"/>
          </a:p>
        </p:txBody>
      </p:sp>
      <p:sp>
        <p:nvSpPr>
          <p:cNvPr id="8" name="Овал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EB39BE8-2A87-4376-8EA9-539CC672E1AD}" type="datetimeFigureOut">
              <a:rPr lang="ru-RU" smtClean="0"/>
              <a:t>31.08.2020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2519AE0-A568-4E57-B7CD-FDB9B0F3A47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EB39BE8-2A87-4376-8EA9-539CC672E1AD}" type="datetimeFigureOut">
              <a:rPr lang="ru-RU" smtClean="0"/>
              <a:t>31.08.2020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2519AE0-A568-4E57-B7CD-FDB9B0F3A47C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Прямоугольник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EB39BE8-2A87-4376-8EA9-539CC672E1AD}" type="datetimeFigureOut">
              <a:rPr lang="ru-RU" smtClean="0"/>
              <a:t>31.08.2020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2519AE0-A568-4E57-B7CD-FDB9B0F3A47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Объект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EB39BE8-2A87-4376-8EA9-539CC672E1AD}" type="datetimeFigureOut">
              <a:rPr lang="ru-RU" smtClean="0"/>
              <a:t>31.08.2020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2519AE0-A568-4E57-B7CD-FDB9B0F3A47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EB39BE8-2A87-4376-8EA9-539CC672E1AD}" type="datetimeFigureOut">
              <a:rPr lang="ru-RU" smtClean="0"/>
              <a:t>31.08.2020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2519AE0-A568-4E57-B7CD-FDB9B0F3A47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EB39BE8-2A87-4376-8EA9-539CC672E1AD}" type="datetimeFigureOut">
              <a:rPr lang="ru-RU" smtClean="0"/>
              <a:t>31.08.2020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2519AE0-A568-4E57-B7CD-FDB9B0F3A47C}" type="slidenum">
              <a:rPr lang="ru-RU" smtClean="0"/>
              <a:t>‹#›</a:t>
            </a:fld>
            <a:endParaRPr lang="ru-RU"/>
          </a:p>
        </p:txBody>
      </p:sp>
      <p:sp>
        <p:nvSpPr>
          <p:cNvPr id="6" name="Прямоугольник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EB39BE8-2A87-4376-8EA9-539CC672E1AD}" type="datetimeFigureOut">
              <a:rPr lang="ru-RU" smtClean="0"/>
              <a:t>31.08.2020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2519AE0-A568-4E57-B7CD-FDB9B0F3A47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EB39BE8-2A87-4376-8EA9-539CC672E1AD}" type="datetimeFigureOut">
              <a:rPr lang="ru-RU" smtClean="0"/>
              <a:t>31.08.2020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2519AE0-A568-4E57-B7CD-FDB9B0F3A47C}" type="slidenum">
              <a:rPr lang="ru-RU" smtClean="0"/>
              <a:t>‹#›</a:t>
            </a:fld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>
            <a:extLst/>
          </a:lstStyle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9" name="Блок-схема: процесс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Блок-схема: процесс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EB39BE8-2A87-4376-8EA9-539CC672E1AD}" type="datetimeFigureOut">
              <a:rPr lang="ru-RU" smtClean="0"/>
              <a:t>31.08.2020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2519AE0-A568-4E57-B7CD-FDB9B0F3A47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EB39BE8-2A87-4376-8EA9-539CC672E1AD}" type="datetimeFigureOut">
              <a:rPr lang="ru-RU" smtClean="0"/>
              <a:t>31.08.2020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2519AE0-A568-4E57-B7CD-FDB9B0F3A47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ирог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Кольцо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CEB39BE8-2A87-4376-8EA9-539CC672E1AD}" type="datetimeFigureOut">
              <a:rPr lang="ru-RU" smtClean="0"/>
              <a:t>31.08.2020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32519AE0-A568-4E57-B7CD-FDB9B0F3A47C}" type="slidenum">
              <a:rPr lang="ru-RU" smtClean="0"/>
              <a:t>‹#›</a:t>
            </a:fld>
            <a:endParaRPr lang="ru-RU"/>
          </a:p>
        </p:txBody>
      </p:sp>
      <p:sp>
        <p:nvSpPr>
          <p:cNvPr id="15" name="Прямоугольник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jpg"/><Relationship Id="rId4" Type="http://schemas.openxmlformats.org/officeDocument/2006/relationships/image" Target="../media/image7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87624" y="2420888"/>
            <a:ext cx="8316416" cy="2448272"/>
          </a:xfrm>
        </p:spPr>
        <p:txBody>
          <a:bodyPr>
            <a:no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algn="ctr"/>
            <a:endParaRPr lang="ru-RU" sz="4800" b="1" dirty="0">
              <a:ln/>
              <a:solidFill>
                <a:schemeClr val="accent3"/>
              </a:solidFill>
              <a:effectLst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100" y="-35446"/>
            <a:ext cx="9167912" cy="6893445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165596" y="1732836"/>
            <a:ext cx="6966520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k-KZ" sz="4000" b="1" dirty="0" smtClean="0">
                <a:ln/>
                <a:solidFill>
                  <a:schemeClr val="accent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Дәрисниң мавзуси:</a:t>
            </a:r>
            <a:br>
              <a:rPr lang="kk-KZ" sz="4000" b="1" dirty="0" smtClean="0">
                <a:ln/>
                <a:solidFill>
                  <a:schemeClr val="accent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kk-KZ" sz="4000" b="1" dirty="0" smtClean="0">
                <a:ln/>
                <a:solidFill>
                  <a:schemeClr val="accent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     </a:t>
            </a:r>
            <a:r>
              <a:rPr lang="kk-KZ" sz="4000" b="1" dirty="0" smtClean="0">
                <a:ln/>
                <a:solidFill>
                  <a:schemeClr val="accent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     </a:t>
            </a:r>
            <a:r>
              <a:rPr lang="kk-KZ" sz="32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А.Муһәммәдий.</a:t>
            </a:r>
          </a:p>
          <a:p>
            <a:pPr algn="ctr"/>
            <a:r>
              <a:rPr lang="kk-KZ" sz="32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«Ечилмас  көңлүм» шеириниң  бәдиий тәһлили</a:t>
            </a:r>
            <a:endParaRPr lang="kk-KZ" sz="3200" b="1" cap="all" dirty="0" smtClean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115616" y="0"/>
            <a:ext cx="5692584" cy="132343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kk-KZ" sz="40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7-синип уйғур әдәбияти</a:t>
            </a:r>
          </a:p>
          <a:p>
            <a:pPr algn="ctr"/>
            <a:r>
              <a:rPr lang="kk-KZ" sz="40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13-мавзу</a:t>
            </a:r>
          </a:p>
        </p:txBody>
      </p:sp>
    </p:spTree>
    <p:extLst>
      <p:ext uri="{BB962C8B-B14F-4D97-AF65-F5344CB8AC3E}">
        <p14:creationId xmlns:p14="http://schemas.microsoft.com/office/powerpoint/2010/main" val="3367000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23728" y="1484784"/>
            <a:ext cx="7498080" cy="1440160"/>
          </a:xfrm>
        </p:spPr>
        <p:txBody>
          <a:bodyPr>
            <a:normAutofit fontScale="90000"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r>
              <a:rPr lang="kk-KZ" b="1" cap="all" dirty="0" smtClean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 </a:t>
            </a:r>
            <a:r>
              <a:rPr lang="kk-KZ" sz="3100" b="1" cap="all" dirty="0" smtClean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Дәрисниң мәхсити:</a:t>
            </a:r>
            <a:br>
              <a:rPr lang="kk-KZ" sz="3100" b="1" cap="all" dirty="0" smtClean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kk-KZ" sz="3100" b="1" cap="all" dirty="0" smtClean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kk-KZ" sz="3100" b="1" cap="all" dirty="0" smtClean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kk-KZ" b="1" cap="all" dirty="0" smtClean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/>
            </a:r>
            <a:br>
              <a:rPr lang="kk-KZ" b="1" cap="all" dirty="0" smtClean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</a:br>
            <a:r>
              <a:rPr lang="kk-KZ" b="1" cap="all" dirty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/>
            </a:r>
            <a:br>
              <a:rPr lang="kk-KZ" b="1" cap="all" dirty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</a:br>
            <a:r>
              <a:rPr lang="kk-KZ" b="1" cap="all" dirty="0" smtClean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/>
            </a:r>
            <a:br>
              <a:rPr lang="kk-KZ" b="1" cap="all" dirty="0" smtClean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</a:br>
            <a:endParaRPr lang="ru-RU" b="1" cap="all" dirty="0">
              <a:ln/>
              <a:solidFill>
                <a:schemeClr val="accent1"/>
              </a:solidFill>
              <a:effectLst>
                <a:outerShdw blurRad="19685" dist="12700" dir="5400000" algn="tl" rotWithShape="0">
                  <a:schemeClr val="accent1">
                    <a:satMod val="130000"/>
                    <a:alpha val="60000"/>
                  </a:schemeClr>
                </a:outerShdw>
                <a:reflection blurRad="10000" stA="55000" endPos="48000" dist="500" dir="5400000" sy="-100000" algn="bl" rotWithShape="0"/>
              </a:effectLst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259632" y="1412776"/>
            <a:ext cx="7498080" cy="4800600"/>
          </a:xfrm>
        </p:spPr>
        <p:txBody>
          <a:bodyPr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endParaRPr lang="kk-KZ" b="1" dirty="0" smtClean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pPr marL="82296" indent="0">
              <a:buNone/>
            </a:pPr>
            <a:r>
              <a:rPr lang="kk-KZ" sz="2800" b="1" dirty="0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1.7.Ч/Ж3 Бәдиий әсәрдики  персонажлар образлирини ечип,үзүндиләрни( шеирий парчиларни)  ядқа ейтиш.</a:t>
            </a:r>
          </a:p>
          <a:p>
            <a:pPr marL="82296" indent="0">
              <a:buNone/>
            </a:pPr>
            <a:r>
              <a:rPr lang="kk-KZ" sz="2800" b="1" dirty="0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2.7.Т/И3 Әсәрдики тәсвирий васитиләрниң (символ,синекдоха,метафора)  қоллинилишини тәһлил қилиш</a:t>
            </a:r>
          </a:p>
          <a:p>
            <a:pPr marL="82296" indent="0">
              <a:buNone/>
            </a:pPr>
            <a:r>
              <a:rPr lang="kk-KZ" sz="2800" b="1" dirty="0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3.Шеирниң  бәдиий тәһлили</a:t>
            </a:r>
          </a:p>
          <a:p>
            <a:pPr marL="82296" indent="0">
              <a:buNone/>
            </a:pPr>
            <a:endParaRPr lang="kk-KZ" sz="28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kk-KZ" b="1" dirty="0" smtClean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endParaRPr lang="kk-KZ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endParaRPr lang="kk-KZ" b="1" dirty="0" smtClean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endParaRPr lang="kk-KZ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endParaRPr lang="kk-KZ" b="1" dirty="0" smtClean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endParaRPr lang="kk-KZ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endParaRPr lang="kk-KZ" b="1" dirty="0" smtClean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endParaRPr lang="kk-KZ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endParaRPr lang="kk-KZ" b="1" dirty="0" smtClean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endParaRPr lang="kk-KZ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endParaRPr lang="kk-KZ" b="1" dirty="0" smtClean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endParaRPr lang="kk-KZ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endParaRPr lang="kk-KZ" b="1" dirty="0" smtClean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endParaRPr lang="kk-KZ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endParaRPr lang="kk-KZ" b="1" dirty="0" smtClean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endParaRPr lang="kk-KZ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endParaRPr lang="kk-KZ" b="1" dirty="0" smtClean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endParaRPr lang="kk-KZ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endParaRPr lang="kk-KZ" b="1" dirty="0" smtClean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endParaRPr lang="kk-KZ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endParaRPr lang="kk-KZ" b="1" dirty="0" smtClean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endParaRPr lang="kk-KZ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endParaRPr lang="kk-KZ" b="1" dirty="0" smtClean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endParaRPr lang="kk-KZ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endParaRPr lang="kk-KZ" b="1" dirty="0" smtClean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endParaRPr lang="kk-KZ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endParaRPr lang="kk-KZ" b="1" dirty="0" smtClean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endParaRPr lang="kk-KZ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endParaRPr lang="kk-KZ" b="1" dirty="0" smtClean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endParaRPr lang="kk-KZ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endParaRPr lang="kk-KZ" b="1" dirty="0" smtClean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endParaRPr lang="kk-KZ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endParaRPr lang="kk-KZ" b="1" dirty="0" smtClean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endParaRPr lang="kk-KZ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endParaRPr lang="kk-KZ" b="1" dirty="0" smtClean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endParaRPr lang="kk-KZ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endParaRPr lang="kk-KZ" b="1" dirty="0" smtClean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endParaRPr lang="kk-KZ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endParaRPr lang="kk-KZ" b="1" dirty="0" smtClean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endParaRPr lang="kk-KZ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endParaRPr lang="kk-KZ" b="1" dirty="0" smtClean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endParaRPr lang="kk-KZ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endParaRPr lang="ru-RU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64288" y="5229200"/>
            <a:ext cx="1503610" cy="1503610"/>
          </a:xfrm>
          <a:prstGeom prst="rect">
            <a:avLst/>
          </a:prstGeom>
        </p:spPr>
      </p:pic>
      <p:pic>
        <p:nvPicPr>
          <p:cNvPr id="5" name="Объект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620" y="-1556"/>
            <a:ext cx="9131812" cy="6840044"/>
          </a:xfrm>
          <a:prstGeom prst="rect">
            <a:avLst/>
          </a:prstGeom>
        </p:spPr>
      </p:pic>
      <p:sp>
        <p:nvSpPr>
          <p:cNvPr id="6" name="Заголовок 1"/>
          <p:cNvSpPr txBox="1">
            <a:spLocks/>
          </p:cNvSpPr>
          <p:nvPr/>
        </p:nvSpPr>
        <p:spPr>
          <a:xfrm>
            <a:off x="1835696" y="1090174"/>
            <a:ext cx="7498080" cy="1440160"/>
          </a:xfrm>
          <a:prstGeom prst="rect">
            <a:avLst/>
          </a:prstGeom>
        </p:spPr>
        <p:txBody>
          <a:bodyPr anchor="ctr">
            <a:normAutofit fontScale="25000" lnSpcReduction="20000"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300" kern="1200"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extLst/>
          </a:lstStyle>
          <a:p>
            <a:r>
              <a:rPr lang="kk-KZ" b="1" cap="all" dirty="0" smtClean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 </a:t>
            </a:r>
            <a:r>
              <a:rPr lang="kk-KZ" sz="16000" b="1" cap="all" dirty="0" smtClean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Дәрисниң мәхсити:</a:t>
            </a:r>
            <a:br>
              <a:rPr lang="kk-KZ" sz="16000" b="1" cap="all" dirty="0" smtClean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kk-KZ" sz="16000" b="1" cap="all" dirty="0" smtClean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kk-KZ" sz="16000" b="1" cap="all" dirty="0" smtClean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kk-KZ" sz="16000" b="1" cap="all" dirty="0" smtClean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/>
            </a:r>
            <a:br>
              <a:rPr lang="kk-KZ" sz="16000" b="1" cap="all" dirty="0" smtClean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</a:br>
            <a:r>
              <a:rPr lang="kk-KZ" b="1" cap="all" dirty="0" smtClean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/>
            </a:r>
            <a:br>
              <a:rPr lang="kk-KZ" b="1" cap="all" dirty="0" smtClean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</a:br>
            <a:r>
              <a:rPr lang="kk-KZ" b="1" cap="all" dirty="0" smtClean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/>
            </a:r>
            <a:br>
              <a:rPr lang="kk-KZ" b="1" cap="all" dirty="0" smtClean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</a:br>
            <a:endParaRPr lang="ru-RU" b="1" cap="all" dirty="0">
              <a:ln/>
              <a:solidFill>
                <a:schemeClr val="accent1"/>
              </a:solidFill>
              <a:effectLst>
                <a:outerShdw blurRad="19685" dist="12700" dir="5400000" algn="tl" rotWithShape="0">
                  <a:schemeClr val="accent1">
                    <a:satMod val="130000"/>
                    <a:alpha val="60000"/>
                  </a:schemeClr>
                </a:outerShdw>
                <a:reflection blurRad="10000" stA="55000" endPos="48000" dist="500" dir="5400000" sy="-100000" algn="bl" rotWithShape="0"/>
              </a:effectLst>
            </a:endParaRPr>
          </a:p>
        </p:txBody>
      </p:sp>
      <p:sp>
        <p:nvSpPr>
          <p:cNvPr id="7" name="Объект 2"/>
          <p:cNvSpPr txBox="1">
            <a:spLocks/>
          </p:cNvSpPr>
          <p:nvPr/>
        </p:nvSpPr>
        <p:spPr>
          <a:xfrm>
            <a:off x="971600" y="1018166"/>
            <a:ext cx="7498080" cy="4800600"/>
          </a:xfrm>
          <a:prstGeom prst="rect">
            <a:avLst/>
          </a:prstGeom>
        </p:spPr>
        <p:txBody>
          <a:bodyPr>
            <a:normAutofit lnSpcReduction="10000"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>
            <a:lvl1pPr marL="365760" indent="-283464" algn="l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Char char=""/>
              <a:defRPr kumimoji="0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37744" algn="l" rtl="0" eaLnBrk="1" latinLnBrk="0" hangingPunct="1">
              <a:lnSpc>
                <a:spcPct val="100000"/>
              </a:lnSpc>
              <a:spcBef>
                <a:spcPts val="550"/>
              </a:spcBef>
              <a:buClr>
                <a:schemeClr val="accent1"/>
              </a:buClr>
              <a:buFont typeface="Verdana"/>
              <a:buChar char="◦"/>
              <a:defRPr kumimoji="0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86968" indent="-228600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2"/>
              </a:buClr>
              <a:buFont typeface="Wingdings 2"/>
              <a:buChar char="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97280" indent="-173736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3"/>
              </a:buClr>
              <a:buFont typeface="Wingdings 2"/>
              <a:buChar char="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98448" indent="-182880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4"/>
              </a:buClr>
              <a:buFont typeface="Wingdings 2"/>
              <a:buChar char="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08760" indent="-182880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5"/>
              </a:buClr>
              <a:buFont typeface="Wingdings 2"/>
              <a:buChar char="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719072" indent="-182880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6"/>
              </a:buClr>
              <a:buFont typeface="Wingdings 2"/>
              <a:buChar char="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0240" indent="-182880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6"/>
              </a:buClr>
              <a:buFont typeface="Wingdings 2"/>
              <a:buChar char="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30552" indent="-182880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6"/>
              </a:buClr>
              <a:buFont typeface="Wingdings 2"/>
              <a:buChar char="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endParaRPr lang="kk-KZ" b="1" dirty="0" smtClean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pPr marL="82296" indent="0">
              <a:buFont typeface="Wingdings 2"/>
              <a:buNone/>
            </a:pPr>
            <a:r>
              <a:rPr lang="kk-KZ" b="1" dirty="0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1.7.Ч/Ж3 Бәдиий әсәрдики  персонажлар образлирини ечип,үзүндиләрни( шеирий парчиларни)  ядқа ейтиш.</a:t>
            </a:r>
          </a:p>
          <a:p>
            <a:pPr marL="82296" indent="0">
              <a:buFont typeface="Wingdings 2"/>
              <a:buNone/>
            </a:pPr>
            <a:r>
              <a:rPr lang="kk-KZ" b="1" dirty="0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2.7.Т/И3 Әсәрдики тәсвирий васитиләрниң (символ,синекдоха,метафора)  қоллинилишини тәһлил қилиш</a:t>
            </a:r>
          </a:p>
          <a:p>
            <a:pPr marL="82296" indent="0">
              <a:buFont typeface="Wingdings 2"/>
              <a:buNone/>
            </a:pPr>
            <a:r>
              <a:rPr lang="kk-KZ" b="1" dirty="0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3.Шеирниң  бәдиий тәһлили</a:t>
            </a:r>
          </a:p>
          <a:p>
            <a:pPr marL="82296" indent="0">
              <a:buFont typeface="Wingdings 2"/>
              <a:buNone/>
            </a:pPr>
            <a:endParaRPr lang="kk-KZ" sz="2800" b="1" dirty="0" smtClean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kk-KZ" b="1" dirty="0" smtClean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endParaRPr lang="kk-KZ" b="1" dirty="0" smtClean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endParaRPr lang="kk-KZ" b="1" dirty="0" smtClean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endParaRPr lang="kk-KZ" b="1" dirty="0" smtClean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endParaRPr lang="kk-KZ" b="1" dirty="0" smtClean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endParaRPr lang="kk-KZ" b="1" dirty="0" smtClean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endParaRPr lang="kk-KZ" b="1" dirty="0" smtClean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endParaRPr lang="kk-KZ" b="1" dirty="0" smtClean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endParaRPr lang="kk-KZ" b="1" dirty="0" smtClean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endParaRPr lang="kk-KZ" b="1" dirty="0" smtClean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endParaRPr lang="kk-KZ" b="1" dirty="0" smtClean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endParaRPr lang="kk-KZ" b="1" dirty="0" smtClean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endParaRPr lang="kk-KZ" b="1" dirty="0" smtClean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endParaRPr lang="kk-KZ" b="1" dirty="0" smtClean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endParaRPr lang="kk-KZ" b="1" dirty="0" smtClean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endParaRPr lang="kk-KZ" b="1" dirty="0" smtClean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endParaRPr lang="kk-KZ" b="1" dirty="0" smtClean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endParaRPr lang="kk-KZ" b="1" dirty="0" smtClean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endParaRPr lang="kk-KZ" b="1" dirty="0" smtClean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endParaRPr lang="kk-KZ" b="1" dirty="0" smtClean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endParaRPr lang="kk-KZ" b="1" dirty="0" smtClean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endParaRPr lang="kk-KZ" b="1" dirty="0" smtClean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endParaRPr lang="kk-KZ" b="1" dirty="0" smtClean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endParaRPr lang="kk-KZ" b="1" dirty="0" smtClean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endParaRPr lang="kk-KZ" b="1" dirty="0" smtClean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endParaRPr lang="kk-KZ" b="1" dirty="0" smtClean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endParaRPr lang="kk-KZ" b="1" dirty="0" smtClean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endParaRPr lang="kk-KZ" b="1" dirty="0" smtClean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endParaRPr lang="kk-KZ" b="1" dirty="0" smtClean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endParaRPr lang="kk-KZ" b="1" dirty="0" smtClean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endParaRPr lang="kk-KZ" b="1" dirty="0" smtClean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endParaRPr lang="kk-KZ" b="1" dirty="0" smtClean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endParaRPr lang="kk-KZ" b="1" dirty="0" smtClean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endParaRPr lang="kk-KZ" b="1" dirty="0" smtClean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endParaRPr lang="kk-KZ" b="1" dirty="0" smtClean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endParaRPr lang="kk-KZ" b="1" dirty="0" smtClean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endParaRPr lang="kk-KZ" b="1" dirty="0" smtClean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endParaRPr lang="kk-KZ" b="1" dirty="0" smtClean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endParaRPr lang="kk-KZ" b="1" dirty="0" smtClean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endParaRPr lang="kk-KZ" b="1" dirty="0" smtClean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endParaRPr lang="kk-KZ" b="1" dirty="0" smtClean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endParaRPr lang="kk-KZ" b="1" dirty="0" smtClean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endParaRPr lang="ru-RU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4050922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59632" y="620688"/>
            <a:ext cx="7498080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kk-KZ" sz="4400" b="1" dirty="0" smtClean="0">
                <a:ln w="1905"/>
                <a:solidFill>
                  <a:srgbClr val="00B05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Шеирдин  үзүндә</a:t>
            </a:r>
            <a:r>
              <a:rPr lang="ru-RU" sz="4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/>
            </a:r>
            <a:br>
              <a:rPr lang="ru-RU" sz="4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</a:br>
            <a:endParaRPr lang="ru-RU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marL="82296" indent="0" algn="ctr">
              <a:buNone/>
            </a:pPr>
            <a:endParaRPr lang="kk-KZ" sz="2800" b="1" dirty="0" smtClean="0">
              <a:ln/>
              <a:solidFill>
                <a:srgbClr val="C00000"/>
              </a:solidFill>
            </a:endParaRPr>
          </a:p>
          <a:p>
            <a:pPr marL="82296" indent="0">
              <a:buNone/>
            </a:pPr>
            <a:r>
              <a:rPr lang="kk-KZ" sz="2800" b="1" dirty="0" smtClean="0">
                <a:ln/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Рәңму-рәң гүл ечилған беғи болса,</a:t>
            </a:r>
          </a:p>
          <a:p>
            <a:pPr marL="82296" indent="0">
              <a:buNone/>
            </a:pPr>
            <a:r>
              <a:rPr lang="kk-KZ" sz="2800" b="1" dirty="0" smtClean="0">
                <a:ln/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Гүлгә беқип булбуллири сайрап турса.</a:t>
            </a:r>
          </a:p>
          <a:p>
            <a:pPr marL="82296" indent="0">
              <a:buNone/>
            </a:pPr>
            <a:r>
              <a:rPr lang="kk-KZ" sz="2800" b="1" dirty="0" smtClean="0">
                <a:ln/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Барчә немәт  һазирлинип тәйяр турса,</a:t>
            </a:r>
          </a:p>
          <a:p>
            <a:pPr marL="82296" indent="0">
              <a:buNone/>
            </a:pPr>
            <a:r>
              <a:rPr lang="kk-KZ" sz="2800" b="1" dirty="0" smtClean="0">
                <a:ln/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Ғерип көңлүи, сунуқ көңлүм бир ечилса.</a:t>
            </a:r>
            <a:endParaRPr lang="kk-KZ" sz="2800" b="1" dirty="0" smtClean="0">
              <a:ln/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Объект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88" y="17956"/>
            <a:ext cx="9131812" cy="6840044"/>
          </a:xfrm>
          <a:prstGeom prst="rect">
            <a:avLst/>
          </a:prstGeom>
        </p:spPr>
      </p:pic>
      <p:sp>
        <p:nvSpPr>
          <p:cNvPr id="5" name="Заголовок 1"/>
          <p:cNvSpPr txBox="1">
            <a:spLocks/>
          </p:cNvSpPr>
          <p:nvPr/>
        </p:nvSpPr>
        <p:spPr>
          <a:xfrm>
            <a:off x="1412032" y="773088"/>
            <a:ext cx="7498080" cy="1143000"/>
          </a:xfrm>
          <a:prstGeom prst="rect">
            <a:avLst/>
          </a:prstGeom>
        </p:spPr>
        <p:txBody>
          <a:bodyPr anchor="ctr">
            <a:normAutofit fontScale="90000" lnSpcReduction="20000"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300" kern="1200"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extLst/>
          </a:lstStyle>
          <a:p>
            <a:r>
              <a:rPr lang="kk-KZ" sz="4400" b="1" dirty="0" smtClean="0">
                <a:ln w="1905"/>
                <a:solidFill>
                  <a:srgbClr val="00B05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        Шеирдин  үзүндә</a:t>
            </a:r>
            <a:r>
              <a:rPr lang="ru-RU" sz="44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/>
            </a:r>
            <a:br>
              <a:rPr lang="ru-RU" sz="44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</a:br>
            <a:endParaRPr lang="ru-RU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6" name="Объект 2"/>
          <p:cNvSpPr txBox="1">
            <a:spLocks/>
          </p:cNvSpPr>
          <p:nvPr/>
        </p:nvSpPr>
        <p:spPr>
          <a:xfrm>
            <a:off x="1588008" y="1600200"/>
            <a:ext cx="7498080" cy="4800600"/>
          </a:xfrm>
          <a:prstGeom prst="rect">
            <a:avLst/>
          </a:prstGeom>
        </p:spPr>
        <p:txBody>
          <a:bodyPr>
            <a:norm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>
            <a:lvl1pPr marL="365760" indent="-283464" algn="l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Char char=""/>
              <a:defRPr kumimoji="0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37744" algn="l" rtl="0" eaLnBrk="1" latinLnBrk="0" hangingPunct="1">
              <a:lnSpc>
                <a:spcPct val="100000"/>
              </a:lnSpc>
              <a:spcBef>
                <a:spcPts val="550"/>
              </a:spcBef>
              <a:buClr>
                <a:schemeClr val="accent1"/>
              </a:buClr>
              <a:buFont typeface="Verdana"/>
              <a:buChar char="◦"/>
              <a:defRPr kumimoji="0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86968" indent="-228600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2"/>
              </a:buClr>
              <a:buFont typeface="Wingdings 2"/>
              <a:buChar char="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97280" indent="-173736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3"/>
              </a:buClr>
              <a:buFont typeface="Wingdings 2"/>
              <a:buChar char="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98448" indent="-182880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4"/>
              </a:buClr>
              <a:buFont typeface="Wingdings 2"/>
              <a:buChar char="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08760" indent="-182880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5"/>
              </a:buClr>
              <a:buFont typeface="Wingdings 2"/>
              <a:buChar char="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719072" indent="-182880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6"/>
              </a:buClr>
              <a:buFont typeface="Wingdings 2"/>
              <a:buChar char="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0240" indent="-182880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6"/>
              </a:buClr>
              <a:buFont typeface="Wingdings 2"/>
              <a:buChar char="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30552" indent="-182880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6"/>
              </a:buClr>
              <a:buFont typeface="Wingdings 2"/>
              <a:buChar char="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pPr marL="82296" indent="0" algn="ctr">
              <a:buFont typeface="Wingdings 2"/>
              <a:buNone/>
            </a:pPr>
            <a:endParaRPr lang="kk-KZ" sz="2800" b="1" smtClean="0">
              <a:ln/>
              <a:solidFill>
                <a:srgbClr val="C00000"/>
              </a:solidFill>
            </a:endParaRPr>
          </a:p>
          <a:p>
            <a:pPr marL="82296" indent="0">
              <a:buFont typeface="Wingdings 2"/>
              <a:buNone/>
            </a:pPr>
            <a:r>
              <a:rPr lang="kk-KZ" sz="2800" b="1" smtClean="0">
                <a:ln/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Рәңму-рәң гүл ечилған беғи болса,</a:t>
            </a:r>
          </a:p>
          <a:p>
            <a:pPr marL="82296" indent="0">
              <a:buFont typeface="Wingdings 2"/>
              <a:buNone/>
            </a:pPr>
            <a:r>
              <a:rPr lang="kk-KZ" sz="2800" b="1" smtClean="0">
                <a:ln/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Гүлгә беқип булбуллири сайрап турса.</a:t>
            </a:r>
          </a:p>
          <a:p>
            <a:pPr marL="82296" indent="0">
              <a:buFont typeface="Wingdings 2"/>
              <a:buNone/>
            </a:pPr>
            <a:r>
              <a:rPr lang="kk-KZ" sz="2800" b="1" smtClean="0">
                <a:ln/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Барчә немәт  һазирлинип тәйяр турса,</a:t>
            </a:r>
          </a:p>
          <a:p>
            <a:pPr marL="82296" indent="0">
              <a:buFont typeface="Wingdings 2"/>
              <a:buNone/>
            </a:pPr>
            <a:r>
              <a:rPr lang="kk-KZ" sz="2800" b="1" smtClean="0">
                <a:ln/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Ғерип көңлүи, сунуқ көңлүм бир ечилса.</a:t>
            </a:r>
            <a:endParaRPr lang="kk-KZ" sz="2800" b="1" dirty="0" smtClean="0">
              <a:ln/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500601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kk-KZ" b="1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Тапшурма</a:t>
            </a:r>
            <a:endParaRPr lang="ru-RU" b="1" cap="all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kk-KZ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Шеирниң бәдиий тәһлили.</a:t>
            </a:r>
          </a:p>
          <a:p>
            <a:pPr marL="82296" indent="0">
              <a:buNone/>
            </a:pPr>
            <a:r>
              <a:rPr lang="kk-KZ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1.Шеирға башқа нам бериш</a:t>
            </a:r>
          </a:p>
          <a:p>
            <a:pPr marL="82296" indent="0">
              <a:buNone/>
            </a:pPr>
            <a:r>
              <a:rPr lang="kk-KZ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2.Сизгә яққан қур</a:t>
            </a:r>
            <a:endParaRPr lang="ru-RU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pic>
        <p:nvPicPr>
          <p:cNvPr id="5" name="Объект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88" y="32079"/>
            <a:ext cx="9131812" cy="6840044"/>
          </a:xfrm>
          <a:prstGeom prst="rect">
            <a:avLst/>
          </a:prstGeom>
        </p:spPr>
      </p:pic>
      <p:sp>
        <p:nvSpPr>
          <p:cNvPr id="6" name="Заголовок 1"/>
          <p:cNvSpPr txBox="1">
            <a:spLocks/>
          </p:cNvSpPr>
          <p:nvPr/>
        </p:nvSpPr>
        <p:spPr>
          <a:xfrm>
            <a:off x="1043490" y="1027664"/>
            <a:ext cx="7024744" cy="11430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0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kk-KZ" b="1" dirty="0" smtClean="0">
                <a:ln/>
                <a:solidFill>
                  <a:schemeClr val="accent3"/>
                </a:solidFill>
              </a:rPr>
              <a:t>Шеирниң </a:t>
            </a:r>
            <a:r>
              <a:rPr lang="kk-KZ" b="1" dirty="0" smtClean="0">
                <a:ln/>
                <a:solidFill>
                  <a:schemeClr val="accent3"/>
                </a:solidFill>
              </a:rPr>
              <a:t>бәдиий </a:t>
            </a:r>
            <a:r>
              <a:rPr lang="kk-KZ" b="1" dirty="0" smtClean="0">
                <a:ln/>
                <a:solidFill>
                  <a:schemeClr val="accent3"/>
                </a:solidFill>
              </a:rPr>
              <a:t>тәһлили</a:t>
            </a:r>
            <a:endParaRPr lang="ru-RU" b="1" dirty="0">
              <a:ln/>
              <a:solidFill>
                <a:schemeClr val="accent3"/>
              </a:solidFill>
            </a:endParaRPr>
          </a:p>
        </p:txBody>
      </p:sp>
      <p:sp>
        <p:nvSpPr>
          <p:cNvPr id="7" name="Объект 2"/>
          <p:cNvSpPr txBox="1">
            <a:spLocks/>
          </p:cNvSpPr>
          <p:nvPr/>
        </p:nvSpPr>
        <p:spPr>
          <a:xfrm>
            <a:off x="1043492" y="2323652"/>
            <a:ext cx="6777317" cy="3508977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20000"/>
          </a:bodyPr>
          <a:lstStyle>
            <a:lvl1pPr marL="342900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40080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2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9144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124712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32588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6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517904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1719072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192024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121408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k-KZ" sz="4400" dirty="0" smtClean="0"/>
              <a:t>1.Шеирға башқа нам бериш</a:t>
            </a:r>
          </a:p>
          <a:p>
            <a:r>
              <a:rPr lang="kk-KZ" sz="4400" dirty="0" smtClean="0"/>
              <a:t>2.Сизгә яққан қур</a:t>
            </a:r>
          </a:p>
          <a:p>
            <a:r>
              <a:rPr lang="kk-KZ" sz="4400" dirty="0" smtClean="0"/>
              <a:t>3.Чүшүниксиз сөзләр</a:t>
            </a:r>
          </a:p>
          <a:p>
            <a:r>
              <a:rPr lang="kk-KZ" sz="4400" dirty="0" smtClean="0"/>
              <a:t>4.Қандақ мақал-тәмсил дурус келиду</a:t>
            </a:r>
          </a:p>
          <a:p>
            <a:r>
              <a:rPr lang="kk-KZ" sz="4400" dirty="0" smtClean="0"/>
              <a:t>5.Қапийәдаш сөзләр</a:t>
            </a:r>
            <a:endParaRPr lang="ru-RU" sz="4400" dirty="0"/>
          </a:p>
        </p:txBody>
      </p:sp>
    </p:spTree>
    <p:extLst>
      <p:ext uri="{BB962C8B-B14F-4D97-AF65-F5344CB8AC3E}">
        <p14:creationId xmlns:p14="http://schemas.microsoft.com/office/powerpoint/2010/main" val="35125819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k-KZ" dirty="0" smtClean="0"/>
              <a:t> Тапшурмилар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kk-KZ" sz="3600" b="1" dirty="0" smtClean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1.Мавзу бойичә қисқа тезислиқ конспект йезиң.</a:t>
            </a:r>
          </a:p>
          <a:p>
            <a:r>
              <a:rPr lang="kk-KZ" sz="36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2.Берилгән шеирниң мәзмунини изһалап бериң.</a:t>
            </a:r>
          </a:p>
          <a:p>
            <a:r>
              <a:rPr lang="kk-KZ" sz="3600" b="1" dirty="0" smtClean="0">
                <a:ln w="1905"/>
                <a:solidFill>
                  <a:srgbClr val="7030A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3.Шаир тоғрилиқ қошумчә әхбарат тәйярлаң.</a:t>
            </a:r>
            <a:endParaRPr lang="ru-RU" sz="3600" b="1" dirty="0">
              <a:ln w="1905"/>
              <a:solidFill>
                <a:srgbClr val="7030A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Объект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716" y="0"/>
            <a:ext cx="9131812" cy="6840044"/>
          </a:xfrm>
          <a:prstGeom prst="rect">
            <a:avLst/>
          </a:prstGeom>
        </p:spPr>
      </p:pic>
      <p:sp>
        <p:nvSpPr>
          <p:cNvPr id="6" name="Заголовок 1"/>
          <p:cNvSpPr txBox="1">
            <a:spLocks/>
          </p:cNvSpPr>
          <p:nvPr/>
        </p:nvSpPr>
        <p:spPr>
          <a:xfrm>
            <a:off x="323528" y="427038"/>
            <a:ext cx="8762560" cy="1143000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300" kern="1200"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extLst/>
          </a:lstStyle>
          <a:p>
            <a:pPr algn="ctr"/>
            <a:r>
              <a:rPr lang="kk-KZ" smtClean="0"/>
              <a:t> Тапшурмилар</a:t>
            </a:r>
            <a:endParaRPr lang="ru-RU" dirty="0"/>
          </a:p>
        </p:txBody>
      </p:sp>
      <p:sp>
        <p:nvSpPr>
          <p:cNvPr id="7" name="Объект 2"/>
          <p:cNvSpPr txBox="1">
            <a:spLocks/>
          </p:cNvSpPr>
          <p:nvPr/>
        </p:nvSpPr>
        <p:spPr>
          <a:xfrm>
            <a:off x="323528" y="1600200"/>
            <a:ext cx="8762560" cy="4800600"/>
          </a:xfrm>
          <a:prstGeom prst="rect">
            <a:avLst/>
          </a:prstGeom>
        </p:spPr>
        <p:txBody>
          <a:bodyPr>
            <a:normAutofit/>
          </a:bodyPr>
          <a:lstStyle>
            <a:lvl1pPr marL="365760" indent="-283464" algn="l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Char char=""/>
              <a:defRPr kumimoji="0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37744" algn="l" rtl="0" eaLnBrk="1" latinLnBrk="0" hangingPunct="1">
              <a:lnSpc>
                <a:spcPct val="100000"/>
              </a:lnSpc>
              <a:spcBef>
                <a:spcPts val="550"/>
              </a:spcBef>
              <a:buClr>
                <a:schemeClr val="accent1"/>
              </a:buClr>
              <a:buFont typeface="Verdana"/>
              <a:buChar char="◦"/>
              <a:defRPr kumimoji="0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86968" indent="-228600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2"/>
              </a:buClr>
              <a:buFont typeface="Wingdings 2"/>
              <a:buChar char="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97280" indent="-173736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3"/>
              </a:buClr>
              <a:buFont typeface="Wingdings 2"/>
              <a:buChar char="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98448" indent="-182880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4"/>
              </a:buClr>
              <a:buFont typeface="Wingdings 2"/>
              <a:buChar char="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08760" indent="-182880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5"/>
              </a:buClr>
              <a:buFont typeface="Wingdings 2"/>
              <a:buChar char="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719072" indent="-182880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6"/>
              </a:buClr>
              <a:buFont typeface="Wingdings 2"/>
              <a:buChar char="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0240" indent="-182880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6"/>
              </a:buClr>
              <a:buFont typeface="Wingdings 2"/>
              <a:buChar char="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30552" indent="-182880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6"/>
              </a:buClr>
              <a:buFont typeface="Wingdings 2"/>
              <a:buChar char="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pPr algn="ctr"/>
            <a:r>
              <a:rPr lang="kk-KZ" sz="36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1.Мавзу бойичә қисқа тезислиқ конспект йезиң.</a:t>
            </a:r>
          </a:p>
          <a:p>
            <a:pPr algn="ctr"/>
            <a:r>
              <a:rPr lang="kk-KZ" sz="36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2.Берилгән шеирниң мәзмунини изһалап бериң.</a:t>
            </a:r>
          </a:p>
          <a:p>
            <a:pPr algn="ctr"/>
            <a:r>
              <a:rPr lang="kk-KZ" sz="36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3.Шаир тоғрилиқ қошумчә әхбарат тәйярлаң.</a:t>
            </a:r>
            <a:endParaRPr lang="ru-RU" sz="36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5570806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Заголовок 2"/>
          <p:cNvSpPr txBox="1">
            <a:spLocks/>
          </p:cNvSpPr>
          <p:nvPr/>
        </p:nvSpPr>
        <p:spPr>
          <a:xfrm>
            <a:off x="955741" y="620688"/>
            <a:ext cx="7024744" cy="1143000"/>
          </a:xfrm>
          <a:prstGeom prst="rect">
            <a:avLst/>
          </a:prstGeom>
          <a:solidFill>
            <a:schemeClr val="bg2">
              <a:lumMod val="75000"/>
            </a:schemeClr>
          </a:solidFill>
        </p:spPr>
        <p:txBody>
          <a:bodyPr anchor="ctr">
            <a:normAutofit fontScale="90000" lnSpcReduction="20000"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300" kern="1200"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extLst/>
          </a:lstStyle>
          <a:p>
            <a:pPr algn="ctr"/>
            <a:r>
              <a:rPr lang="kk-KZ" smtClean="0"/>
              <a:t/>
            </a:r>
            <a:br>
              <a:rPr lang="kk-KZ" smtClean="0"/>
            </a:br>
            <a:r>
              <a:rPr lang="kk-KZ" smtClean="0">
                <a:solidFill>
                  <a:srgbClr val="FF0000"/>
                </a:solidFill>
              </a:rPr>
              <a:t>Өзәңни баһала</a:t>
            </a:r>
            <a:endParaRPr lang="ru-RU" dirty="0">
              <a:solidFill>
                <a:srgbClr val="FF0000"/>
              </a:solidFill>
            </a:endParaRPr>
          </a:p>
        </p:txBody>
      </p:sp>
      <p:pic>
        <p:nvPicPr>
          <p:cNvPr id="5" name="Объект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63402" y="5266226"/>
            <a:ext cx="1286495" cy="1296144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82496" y="3645024"/>
            <a:ext cx="1980906" cy="1621202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7664" y="2276872"/>
            <a:ext cx="1206134" cy="1152128"/>
          </a:xfrm>
          <a:prstGeom prst="rect">
            <a:avLst/>
          </a:prstGeom>
        </p:spPr>
      </p:pic>
      <p:sp>
        <p:nvSpPr>
          <p:cNvPr id="8" name="Прямоугольник 7"/>
          <p:cNvSpPr/>
          <p:nvPr/>
        </p:nvSpPr>
        <p:spPr>
          <a:xfrm>
            <a:off x="2936540" y="2667261"/>
            <a:ext cx="5237332" cy="461665"/>
          </a:xfrm>
          <a:prstGeom prst="rect">
            <a:avLst/>
          </a:prstGeom>
          <a:solidFill>
            <a:srgbClr val="FFFF00"/>
          </a:solidFill>
        </p:spPr>
        <p:txBody>
          <a:bodyPr wrap="non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kk-KZ" sz="2400" b="1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- </a:t>
            </a:r>
            <a:r>
              <a:rPr lang="kk-KZ" sz="2400" b="1" cap="all" spc="0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мавзуни яхши өзләштүрдүм</a:t>
            </a:r>
            <a:endParaRPr lang="ru-RU" sz="2400" b="1" cap="all" spc="0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4424219" y="3676712"/>
            <a:ext cx="4032448" cy="1569660"/>
          </a:xfrm>
          <a:prstGeom prst="rect">
            <a:avLst/>
          </a:prstGeom>
          <a:solidFill>
            <a:schemeClr val="accent3"/>
          </a:solidFill>
        </p:spPr>
        <p:txBody>
          <a:bodyPr wrap="square" lIns="91440" tIns="45720" rIns="91440" bIns="45720">
            <a:spAutoFit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pPr algn="ctr"/>
            <a:r>
              <a:rPr lang="kk-KZ" sz="2400" b="1" cap="all" spc="0" dirty="0" smtClean="0">
                <a:ln/>
                <a:solidFill>
                  <a:srgbClr val="FFFF00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-мавзуни дегәндәк өзләштүрмидим</a:t>
            </a:r>
          </a:p>
          <a:p>
            <a:pPr algn="ctr"/>
            <a:r>
              <a:rPr lang="kk-KZ" sz="2400" b="1" cap="all" dirty="0" smtClean="0">
                <a:ln/>
                <a:solidFill>
                  <a:srgbClr val="FFFF00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Йәнә издинишим керәк</a:t>
            </a:r>
            <a:endParaRPr lang="ru-RU" sz="2400" b="1" cap="all" spc="0" dirty="0">
              <a:ln/>
              <a:solidFill>
                <a:srgbClr val="FFFF00"/>
              </a:solidFill>
              <a:effectLst>
                <a:outerShdw blurRad="19685" dist="12700" dir="5400000" algn="tl" rotWithShape="0">
                  <a:schemeClr val="accent1">
                    <a:satMod val="130000"/>
                    <a:alpha val="60000"/>
                  </a:schemeClr>
                </a:outerShdw>
                <a:reflection blurRad="10000" stA="55000" endPos="48000" dist="500" dir="5400000" sy="-100000" algn="bl" rotWithShape="0"/>
              </a:effectLst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5555206" y="5575966"/>
            <a:ext cx="3440365" cy="830997"/>
          </a:xfrm>
          <a:prstGeom prst="rect">
            <a:avLst/>
          </a:prstGeom>
          <a:solidFill>
            <a:schemeClr val="bg2">
              <a:lumMod val="75000"/>
            </a:schemeClr>
          </a:solidFill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kk-KZ" sz="24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-МАВЗУ БОЙИЧӘ КӨП</a:t>
            </a:r>
          </a:p>
          <a:p>
            <a:pPr algn="ctr"/>
            <a:r>
              <a:rPr lang="kk-KZ" sz="24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 ИЗДИНИШИМ КЕРӘК</a:t>
            </a:r>
            <a:endParaRPr lang="ru-RU" sz="2400" b="1" cap="none" spc="0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3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</a:endParaRPr>
          </a:p>
        </p:txBody>
      </p:sp>
      <p:sp>
        <p:nvSpPr>
          <p:cNvPr id="11" name="Пятно 1 10"/>
          <p:cNvSpPr/>
          <p:nvPr/>
        </p:nvSpPr>
        <p:spPr>
          <a:xfrm>
            <a:off x="332678" y="4983352"/>
            <a:ext cx="3839874" cy="2016224"/>
          </a:xfrm>
          <a:prstGeom prst="irregularSeal1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k-KZ" dirty="0" smtClean="0"/>
              <a:t>Мавзу бойичә алған билимиңни баһалап көргин</a:t>
            </a:r>
            <a:endParaRPr lang="ru-RU" dirty="0"/>
          </a:p>
        </p:txBody>
      </p:sp>
      <p:pic>
        <p:nvPicPr>
          <p:cNvPr id="12" name="Объект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31812" cy="6840044"/>
          </a:xfrm>
          <a:prstGeom prst="rect">
            <a:avLst/>
          </a:prstGeom>
        </p:spPr>
      </p:pic>
      <p:sp>
        <p:nvSpPr>
          <p:cNvPr id="13" name="Заголовок 2"/>
          <p:cNvSpPr txBox="1">
            <a:spLocks/>
          </p:cNvSpPr>
          <p:nvPr/>
        </p:nvSpPr>
        <p:spPr>
          <a:xfrm>
            <a:off x="1446677" y="476672"/>
            <a:ext cx="7024744" cy="1143000"/>
          </a:xfrm>
          <a:prstGeom prst="rect">
            <a:avLst/>
          </a:prstGeom>
          <a:solidFill>
            <a:schemeClr val="bg2">
              <a:lumMod val="75000"/>
            </a:schemeClr>
          </a:solidFill>
        </p:spPr>
        <p:txBody>
          <a:bodyPr anchor="ctr">
            <a:normAutofit fontScale="90000" lnSpcReduction="20000"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300" kern="1200"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extLst/>
          </a:lstStyle>
          <a:p>
            <a:pPr algn="ctr"/>
            <a:r>
              <a:rPr lang="kk-KZ" dirty="0" smtClean="0"/>
              <a:t/>
            </a:r>
            <a:br>
              <a:rPr lang="kk-KZ" dirty="0" smtClean="0"/>
            </a:br>
            <a:r>
              <a:rPr lang="kk-KZ" dirty="0" smtClean="0">
                <a:solidFill>
                  <a:srgbClr val="FF0000"/>
                </a:solidFill>
              </a:rPr>
              <a:t>Өзәңни баһала</a:t>
            </a:r>
            <a:endParaRPr lang="ru-RU" dirty="0">
              <a:solidFill>
                <a:srgbClr val="FF0000"/>
              </a:solidFill>
            </a:endParaRPr>
          </a:p>
        </p:txBody>
      </p:sp>
      <p:pic>
        <p:nvPicPr>
          <p:cNvPr id="14" name="Объект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42562" y="4626952"/>
            <a:ext cx="1286495" cy="1296144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63345" y="3128926"/>
            <a:ext cx="1980906" cy="1621202"/>
          </a:xfrm>
          <a:prstGeom prst="rect">
            <a:avLst/>
          </a:prstGeom>
        </p:spPr>
      </p:pic>
      <p:pic>
        <p:nvPicPr>
          <p:cNvPr id="16" name="Рисунок 1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6677" y="1853208"/>
            <a:ext cx="1206134" cy="1152128"/>
          </a:xfrm>
          <a:prstGeom prst="rect">
            <a:avLst/>
          </a:prstGeom>
        </p:spPr>
      </p:pic>
      <p:sp>
        <p:nvSpPr>
          <p:cNvPr id="17" name="Прямоугольник 16"/>
          <p:cNvSpPr/>
          <p:nvPr/>
        </p:nvSpPr>
        <p:spPr>
          <a:xfrm>
            <a:off x="2983631" y="2046039"/>
            <a:ext cx="5237332" cy="461665"/>
          </a:xfrm>
          <a:prstGeom prst="rect">
            <a:avLst/>
          </a:prstGeom>
          <a:solidFill>
            <a:srgbClr val="FFFF00"/>
          </a:solidFill>
        </p:spPr>
        <p:txBody>
          <a:bodyPr wrap="non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kk-KZ" sz="2400" b="1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- </a:t>
            </a:r>
            <a:r>
              <a:rPr lang="kk-KZ" sz="2400" b="1" cap="all" spc="0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мавзуни яхши өзләштүрдүм</a:t>
            </a:r>
            <a:endParaRPr lang="ru-RU" sz="2400" b="1" cap="all" spc="0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3634570" y="2852936"/>
            <a:ext cx="4032448" cy="1569660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 lIns="91440" tIns="45720" rIns="91440" bIns="45720">
            <a:spAutoFit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pPr algn="ctr"/>
            <a:r>
              <a:rPr lang="kk-KZ" sz="2400" b="1" cap="all" spc="0" dirty="0" smtClean="0">
                <a:ln/>
                <a:solidFill>
                  <a:srgbClr val="FFFF00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-мавзуни дегәндәк өзләштүрмидим</a:t>
            </a:r>
          </a:p>
          <a:p>
            <a:pPr algn="ctr"/>
            <a:r>
              <a:rPr lang="kk-KZ" sz="2400" b="1" cap="all" dirty="0" smtClean="0">
                <a:ln/>
                <a:solidFill>
                  <a:srgbClr val="FFFF00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Йәнә издинишим керәк</a:t>
            </a:r>
            <a:endParaRPr lang="ru-RU" sz="2400" b="1" cap="all" spc="0" dirty="0">
              <a:ln/>
              <a:solidFill>
                <a:srgbClr val="FFFF00"/>
              </a:solidFill>
              <a:effectLst>
                <a:outerShdw blurRad="19685" dist="12700" dir="5400000" algn="tl" rotWithShape="0">
                  <a:schemeClr val="accent1">
                    <a:satMod val="130000"/>
                    <a:alpha val="60000"/>
                  </a:schemeClr>
                </a:outerShdw>
                <a:reflection blurRad="10000" stA="55000" endPos="48000" dist="500" dir="5400000" sy="-100000" algn="bl" rotWithShape="0"/>
              </a:effectLst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5419643" y="4985708"/>
            <a:ext cx="3440365" cy="830997"/>
          </a:xfrm>
          <a:prstGeom prst="rect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kk-KZ" sz="2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-</a:t>
            </a:r>
            <a:r>
              <a:rPr lang="kk-KZ" sz="2400" b="1" dirty="0" smtClean="0">
                <a:ln w="11430"/>
                <a:solidFill>
                  <a:srgbClr val="FF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МАВЗУ БОЙИЧӘ КӨП</a:t>
            </a:r>
          </a:p>
          <a:p>
            <a:pPr algn="ctr"/>
            <a:r>
              <a:rPr lang="kk-KZ" sz="2400" b="1" dirty="0" smtClean="0">
                <a:ln w="11430"/>
                <a:solidFill>
                  <a:srgbClr val="FF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ИЗДИНИШИМ КЕРӘК</a:t>
            </a:r>
            <a:endParaRPr lang="ru-RU" sz="2400" b="1" dirty="0">
              <a:ln w="11430"/>
              <a:solidFill>
                <a:srgbClr val="FF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20" name="Пятно 1 19"/>
          <p:cNvSpPr/>
          <p:nvPr/>
        </p:nvSpPr>
        <p:spPr>
          <a:xfrm>
            <a:off x="129807" y="4626952"/>
            <a:ext cx="3839874" cy="2016224"/>
          </a:xfrm>
          <a:prstGeom prst="irregularSeal1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k-KZ" dirty="0" smtClean="0"/>
              <a:t>Мавзу бойичә алған билимиңни баһалап көргин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28559109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олнцестояние">
  <a:themeElements>
    <a:clrScheme name="Солнцестояние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Солнцестояние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Солнцестояние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130</TotalTime>
  <Words>247</Words>
  <Application>Microsoft Office PowerPoint</Application>
  <PresentationFormat>Экран (4:3)</PresentationFormat>
  <Paragraphs>143</Paragraphs>
  <Slides>6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7" baseType="lpstr">
      <vt:lpstr>Солнцестояние</vt:lpstr>
      <vt:lpstr>Презентация PowerPoint</vt:lpstr>
      <vt:lpstr> Дәрисниң мәхсити:     </vt:lpstr>
      <vt:lpstr>Шеирдин  үзүндә </vt:lpstr>
      <vt:lpstr>Тапшурма</vt:lpstr>
      <vt:lpstr> Тапшурмилар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Дәрисниң мавзуси: Қурван Тохтәмов «Бир түп  алма» һекайиси</dc:title>
  <dc:creator>Гульфира Сеит</dc:creator>
  <cp:lastModifiedBy>Гульфира Сеит</cp:lastModifiedBy>
  <cp:revision>13</cp:revision>
  <dcterms:created xsi:type="dcterms:W3CDTF">2020-04-09T14:45:13Z</dcterms:created>
  <dcterms:modified xsi:type="dcterms:W3CDTF">2020-08-31T11:22:37Z</dcterms:modified>
</cp:coreProperties>
</file>