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58" r:id="rId4"/>
    <p:sldId id="259" r:id="rId5"/>
    <p:sldId id="260" r:id="rId6"/>
    <p:sldId id="265" r:id="rId7"/>
    <p:sldId id="266" r:id="rId8"/>
    <p:sldId id="267" r:id="rId9"/>
    <p:sldId id="263" r:id="rId10"/>
    <p:sldId id="264" r:id="rId11"/>
    <p:sldId id="270" r:id="rId12"/>
    <p:sldId id="269" r:id="rId13"/>
    <p:sldId id="271" r:id="rId1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274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981720-A237-45F8-AE0C-4A53A17D3B4D}" type="datetimeFigureOut">
              <a:rPr lang="ru-RU"/>
              <a:pPr>
                <a:defRPr/>
              </a:pPr>
              <a:t>22.12.2020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28C83A-3726-4A9B-A165-BEF37995349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85A883-072A-4A6D-811B-CD2533F32CC4}" type="datetimeFigureOut">
              <a:rPr lang="ru-RU"/>
              <a:pPr>
                <a:defRPr/>
              </a:pPr>
              <a:t>22.12.2020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526328-92E2-465A-9214-B4800ED1C0D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D0217F-1EAB-4A0D-9642-88D2400DB828}" type="datetimeFigureOut">
              <a:rPr lang="ru-RU"/>
              <a:pPr>
                <a:defRPr/>
              </a:pPr>
              <a:t>22.12.2020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61A8FE-A805-4142-9B00-A42BFBAB97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2983B4-5E93-4580-87EC-5065D6160AF7}" type="datetimeFigureOut">
              <a:rPr lang="ru-RU"/>
              <a:pPr>
                <a:defRPr/>
              </a:pPr>
              <a:t>22.12.2020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9A0003-C28E-452E-94B6-572B90E228D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CF171E-D0CC-416D-B762-1B8D82D5115E}" type="datetimeFigureOut">
              <a:rPr lang="ru-RU"/>
              <a:pPr>
                <a:defRPr/>
              </a:pPr>
              <a:t>22.12.2020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3B935C-BE72-4129-8982-BF246EB137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47A9C8-3DC1-436F-9E42-A441233EB3E9}" type="datetimeFigureOut">
              <a:rPr lang="ru-RU"/>
              <a:pPr>
                <a:defRPr/>
              </a:pPr>
              <a:t>22.12.2020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4A481E-6612-409C-ADF2-3F482A4106B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07DA07-F26E-4A22-8BA3-6821E0C2A489}" type="datetimeFigureOut">
              <a:rPr lang="ru-RU"/>
              <a:pPr>
                <a:defRPr/>
              </a:pPr>
              <a:t>22.12.2020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D3BCCE-81D5-4359-AADD-06312F5AC6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367C41-0091-4FF9-A82F-25B180E5692B}" type="datetimeFigureOut">
              <a:rPr lang="ru-RU"/>
              <a:pPr>
                <a:defRPr/>
              </a:pPr>
              <a:t>22.12.2020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37A5D8-2A6D-4F3A-9CB0-CAB9DF6A69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565A86-F869-4645-93E7-44B784AAF796}" type="datetimeFigureOut">
              <a:rPr lang="ru-RU"/>
              <a:pPr>
                <a:defRPr/>
              </a:pPr>
              <a:t>22.12.2020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D33BF3-0D36-4865-99A2-156F7DA134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CCC122-0F41-4E4A-BF01-0975A14DA9D8}" type="datetimeFigureOut">
              <a:rPr lang="ru-RU"/>
              <a:pPr>
                <a:defRPr/>
              </a:pPr>
              <a:t>22.12.2020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851F50-4E73-4C29-BF3D-CD7FE227DB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6B3374-E225-4512-BFEF-F59E1C28E9C6}" type="datetimeFigureOut">
              <a:rPr lang="ru-RU"/>
              <a:pPr>
                <a:defRPr/>
              </a:pPr>
              <a:t>22.12.2020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564F5E-FD7A-4939-BD14-2E851D2CE5A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72A4564-CDD6-4F0C-B213-EE8F782C3729}" type="datetimeFigureOut">
              <a:rPr lang="ru-RU"/>
              <a:pPr>
                <a:defRPr/>
              </a:pPr>
              <a:t>22.12.2020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E4ADD72-A363-4E86-ACDE-B7C4FE86B5B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10" Type="http://schemas.openxmlformats.org/officeDocument/2006/relationships/image" Target="../media/image35.jpeg"/><Relationship Id="rId4" Type="http://schemas.openxmlformats.org/officeDocument/2006/relationships/image" Target="../media/image29.png"/><Relationship Id="rId9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Рисунок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Заголовок 1"/>
          <p:cNvSpPr txBox="1">
            <a:spLocks/>
          </p:cNvSpPr>
          <p:nvPr/>
        </p:nvSpPr>
        <p:spPr bwMode="auto">
          <a:xfrm>
            <a:off x="468313" y="549275"/>
            <a:ext cx="7843837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3200" dirty="0" smtClean="0">
                <a:solidFill>
                  <a:srgbClr val="0070C0"/>
                </a:solidFill>
                <a:latin typeface="Revue Cyrillic"/>
                <a:ea typeface="Revue Cyrillic"/>
                <a:cs typeface="Revue Cyrillic"/>
              </a:rPr>
              <a:t>Познавательная </a:t>
            </a:r>
            <a:r>
              <a:rPr lang="ru-RU" sz="3200" dirty="0">
                <a:solidFill>
                  <a:srgbClr val="0070C0"/>
                </a:solidFill>
                <a:latin typeface="Revue Cyrillic"/>
                <a:ea typeface="Revue Cyrillic"/>
                <a:cs typeface="Revue Cyrillic"/>
              </a:rPr>
              <a:t>викторина</a:t>
            </a:r>
            <a:r>
              <a:rPr lang="ru-RU" sz="3200" dirty="0">
                <a:solidFill>
                  <a:srgbClr val="0070C0"/>
                </a:solidFill>
                <a:latin typeface="Revue Cyrillic"/>
                <a:ea typeface="Segoe UI Symbol"/>
                <a:cs typeface="Revue Cyrillic"/>
              </a:rPr>
              <a:t> </a:t>
            </a:r>
            <a:endParaRPr lang="ru-RU" sz="3200" dirty="0">
              <a:solidFill>
                <a:srgbClr val="0070C0"/>
              </a:solidFill>
              <a:latin typeface="Revue Cyrillic"/>
              <a:ea typeface="Revue Cyrillic"/>
              <a:cs typeface="Revue Cyrillic"/>
            </a:endParaRPr>
          </a:p>
          <a:p>
            <a:pPr algn="ctr"/>
            <a:r>
              <a:rPr lang="ru-RU" sz="3200" dirty="0">
                <a:solidFill>
                  <a:srgbClr val="0070C0"/>
                </a:solidFill>
                <a:latin typeface="Revue Cyrillic"/>
                <a:ea typeface="Revue Cyrillic"/>
                <a:cs typeface="Revue Cyrillic"/>
              </a:rPr>
              <a:t>с участием детей и родителей</a:t>
            </a:r>
            <a:r>
              <a:rPr lang="ru-RU" sz="3200" dirty="0">
                <a:solidFill>
                  <a:srgbClr val="0070C0"/>
                </a:solidFill>
                <a:latin typeface="Revue Cyrillic"/>
                <a:ea typeface="Segoe UI Symbol"/>
                <a:cs typeface="Segoe UI Symbol"/>
              </a:rPr>
              <a:t/>
            </a:r>
            <a:br>
              <a:rPr lang="ru-RU" sz="3200" dirty="0">
                <a:solidFill>
                  <a:srgbClr val="0070C0"/>
                </a:solidFill>
                <a:latin typeface="Revue Cyrillic"/>
                <a:ea typeface="Segoe UI Symbol"/>
                <a:cs typeface="Segoe UI Symbol"/>
              </a:rPr>
            </a:br>
            <a:endParaRPr lang="ru-RU" sz="3200" dirty="0">
              <a:solidFill>
                <a:srgbClr val="0070C0"/>
              </a:solidFill>
              <a:latin typeface="Revue Cyrillic"/>
              <a:ea typeface="Revue Cyrillic"/>
              <a:cs typeface="Revue Cyrillic"/>
            </a:endParaRPr>
          </a:p>
          <a:p>
            <a:pPr algn="ctr"/>
            <a:r>
              <a:rPr lang="ru-RU" sz="4400" dirty="0">
                <a:solidFill>
                  <a:schemeClr val="accent2"/>
                </a:solidFill>
                <a:latin typeface="Revue Cyrillic"/>
                <a:ea typeface="Revue Cyrillic"/>
                <a:cs typeface="Revue Cyrillic"/>
              </a:rPr>
              <a:t>«</a:t>
            </a:r>
            <a:r>
              <a:rPr lang="ru-RU" sz="4400" dirty="0">
                <a:solidFill>
                  <a:srgbClr val="C00000"/>
                </a:solidFill>
                <a:latin typeface="Revue Cyrillic"/>
                <a:ea typeface="Revue Cyrillic"/>
                <a:cs typeface="Revue Cyrillic"/>
              </a:rPr>
              <a:t>Весёлое </a:t>
            </a:r>
          </a:p>
          <a:p>
            <a:pPr algn="ctr"/>
            <a:r>
              <a:rPr lang="ru-RU" sz="4400" dirty="0" err="1">
                <a:solidFill>
                  <a:srgbClr val="C00000"/>
                </a:solidFill>
                <a:latin typeface="Revue Cyrillic"/>
                <a:ea typeface="Revue Cyrillic"/>
                <a:cs typeface="Revue Cyrillic"/>
              </a:rPr>
              <a:t>азбуковедение</a:t>
            </a:r>
            <a:r>
              <a:rPr lang="ru-RU" sz="4400" dirty="0">
                <a:solidFill>
                  <a:srgbClr val="C00000"/>
                </a:solidFill>
                <a:latin typeface="Revue Cyrillic"/>
                <a:ea typeface="Segoe UI Symbol"/>
                <a:cs typeface="Segoe UI Symbol"/>
              </a:rPr>
              <a:t>»</a:t>
            </a:r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275856" y="3186174"/>
            <a:ext cx="5760640" cy="33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524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32138" algn="ctr"/>
                <a:tab pos="6011863" algn="r"/>
              </a:tabLst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524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32138" algn="ctr"/>
                <a:tab pos="6011863" algn="r"/>
              </a:tabLst>
            </a:pPr>
            <a:endParaRPr lang="ru-RU" sz="14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524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32138" algn="ctr"/>
                <a:tab pos="6011863" algn="r"/>
              </a:tabLst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524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32138" algn="ctr"/>
                <a:tab pos="6011863" algn="r"/>
              </a:tabLst>
            </a:pPr>
            <a:endParaRPr lang="ru-RU" sz="14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5241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32138" algn="ctr"/>
                <a:tab pos="6011863" algn="r"/>
              </a:tabLst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5241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32138" algn="ctr"/>
                <a:tab pos="6011863" algn="r"/>
              </a:tabLst>
            </a:pPr>
            <a:endParaRPr lang="ru-RU" sz="14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5241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32138" algn="ctr"/>
                <a:tab pos="6011863" algn="r"/>
              </a:tabLst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5241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32138" algn="ctr"/>
                <a:tab pos="6011863" algn="r"/>
              </a:tabLst>
            </a:pPr>
            <a:endParaRPr lang="ru-RU" sz="14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5241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32138" algn="ctr"/>
                <a:tab pos="6011863" algn="r"/>
              </a:tabLst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5241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32138" algn="ctr"/>
                <a:tab pos="6011863" algn="r"/>
              </a:tabLst>
            </a:pPr>
            <a:endParaRPr lang="ru-RU" sz="14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5241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32138" algn="ctr"/>
                <a:tab pos="6011863" algn="r"/>
              </a:tabLst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5241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32138" algn="ctr"/>
                <a:tab pos="6011863" algn="r"/>
              </a:tabLst>
            </a:pPr>
            <a:endParaRPr lang="ru-RU" sz="14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5241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32138" algn="ctr"/>
                <a:tab pos="6011863" algn="r"/>
              </a:tabLst>
            </a:pPr>
            <a:r>
              <a:rPr kumimoji="0" lang="ru-RU" sz="1400" b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Дорошина Валентина Павловна</a:t>
            </a:r>
            <a:r>
              <a:rPr kumimoji="0" lang="ru-RU" sz="1400" b="1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endParaRPr kumimoji="0" lang="ru-RU" sz="1400" b="1" u="none" strike="noStrike" cap="none" normalizeH="0" baseline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5241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32138" algn="ctr"/>
                <a:tab pos="6011863" algn="r"/>
              </a:tabLst>
            </a:pPr>
            <a:r>
              <a:rPr kumimoji="0" lang="ru-RU" sz="1400" b="1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педагог-психолог высшей </a:t>
            </a:r>
            <a:r>
              <a:rPr kumimoji="0" lang="ru-RU" sz="1400" b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квалификационной категории</a:t>
            </a:r>
            <a:endParaRPr kumimoji="0" lang="ru-RU" sz="1400" b="1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5241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32138" algn="ctr"/>
                <a:tab pos="6011863" algn="r"/>
              </a:tabLst>
            </a:pPr>
            <a:r>
              <a:rPr kumimoji="0" lang="ru-RU" sz="1400" b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МАДОУ № 140</a:t>
            </a:r>
            <a:r>
              <a:rPr lang="ru-RU" sz="9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kumimoji="0" lang="ru-RU" sz="1400" b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«Центр развития ребенка – детский сад»</a:t>
            </a:r>
            <a:endParaRPr kumimoji="0" lang="ru-RU" sz="1800" b="1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4338" name="Рисунок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1071154" y="949316"/>
            <a:ext cx="6264299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>
              <a:tabLst>
                <a:tab pos="785813" algn="l"/>
              </a:tabLst>
            </a:pPr>
            <a:r>
              <a:rPr lang="ru-RU" sz="2800" b="1" dirty="0">
                <a:solidFill>
                  <a:srgbClr val="0070C0"/>
                </a:solidFill>
              </a:rPr>
              <a:t>Игра </a:t>
            </a:r>
            <a:endParaRPr lang="ru-RU" sz="2800" b="1" dirty="0" smtClean="0">
              <a:solidFill>
                <a:srgbClr val="0070C0"/>
              </a:solidFill>
            </a:endParaRPr>
          </a:p>
          <a:p>
            <a:pPr algn="ctr">
              <a:tabLst>
                <a:tab pos="785813" algn="l"/>
              </a:tabLst>
            </a:pPr>
            <a:r>
              <a:rPr lang="ru-RU" sz="2800" b="1" dirty="0" smtClean="0">
                <a:solidFill>
                  <a:srgbClr val="0070C0"/>
                </a:solidFill>
              </a:rPr>
              <a:t>«</a:t>
            </a:r>
            <a:r>
              <a:rPr lang="ru-RU" sz="2800" b="1" i="1" dirty="0">
                <a:solidFill>
                  <a:srgbClr val="0070C0"/>
                </a:solidFill>
              </a:rPr>
              <a:t>Расшифруй слова-анаграммы»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699792" y="2204864"/>
            <a:ext cx="288032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Ярд</a:t>
            </a:r>
            <a:endParaRPr lang="ru-RU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624471" y="2204864"/>
            <a:ext cx="2952328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шра</a:t>
            </a:r>
            <a:endParaRPr lang="ru-RU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704728" y="2227058"/>
            <a:ext cx="2952328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дём</a:t>
            </a:r>
            <a:endParaRPr lang="ru-RU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663788" y="2217018"/>
            <a:ext cx="2952328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лост</a:t>
            </a:r>
            <a:endParaRPr lang="ru-RU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278457" y="2157769"/>
            <a:ext cx="372299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акша</a:t>
            </a:r>
            <a:endParaRPr lang="ru-RU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583531" y="2204864"/>
            <a:ext cx="2952328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кюл</a:t>
            </a:r>
            <a:endParaRPr lang="ru-RU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189801" y="2157769"/>
            <a:ext cx="382166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улна</a:t>
            </a:r>
            <a:endParaRPr lang="ru-RU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278457" y="2168469"/>
            <a:ext cx="373282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ухам</a:t>
            </a:r>
            <a:endParaRPr lang="ru-RU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661805" y="2124467"/>
            <a:ext cx="2952328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заро</a:t>
            </a:r>
            <a:endParaRPr lang="ru-RU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679892" y="2181442"/>
            <a:ext cx="2952328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улк</a:t>
            </a:r>
            <a:endParaRPr lang="ru-RU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373588" y="2167809"/>
            <a:ext cx="3528761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стли</a:t>
            </a:r>
            <a:endParaRPr lang="ru-RU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661804" y="2157769"/>
            <a:ext cx="2952328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кам</a:t>
            </a:r>
            <a:endParaRPr lang="ru-RU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365177" y="2141118"/>
            <a:ext cx="363143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аизм</a:t>
            </a:r>
            <a:endParaRPr lang="ru-RU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437974" y="2167167"/>
            <a:ext cx="339998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лосн</a:t>
            </a:r>
            <a:endParaRPr lang="ru-RU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351351" y="2204250"/>
            <a:ext cx="361074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лёкн</a:t>
            </a:r>
            <a:endParaRPr lang="ru-RU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226234" y="2249866"/>
            <a:ext cx="3780128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ганик</a:t>
            </a:r>
            <a:endParaRPr lang="ru-RU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019346" y="2195518"/>
            <a:ext cx="427342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номил</a:t>
            </a:r>
            <a:endParaRPr lang="ru-RU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2100199" y="2226265"/>
            <a:ext cx="403219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навес</a:t>
            </a:r>
            <a:endParaRPr lang="ru-RU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2381314" y="2215258"/>
            <a:ext cx="364398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тапар</a:t>
            </a:r>
            <a:endParaRPr lang="ru-RU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2373397" y="2206526"/>
            <a:ext cx="3436566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клов</a:t>
            </a:r>
            <a:endParaRPr lang="ru-RU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1889549" y="2226265"/>
            <a:ext cx="4533013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кобаса</a:t>
            </a:r>
            <a:endParaRPr lang="ru-RU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1713608" y="2272674"/>
            <a:ext cx="506831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лимана</a:t>
            </a:r>
            <a:endParaRPr lang="ru-RU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0382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3" grpId="1"/>
      <p:bldP spid="8" grpId="0"/>
      <p:bldP spid="8" grpId="1"/>
      <p:bldP spid="9" grpId="0"/>
      <p:bldP spid="9" grpId="1"/>
      <p:bldP spid="10" grpId="0"/>
      <p:bldP spid="10" grpId="1"/>
      <p:bldP spid="11" grpId="0"/>
      <p:bldP spid="11" grpId="1"/>
      <p:bldP spid="12" grpId="0"/>
      <p:bldP spid="12" grpId="1"/>
      <p:bldP spid="13" grpId="0"/>
      <p:bldP spid="13" grpId="1"/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  <p:bldP spid="25" grpId="0"/>
      <p:bldP spid="25" grpId="1"/>
      <p:bldP spid="26" grpId="0"/>
      <p:bldP spid="26" grpId="1"/>
      <p:bldP spid="2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5362" name="Рисунок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38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2987824" y="2060848"/>
            <a:ext cx="2983509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</a:rPr>
              <a:t>табр</a:t>
            </a:r>
            <a:endParaRPr lang="ru-RU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104842" y="1988840"/>
            <a:ext cx="274947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кугр</a:t>
            </a:r>
            <a:endParaRPr lang="ru-RU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878820" y="1988840"/>
            <a:ext cx="3092513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лаис</a:t>
            </a:r>
            <a:endParaRPr lang="ru-RU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750579" y="2018549"/>
            <a:ext cx="334899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члюк</a:t>
            </a:r>
            <a:endParaRPr lang="ru-RU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912867" y="2031139"/>
            <a:ext cx="325082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ремо</a:t>
            </a:r>
            <a:endParaRPr lang="ru-RU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345292" y="2060848"/>
            <a:ext cx="2159567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икт</a:t>
            </a:r>
            <a:endParaRPr lang="ru-RU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173066" y="2036791"/>
            <a:ext cx="2613023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дмо</a:t>
            </a:r>
            <a:endParaRPr lang="ru-RU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975194" y="2090248"/>
            <a:ext cx="310014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нолс</a:t>
            </a:r>
            <a:endParaRPr lang="ru-RU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524042" y="2087854"/>
            <a:ext cx="402847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лошак</a:t>
            </a:r>
            <a:endParaRPr lang="ru-RU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117060" y="2088040"/>
            <a:ext cx="281641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озак</a:t>
            </a:r>
            <a:endParaRPr lang="ru-RU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899469" y="2109451"/>
            <a:ext cx="301076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теид</a:t>
            </a:r>
            <a:endParaRPr lang="ru-RU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209885" y="2078914"/>
            <a:ext cx="229742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упс</a:t>
            </a:r>
            <a:endParaRPr lang="ru-RU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040336" y="2020672"/>
            <a:ext cx="286931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гурд</a:t>
            </a:r>
            <a:endParaRPr lang="ru-RU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933817" y="2128654"/>
            <a:ext cx="3044039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квол</a:t>
            </a:r>
            <a:endParaRPr lang="ru-RU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425418" y="2077483"/>
            <a:ext cx="4293163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акшиш</a:t>
            </a:r>
            <a:endParaRPr lang="ru-RU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3060087" y="2084905"/>
            <a:ext cx="2837443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кузв</a:t>
            </a:r>
            <a:endParaRPr lang="ru-RU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3123756" y="2062279"/>
            <a:ext cx="298030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карп</a:t>
            </a:r>
            <a:endParaRPr lang="ru-RU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076764" y="2147857"/>
            <a:ext cx="4990469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амшина</a:t>
            </a:r>
            <a:endParaRPr lang="ru-RU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2517213" y="2152387"/>
            <a:ext cx="380104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набан</a:t>
            </a:r>
            <a:endParaRPr lang="ru-RU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2710791" y="2149288"/>
            <a:ext cx="365497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вукаб</a:t>
            </a:r>
            <a:endParaRPr lang="ru-RU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2527773" y="2124619"/>
            <a:ext cx="420839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буказа</a:t>
            </a:r>
            <a:endParaRPr lang="ru-RU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2439619" y="2127888"/>
            <a:ext cx="436831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никеуч</a:t>
            </a:r>
            <a:endParaRPr lang="ru-RU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3" grpId="1"/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  <p:bldP spid="11" grpId="0"/>
      <p:bldP spid="11" grpId="1"/>
      <p:bldP spid="12" grpId="0"/>
      <p:bldP spid="12" grpId="1"/>
      <p:bldP spid="13" grpId="0"/>
      <p:bldP spid="13" grpId="1"/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  <p:bldP spid="25" grpId="0"/>
      <p:bldP spid="25" grpId="1"/>
      <p:bldP spid="2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6387" name="Рисунок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75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2484438" y="758359"/>
            <a:ext cx="5715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tabLst>
                <a:tab pos="785813" algn="l"/>
              </a:tabLst>
            </a:pPr>
            <a:r>
              <a:rPr lang="ru-RU" sz="2800" b="1" dirty="0">
                <a:solidFill>
                  <a:srgbClr val="0070C0"/>
                </a:solidFill>
              </a:rPr>
              <a:t>Игра «</a:t>
            </a:r>
            <a:r>
              <a:rPr lang="ru-RU" sz="2800" b="1" i="1" dirty="0">
                <a:solidFill>
                  <a:srgbClr val="0070C0"/>
                </a:solidFill>
              </a:rPr>
              <a:t>Расшифруй пословицу»</a:t>
            </a:r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2195513" y="1700213"/>
            <a:ext cx="6192837" cy="3081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dirty="0">
                <a:solidFill>
                  <a:srgbClr val="FF0000"/>
                </a:solidFill>
              </a:rPr>
              <a:t>Правила игры:</a:t>
            </a:r>
            <a:r>
              <a:rPr lang="ru-RU" sz="2800" dirty="0"/>
              <a:t> Детям и родителям предлагаются иллюстрации из сказок и ряд пословиц. Родителям необходимо соотнести иллюстрацию и пословицу, ребенку – назвать сказку и подобрать картинку.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7411" name="Рисунок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1763713" y="666026"/>
            <a:ext cx="5715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tabLst>
                <a:tab pos="785813" algn="l"/>
              </a:tabLst>
            </a:pPr>
            <a:r>
              <a:rPr lang="ru-RU" sz="2000" b="1" dirty="0">
                <a:solidFill>
                  <a:srgbClr val="0070C0"/>
                </a:solidFill>
              </a:rPr>
              <a:t>Игра </a:t>
            </a:r>
            <a:r>
              <a:rPr lang="ru-RU" sz="2000" b="1" i="1" dirty="0">
                <a:solidFill>
                  <a:srgbClr val="0070C0"/>
                </a:solidFill>
              </a:rPr>
              <a:t>«Волшебная палочка феи </a:t>
            </a:r>
            <a:r>
              <a:rPr lang="ru-RU" sz="2000" b="1" i="1" dirty="0" err="1">
                <a:solidFill>
                  <a:srgbClr val="0070C0"/>
                </a:solidFill>
              </a:rPr>
              <a:t>Словарины</a:t>
            </a:r>
            <a:r>
              <a:rPr lang="ru-RU" sz="2000" b="1" i="1" dirty="0">
                <a:solidFill>
                  <a:srgbClr val="0070C0"/>
                </a:solidFill>
              </a:rPr>
              <a:t>»</a:t>
            </a:r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1403350" y="1557338"/>
            <a:ext cx="6625034" cy="3447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</a:rPr>
              <a:t>Ты </a:t>
            </a:r>
            <a:r>
              <a:rPr lang="ru-RU" sz="2000" b="1" dirty="0" smtClean="0">
                <a:solidFill>
                  <a:srgbClr val="FF0000"/>
                </a:solidFill>
              </a:rPr>
              <a:t>был         </a:t>
            </a:r>
            <a:r>
              <a:rPr lang="ru-RU" sz="2000" b="1" dirty="0">
                <a:solidFill>
                  <a:srgbClr val="FF0000"/>
                </a:solidFill>
              </a:rPr>
              <a:t>Стал маленьким	</a:t>
            </a:r>
            <a:r>
              <a:rPr lang="ru-RU" sz="2000" b="1" dirty="0" smtClean="0">
                <a:solidFill>
                  <a:srgbClr val="FF0000"/>
                </a:solidFill>
              </a:rPr>
              <a:t>Стал </a:t>
            </a:r>
            <a:r>
              <a:rPr lang="ru-RU" sz="2000" b="1" dirty="0">
                <a:solidFill>
                  <a:srgbClr val="FF0000"/>
                </a:solidFill>
              </a:rPr>
              <a:t>большим</a:t>
            </a:r>
            <a:endParaRPr lang="ru-RU" sz="2000" dirty="0">
              <a:solidFill>
                <a:srgbClr val="FF0000"/>
              </a:solidFill>
            </a:endParaRPr>
          </a:p>
          <a:p>
            <a:endParaRPr lang="ru-RU" dirty="0" smtClean="0"/>
          </a:p>
          <a:p>
            <a:r>
              <a:rPr lang="ru-RU" dirty="0" smtClean="0"/>
              <a:t>домом</a:t>
            </a:r>
            <a:r>
              <a:rPr lang="ru-RU" dirty="0"/>
              <a:t>	</a:t>
            </a:r>
          </a:p>
          <a:p>
            <a:r>
              <a:rPr lang="ru-RU" dirty="0"/>
              <a:t>мостом	</a:t>
            </a:r>
          </a:p>
          <a:p>
            <a:r>
              <a:rPr lang="ru-RU" dirty="0"/>
              <a:t>дождем	</a:t>
            </a:r>
          </a:p>
          <a:p>
            <a:r>
              <a:rPr lang="ru-RU" dirty="0"/>
              <a:t>котом	</a:t>
            </a:r>
          </a:p>
          <a:p>
            <a:r>
              <a:rPr lang="ru-RU" dirty="0"/>
              <a:t>с</a:t>
            </a:r>
            <a:r>
              <a:rPr lang="ru-RU" dirty="0" smtClean="0"/>
              <a:t>амолетом</a:t>
            </a:r>
          </a:p>
          <a:p>
            <a:r>
              <a:rPr lang="ru-RU" dirty="0" smtClean="0"/>
              <a:t>носом</a:t>
            </a:r>
          </a:p>
          <a:p>
            <a:r>
              <a:rPr lang="ru-RU" dirty="0" smtClean="0"/>
              <a:t>рукой</a:t>
            </a:r>
          </a:p>
          <a:p>
            <a:r>
              <a:rPr lang="ru-RU" dirty="0" smtClean="0"/>
              <a:t>ногой</a:t>
            </a:r>
            <a:endParaRPr lang="ru-RU" dirty="0"/>
          </a:p>
          <a:p>
            <a:endParaRPr lang="ru-RU" dirty="0"/>
          </a:p>
          <a:p>
            <a:r>
              <a:rPr lang="ru-RU" dirty="0"/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21507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21508" name="Рисунок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75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2484438" y="819914"/>
            <a:ext cx="5715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tabLst>
                <a:tab pos="785813" algn="l"/>
              </a:tabLst>
            </a:pPr>
            <a:r>
              <a:rPr lang="ru-RU" sz="2000" b="1" dirty="0">
                <a:solidFill>
                  <a:srgbClr val="0070C0"/>
                </a:solidFill>
              </a:rPr>
              <a:t>Игра </a:t>
            </a:r>
            <a:r>
              <a:rPr lang="ru-RU" sz="2000" b="1" i="1" dirty="0">
                <a:solidFill>
                  <a:srgbClr val="0070C0"/>
                </a:solidFill>
              </a:rPr>
              <a:t>«Скажи наоборот»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635896" y="2132856"/>
            <a:ext cx="3132397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7030A0"/>
                </a:solidFill>
                <a:effectLst/>
              </a:rPr>
              <a:t>зима</a:t>
            </a:r>
            <a:endParaRPr lang="ru-RU" sz="96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7030A0"/>
              </a:solidFill>
              <a:effectLst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574213" y="2132856"/>
            <a:ext cx="319408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C000"/>
                </a:solidFill>
                <a:effectLst/>
              </a:rPr>
              <a:t>жара</a:t>
            </a:r>
            <a:endParaRPr lang="ru-RU" sz="96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C000"/>
              </a:solidFill>
              <a:effectLst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929889" y="2132856"/>
            <a:ext cx="458811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правда</a:t>
            </a:r>
            <a:endParaRPr lang="ru-RU" sz="96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413078" y="2132856"/>
            <a:ext cx="357803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B050"/>
                </a:solidFill>
                <a:effectLst/>
              </a:rPr>
              <a:t>богач</a:t>
            </a:r>
            <a:endParaRPr lang="ru-RU" sz="96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00B050"/>
              </a:solidFill>
              <a:effectLst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255182" y="2132856"/>
            <a:ext cx="594425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/>
              </a:rPr>
              <a:t>смеяться</a:t>
            </a:r>
            <a:endParaRPr lang="ru-RU" sz="96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800775" y="2132856"/>
            <a:ext cx="5070427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C000"/>
                </a:solidFill>
                <a:effectLst/>
              </a:rPr>
              <a:t>горький</a:t>
            </a:r>
            <a:endParaRPr lang="ru-RU" sz="96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C000"/>
              </a:solidFill>
              <a:effectLst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211691" y="2169962"/>
            <a:ext cx="626447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70C0"/>
                </a:solidFill>
                <a:effectLst/>
              </a:rPr>
              <a:t>полезный</a:t>
            </a:r>
            <a:endParaRPr lang="ru-RU" sz="96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0070C0"/>
              </a:solidFill>
              <a:effectLst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684848" y="2169962"/>
            <a:ext cx="5193859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близкий</a:t>
            </a:r>
            <a:endParaRPr lang="ru-RU" sz="96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242515" y="2169962"/>
            <a:ext cx="6078523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B050"/>
                </a:solidFill>
                <a:effectLst/>
              </a:rPr>
              <a:t>ложиться</a:t>
            </a:r>
            <a:endParaRPr lang="ru-RU" sz="96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00B050"/>
              </a:solidFill>
              <a:effectLst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403236" y="2154076"/>
            <a:ext cx="5793189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7030A0"/>
                </a:solidFill>
                <a:effectLst/>
              </a:rPr>
              <a:t>говорить</a:t>
            </a:r>
            <a:endParaRPr lang="ru-RU" sz="96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7030A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3" grpId="1"/>
      <p:bldP spid="9" grpId="0"/>
      <p:bldP spid="9" grpId="1"/>
      <p:bldP spid="10" grpId="0"/>
      <p:bldP spid="10" grpId="1"/>
      <p:bldP spid="11" grpId="0"/>
      <p:bldP spid="11" grpId="1"/>
      <p:bldP spid="12" grpId="0"/>
      <p:bldP spid="12" grpId="1"/>
      <p:bldP spid="13" grpId="0"/>
      <p:bldP spid="13" grpId="1"/>
      <p:bldP spid="14" grpId="0"/>
      <p:bldP spid="14" grpId="1"/>
      <p:bldP spid="15" grpId="0"/>
      <p:bldP spid="15" grpId="1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2253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22532" name="Рисунок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1763713" y="836613"/>
            <a:ext cx="5715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tabLst>
                <a:tab pos="785813" algn="l"/>
              </a:tabLst>
            </a:pPr>
            <a:r>
              <a:rPr lang="ru-RU" b="1" dirty="0">
                <a:solidFill>
                  <a:srgbClr val="0070C0"/>
                </a:solidFill>
              </a:rPr>
              <a:t>Игра «</a:t>
            </a:r>
            <a:r>
              <a:rPr lang="ru-RU" b="1" i="1" dirty="0">
                <a:solidFill>
                  <a:srgbClr val="0070C0"/>
                </a:solidFill>
              </a:rPr>
              <a:t>Кто как голос подает»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987824" y="1341438"/>
            <a:ext cx="4392488" cy="349934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427276" y="1341438"/>
            <a:ext cx="4608512" cy="368681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970076" y="1341438"/>
            <a:ext cx="4749622" cy="336346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315741" y="1445294"/>
            <a:ext cx="4897658" cy="342836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427276" y="1216828"/>
            <a:ext cx="4175745" cy="412435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3646" y="1367533"/>
            <a:ext cx="5066666" cy="3555555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959566" y="1148095"/>
            <a:ext cx="3359266" cy="4193084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511472" y="1457212"/>
            <a:ext cx="4319761" cy="3695057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799987" y="1148095"/>
            <a:ext cx="5975149" cy="3943598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440" y="1477244"/>
            <a:ext cx="4603705" cy="3336131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743964" y="1540141"/>
            <a:ext cx="3598146" cy="365559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1763713" y="836613"/>
            <a:ext cx="5715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tabLst>
                <a:tab pos="785813" algn="l"/>
              </a:tabLst>
            </a:pPr>
            <a:r>
              <a:rPr lang="ru-RU" b="1" dirty="0">
                <a:solidFill>
                  <a:srgbClr val="0070C0"/>
                </a:solidFill>
              </a:rPr>
              <a:t>Игра «</a:t>
            </a:r>
            <a:r>
              <a:rPr lang="ru-RU" b="1" i="1" dirty="0">
                <a:solidFill>
                  <a:srgbClr val="0070C0"/>
                </a:solidFill>
              </a:rPr>
              <a:t>Кто </a:t>
            </a:r>
            <a:r>
              <a:rPr lang="ru-RU" b="1" i="1" dirty="0" smtClean="0">
                <a:solidFill>
                  <a:srgbClr val="0070C0"/>
                </a:solidFill>
              </a:rPr>
              <a:t>где живет»</a:t>
            </a:r>
            <a:endParaRPr lang="ru-RU" b="1" i="1" dirty="0">
              <a:solidFill>
                <a:srgbClr val="0070C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83085" y="1536549"/>
            <a:ext cx="6876256" cy="343812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547664" y="1590099"/>
            <a:ext cx="5143736" cy="338457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2488" y="1306412"/>
            <a:ext cx="3933329" cy="384904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27478" y="1481289"/>
            <a:ext cx="5399881" cy="373837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 l="18482" r="16540"/>
          <a:stretch/>
        </p:blipFill>
        <p:spPr>
          <a:xfrm>
            <a:off x="1722150" y="1088782"/>
            <a:ext cx="6565791" cy="350559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13468" y="1615809"/>
            <a:ext cx="3305956" cy="323024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2137" y="1425659"/>
            <a:ext cx="4341023" cy="330047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602137" y="1162959"/>
            <a:ext cx="4528419" cy="405670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450034" y="1132135"/>
            <a:ext cx="4273734" cy="4023320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66994" y="1261473"/>
            <a:ext cx="6381750" cy="3733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8435" name="Рисунок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6" name="Прямоугольник 4"/>
          <p:cNvSpPr>
            <a:spLocks noChangeArrowheads="1"/>
          </p:cNvSpPr>
          <p:nvPr/>
        </p:nvSpPr>
        <p:spPr bwMode="auto">
          <a:xfrm>
            <a:off x="1042988" y="765175"/>
            <a:ext cx="6985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39651457"/>
              </p:ext>
            </p:extLst>
          </p:nvPr>
        </p:nvGraphicFramePr>
        <p:xfrm>
          <a:off x="1835696" y="2666207"/>
          <a:ext cx="5897880" cy="198120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{5940675A-B579-460E-94D1-54222C63F5DA}</a:tableStyleId>
              </a:tblPr>
              <a:tblGrid>
                <a:gridCol w="1474470"/>
                <a:gridCol w="1474470"/>
                <a:gridCol w="1474470"/>
                <a:gridCol w="1474470"/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dirty="0">
                          <a:effectLst/>
                        </a:rPr>
                        <a:t>до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>
                          <a:effectLst/>
                        </a:rPr>
                        <a:t>ут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>
                          <a:effectLst/>
                        </a:rPr>
                        <a:t>на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>
                          <a:effectLst/>
                        </a:rPr>
                        <a:t>го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>
                          <a:effectLst/>
                        </a:rPr>
                        <a:t>ка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dirty="0" err="1" smtClean="0">
                          <a:effectLst/>
                        </a:rPr>
                        <a:t>ро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dirty="0" err="1" smtClean="0">
                          <a:effectLst/>
                        </a:rPr>
                        <a:t>шо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dirty="0" err="1" smtClean="0">
                          <a:effectLst/>
                        </a:rPr>
                        <a:t>бан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>
                          <a:effectLst/>
                        </a:rPr>
                        <a:t>ма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dirty="0" smtClean="0">
                          <a:effectLst/>
                        </a:rPr>
                        <a:t>ли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dirty="0" smtClean="0">
                          <a:effectLst/>
                        </a:rPr>
                        <a:t>га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dirty="0" err="1" smtClean="0">
                          <a:effectLst/>
                        </a:rPr>
                        <a:t>рох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>
                          <a:effectLst/>
                        </a:rPr>
                        <a:t>но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dirty="0" smtClean="0">
                          <a:effectLst/>
                        </a:rPr>
                        <a:t>по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dirty="0" err="1" smtClean="0">
                          <a:effectLst/>
                        </a:rPr>
                        <a:t>ра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dirty="0" smtClean="0">
                          <a:effectLst/>
                        </a:rPr>
                        <a:t>ба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>
                          <a:effectLst/>
                        </a:rPr>
                        <a:t>ран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>
                          <a:effectLst/>
                        </a:rPr>
                        <a:t>ка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>
                          <a:effectLst/>
                        </a:rPr>
                        <a:t>са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dirty="0">
                          <a:effectLst/>
                        </a:rPr>
                        <a:t>ни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1835696" y="1084412"/>
            <a:ext cx="5715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tabLst>
                <a:tab pos="785813" algn="l"/>
              </a:tabLst>
            </a:pPr>
            <a:r>
              <a:rPr lang="ru-RU" sz="2400" b="1" dirty="0">
                <a:solidFill>
                  <a:srgbClr val="0070C0"/>
                </a:solidFill>
              </a:rPr>
              <a:t>Игра </a:t>
            </a:r>
            <a:r>
              <a:rPr lang="ru-RU" sz="2400" b="1" dirty="0" smtClean="0">
                <a:solidFill>
                  <a:srgbClr val="0070C0"/>
                </a:solidFill>
              </a:rPr>
              <a:t>«</a:t>
            </a:r>
            <a:r>
              <a:rPr lang="ru-RU" sz="2400" b="1" i="1" dirty="0" smtClean="0">
                <a:solidFill>
                  <a:srgbClr val="0070C0"/>
                </a:solidFill>
              </a:rPr>
              <a:t>Волшебные таблички»</a:t>
            </a:r>
            <a:endParaRPr lang="ru-RU" sz="2400" b="1" i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96343" y="1677000"/>
            <a:ext cx="66243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Правила игры для детей:</a:t>
            </a:r>
            <a:r>
              <a:rPr lang="ru-RU" sz="2000" dirty="0" smtClean="0"/>
              <a:t> составить как можно больше слов в любом порядке. 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9459" name="Рисунок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2123728" y="711270"/>
            <a:ext cx="61206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Правила игры для родителей:</a:t>
            </a:r>
            <a:r>
              <a:rPr lang="ru-RU" sz="2000" dirty="0" smtClean="0"/>
              <a:t> найти как можно больше слов. </a:t>
            </a:r>
            <a:endParaRPr lang="ru-RU" sz="2000" dirty="0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928837306"/>
              </p:ext>
            </p:extLst>
          </p:nvPr>
        </p:nvGraphicFramePr>
        <p:xfrm>
          <a:off x="2346528" y="1704906"/>
          <a:ext cx="5897880" cy="316992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842010"/>
                <a:gridCol w="842645"/>
                <a:gridCol w="842645"/>
                <a:gridCol w="842645"/>
                <a:gridCol w="842645"/>
                <a:gridCol w="842645"/>
                <a:gridCol w="842645"/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К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Л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Ю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В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Н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Л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Т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К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А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Р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Б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Т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Р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Ж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Т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Б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В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Т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Г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Т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А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А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Ч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А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С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Ы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Б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Б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К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Л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Я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М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А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А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И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И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М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С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Р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Т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С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К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Р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С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Д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А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К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А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928837306"/>
              </p:ext>
            </p:extLst>
          </p:nvPr>
        </p:nvGraphicFramePr>
        <p:xfrm>
          <a:off x="2346528" y="1700808"/>
          <a:ext cx="5897880" cy="316992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842010"/>
                <a:gridCol w="842645"/>
                <a:gridCol w="842645"/>
                <a:gridCol w="842645"/>
                <a:gridCol w="842645"/>
                <a:gridCol w="842645"/>
                <a:gridCol w="842645"/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К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Л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Ю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В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Н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Л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Т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К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А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Р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Б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Т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Р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Ж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Т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Б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В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Т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Г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Т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А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А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Ч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А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С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Ы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Б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Б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К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Л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Я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М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А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А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И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И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М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С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Р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Т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С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К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Р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С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Д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А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К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А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8435" name="Рисунок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6" name="Прямоугольник 4"/>
          <p:cNvSpPr>
            <a:spLocks noChangeArrowheads="1"/>
          </p:cNvSpPr>
          <p:nvPr/>
        </p:nvSpPr>
        <p:spPr bwMode="auto">
          <a:xfrm>
            <a:off x="1042988" y="765175"/>
            <a:ext cx="6985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1835696" y="1084412"/>
            <a:ext cx="5715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tabLst>
                <a:tab pos="785813" algn="l"/>
              </a:tabLst>
            </a:pPr>
            <a:r>
              <a:rPr lang="ru-RU" sz="2400" b="1" dirty="0">
                <a:solidFill>
                  <a:srgbClr val="0070C0"/>
                </a:solidFill>
              </a:rPr>
              <a:t>Игра </a:t>
            </a:r>
            <a:r>
              <a:rPr lang="ru-RU" sz="2400" b="1" dirty="0" smtClean="0">
                <a:solidFill>
                  <a:srgbClr val="0070C0"/>
                </a:solidFill>
              </a:rPr>
              <a:t>«</a:t>
            </a:r>
            <a:r>
              <a:rPr lang="ru-RU" sz="2400" b="1" i="1" dirty="0" smtClean="0">
                <a:solidFill>
                  <a:srgbClr val="0070C0"/>
                </a:solidFill>
              </a:rPr>
              <a:t>Звездный час»</a:t>
            </a:r>
            <a:endParaRPr lang="ru-RU" sz="2400" b="1" i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96343" y="1648123"/>
            <a:ext cx="66243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Правила игры для детей:</a:t>
            </a:r>
            <a:r>
              <a:rPr lang="ru-RU" sz="2000" dirty="0" smtClean="0"/>
              <a:t> составить как можно больше слов из слова…</a:t>
            </a:r>
            <a:endParaRPr lang="ru-RU" sz="2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728693" y="2967335"/>
            <a:ext cx="56866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ПРОСТОКВАША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39109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9459" name="Рисунок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75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2267744" y="980728"/>
            <a:ext cx="5715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tabLst>
                <a:tab pos="785813" algn="l"/>
              </a:tabLst>
            </a:pPr>
            <a:r>
              <a:rPr lang="ru-RU" sz="2400" b="1" dirty="0">
                <a:solidFill>
                  <a:srgbClr val="0070C0"/>
                </a:solidFill>
              </a:rPr>
              <a:t>Игра </a:t>
            </a:r>
            <a:r>
              <a:rPr lang="ru-RU" sz="2400" b="1" dirty="0" smtClean="0">
                <a:solidFill>
                  <a:srgbClr val="0070C0"/>
                </a:solidFill>
              </a:rPr>
              <a:t>«</a:t>
            </a:r>
            <a:r>
              <a:rPr lang="ru-RU" sz="2400" b="1" i="1" dirty="0" smtClean="0">
                <a:solidFill>
                  <a:srgbClr val="0070C0"/>
                </a:solidFill>
              </a:rPr>
              <a:t>Разгадай ребус»</a:t>
            </a:r>
            <a:endParaRPr lang="ru-RU" sz="2400" b="1" i="1" dirty="0">
              <a:solidFill>
                <a:srgbClr val="0070C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86504" y="1988840"/>
            <a:ext cx="5585895" cy="223435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51159" y="1618481"/>
            <a:ext cx="4856584" cy="317545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248474" y="1988840"/>
            <a:ext cx="6096000" cy="249555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665234" y="2501888"/>
            <a:ext cx="5207165" cy="152357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518483" y="2225399"/>
            <a:ext cx="5500665" cy="197616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105053" y="2225399"/>
            <a:ext cx="6327524" cy="1851037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9023" y="1442393"/>
            <a:ext cx="5433376" cy="3712264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4608" y="1833101"/>
            <a:ext cx="4562205" cy="310596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00544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9459" name="Рисунок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75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2229024" y="2333245"/>
            <a:ext cx="616232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7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МОЛОДЦЫ!!!</a:t>
            </a:r>
            <a:endParaRPr lang="ru-RU" sz="7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84935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292</TotalTime>
  <Words>336</Words>
  <Application>Microsoft Office PowerPoint</Application>
  <PresentationFormat>Экран (4:3)</PresentationFormat>
  <Paragraphs>233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Валентина Павловна</dc:creator>
  <cp:lastModifiedBy>1</cp:lastModifiedBy>
  <cp:revision>25</cp:revision>
  <dcterms:created xsi:type="dcterms:W3CDTF">2015-12-03T01:10:40Z</dcterms:created>
  <dcterms:modified xsi:type="dcterms:W3CDTF">2020-12-21T17:16:42Z</dcterms:modified>
</cp:coreProperties>
</file>