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3" r:id="rId6"/>
    <p:sldId id="262" r:id="rId7"/>
    <p:sldId id="264" r:id="rId8"/>
    <p:sldId id="268" r:id="rId9"/>
    <p:sldId id="269" r:id="rId10"/>
    <p:sldId id="273" r:id="rId11"/>
    <p:sldId id="274" r:id="rId12"/>
    <p:sldId id="275" r:id="rId13"/>
    <p:sldId id="276" r:id="rId14"/>
    <p:sldId id="277" r:id="rId15"/>
    <p:sldId id="278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15CBE48-72B6-421F-817E-67EACAB5B98B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34B9135-17BC-4E93-BA25-E702A27099F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её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и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365104"/>
            <a:ext cx="5462424" cy="17526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15.12.20</a:t>
            </a:r>
            <a:endParaRPr lang="ru-RU" sz="3600" b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329603"/>
              </p:ext>
            </p:extLst>
          </p:nvPr>
        </p:nvGraphicFramePr>
        <p:xfrm>
          <a:off x="3779912" y="908720"/>
          <a:ext cx="1969492" cy="984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Формула" r:id="rId3" imgW="482400" imgH="241200" progId="Equation.3">
                  <p:embed/>
                </p:oleObj>
              </mc:Choice>
              <mc:Fallback>
                <p:oleObj name="Формула" r:id="rId3" imgW="4824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9912" y="908720"/>
                        <a:ext cx="1969492" cy="9847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551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260648"/>
            <a:ext cx="4906888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         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602670"/>
              </p:ext>
            </p:extLst>
          </p:nvPr>
        </p:nvGraphicFramePr>
        <p:xfrm>
          <a:off x="4860032" y="332656"/>
          <a:ext cx="1968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Формула" r:id="rId3" imgW="482400" imgH="241200" progId="Equation.3">
                  <p:embed/>
                </p:oleObj>
              </mc:Choice>
              <mc:Fallback>
                <p:oleObj name="Формула" r:id="rId3" imgW="482400" imgH="2412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332656"/>
                        <a:ext cx="19685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57"/>
          <a:stretch/>
        </p:blipFill>
        <p:spPr bwMode="auto">
          <a:xfrm>
            <a:off x="536538" y="1844824"/>
            <a:ext cx="3622104" cy="266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10"/>
          <a:stretch/>
        </p:blipFill>
        <p:spPr bwMode="auto">
          <a:xfrm>
            <a:off x="1115616" y="5301208"/>
            <a:ext cx="187810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77" r="1388"/>
          <a:stretch/>
        </p:blipFill>
        <p:spPr bwMode="auto">
          <a:xfrm>
            <a:off x="4265089" y="1844823"/>
            <a:ext cx="876822" cy="266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32" y="1342289"/>
            <a:ext cx="3987378" cy="3669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054" y="1320069"/>
            <a:ext cx="4007456" cy="3669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"/>
          <a:stretch/>
        </p:blipFill>
        <p:spPr bwMode="auto">
          <a:xfrm>
            <a:off x="1098062" y="5301208"/>
            <a:ext cx="7875984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32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Свойства функции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779912" y="1340768"/>
            <a:ext cx="5112568" cy="5328592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Область </a:t>
            </a:r>
            <a:r>
              <a:rPr lang="ru-RU" b="1" dirty="0">
                <a:solidFill>
                  <a:srgbClr val="002060"/>
                </a:solidFill>
              </a:rPr>
              <a:t>определения [0, </a:t>
            </a:r>
            <a:r>
              <a:rPr lang="ru-RU" b="1" dirty="0" smtClean="0">
                <a:solidFill>
                  <a:srgbClr val="002060"/>
                </a:solidFill>
              </a:rPr>
              <a:t>+ ∞).</a:t>
            </a:r>
            <a:endParaRPr lang="ru-RU" b="1" dirty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002060"/>
                </a:solidFill>
              </a:rPr>
              <a:t>y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= 0 </a:t>
            </a:r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en-US" b="1" i="1" dirty="0">
                <a:solidFill>
                  <a:srgbClr val="002060"/>
                </a:solidFill>
              </a:rPr>
              <a:t>x</a:t>
            </a:r>
            <a:r>
              <a:rPr lang="en-US" b="1" dirty="0">
                <a:solidFill>
                  <a:srgbClr val="002060"/>
                </a:solidFill>
              </a:rPr>
              <a:t> = 0, </a:t>
            </a:r>
            <a:r>
              <a:rPr lang="en-US" b="1" i="1" dirty="0">
                <a:solidFill>
                  <a:srgbClr val="002060"/>
                </a:solidFill>
              </a:rPr>
              <a:t>y</a:t>
            </a:r>
            <a:r>
              <a:rPr lang="en-US" b="1" dirty="0">
                <a:solidFill>
                  <a:srgbClr val="002060"/>
                </a:solidFill>
              </a:rPr>
              <a:t> &gt; 0 </a:t>
            </a:r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en-US" b="1" i="1" dirty="0">
                <a:solidFill>
                  <a:srgbClr val="002060"/>
                </a:solidFill>
              </a:rPr>
              <a:t>x</a:t>
            </a:r>
            <a:r>
              <a:rPr lang="en-US" b="1" dirty="0">
                <a:solidFill>
                  <a:srgbClr val="002060"/>
                </a:solidFill>
              </a:rPr>
              <a:t> &gt; 0.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Функция </a:t>
            </a:r>
            <a:r>
              <a:rPr lang="ru-RU" b="1" dirty="0">
                <a:solidFill>
                  <a:srgbClr val="002060"/>
                </a:solidFill>
              </a:rPr>
              <a:t>является непрерывной на луче [0, </a:t>
            </a:r>
            <a:r>
              <a:rPr lang="ru-RU" b="1" dirty="0" smtClean="0">
                <a:solidFill>
                  <a:srgbClr val="002060"/>
                </a:solidFill>
              </a:rPr>
              <a:t>+∞).</a:t>
            </a:r>
            <a:endParaRPr lang="ru-RU" b="1" dirty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Функция </a:t>
            </a:r>
            <a:r>
              <a:rPr lang="ru-RU" b="1" dirty="0">
                <a:solidFill>
                  <a:srgbClr val="002060"/>
                </a:solidFill>
              </a:rPr>
              <a:t>ограничена снизу, но не ограничена сверху.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 err="1" smtClean="0">
                <a:solidFill>
                  <a:srgbClr val="002060"/>
                </a:solidFill>
              </a:rPr>
              <a:t>y</a:t>
            </a:r>
            <a:r>
              <a:rPr lang="ru-RU" b="1" i="1" baseline="-25000" dirty="0" err="1" smtClean="0">
                <a:solidFill>
                  <a:srgbClr val="002060"/>
                </a:solidFill>
              </a:rPr>
              <a:t>наим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= 0 при </a:t>
            </a:r>
            <a:r>
              <a:rPr lang="ru-RU" b="1" i="1" dirty="0">
                <a:solidFill>
                  <a:srgbClr val="002060"/>
                </a:solidFill>
              </a:rPr>
              <a:t>x</a:t>
            </a:r>
            <a:r>
              <a:rPr lang="ru-RU" b="1" dirty="0">
                <a:solidFill>
                  <a:srgbClr val="002060"/>
                </a:solidFill>
              </a:rPr>
              <a:t> = 0; </a:t>
            </a:r>
            <a:r>
              <a:rPr lang="ru-RU" b="1" i="1" dirty="0" err="1" smtClean="0">
                <a:solidFill>
                  <a:srgbClr val="002060"/>
                </a:solidFill>
              </a:rPr>
              <a:t>y</a:t>
            </a:r>
            <a:r>
              <a:rPr lang="ru-RU" b="1" i="1" baseline="-25000" dirty="0" err="1" smtClean="0">
                <a:solidFill>
                  <a:srgbClr val="002060"/>
                </a:solidFill>
              </a:rPr>
              <a:t>наиб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не существует.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Данная </a:t>
            </a:r>
            <a:r>
              <a:rPr lang="ru-RU" b="1" dirty="0">
                <a:solidFill>
                  <a:srgbClr val="002060"/>
                </a:solidFill>
              </a:rPr>
              <a:t>функция возрастает на интервале [0, </a:t>
            </a:r>
            <a:r>
              <a:rPr lang="ru-RU" b="1" dirty="0" smtClean="0">
                <a:solidFill>
                  <a:srgbClr val="002060"/>
                </a:solidFill>
              </a:rPr>
              <a:t>+ ∞).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2753717" cy="252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538401"/>
              </p:ext>
            </p:extLst>
          </p:nvPr>
        </p:nvGraphicFramePr>
        <p:xfrm>
          <a:off x="6228184" y="332656"/>
          <a:ext cx="1968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Формула" r:id="rId4" imgW="482391" imgH="241195" progId="Equation.3">
                  <p:embed/>
                </p:oleObj>
              </mc:Choice>
              <mc:Fallback>
                <p:oleObj name="Формула" r:id="rId4" imgW="482391" imgH="241195" progId="Equation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332656"/>
                        <a:ext cx="19685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270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84" y="980728"/>
            <a:ext cx="7345024" cy="2520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Выпуклость функции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525" y="3583508"/>
            <a:ext cx="6172742" cy="322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571896" y="1340768"/>
            <a:ext cx="353787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419872" y="2420888"/>
            <a:ext cx="38884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Свойства функции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779912" y="1340768"/>
            <a:ext cx="5112568" cy="5328592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Область </a:t>
            </a:r>
            <a:r>
              <a:rPr lang="ru-RU" b="1" dirty="0">
                <a:solidFill>
                  <a:srgbClr val="002060"/>
                </a:solidFill>
              </a:rPr>
              <a:t>определения [0, </a:t>
            </a:r>
            <a:r>
              <a:rPr lang="ru-RU" b="1" dirty="0" smtClean="0">
                <a:solidFill>
                  <a:srgbClr val="002060"/>
                </a:solidFill>
              </a:rPr>
              <a:t>+ ∞).</a:t>
            </a:r>
            <a:endParaRPr lang="ru-RU" b="1" dirty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002060"/>
                </a:solidFill>
              </a:rPr>
              <a:t>y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= 0 </a:t>
            </a:r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en-US" b="1" i="1" dirty="0">
                <a:solidFill>
                  <a:srgbClr val="002060"/>
                </a:solidFill>
              </a:rPr>
              <a:t>x</a:t>
            </a:r>
            <a:r>
              <a:rPr lang="en-US" b="1" dirty="0">
                <a:solidFill>
                  <a:srgbClr val="002060"/>
                </a:solidFill>
              </a:rPr>
              <a:t> = 0, </a:t>
            </a:r>
            <a:r>
              <a:rPr lang="en-US" b="1" i="1" dirty="0">
                <a:solidFill>
                  <a:srgbClr val="002060"/>
                </a:solidFill>
              </a:rPr>
              <a:t>y</a:t>
            </a:r>
            <a:r>
              <a:rPr lang="en-US" b="1" dirty="0">
                <a:solidFill>
                  <a:srgbClr val="002060"/>
                </a:solidFill>
              </a:rPr>
              <a:t> &gt; 0 </a:t>
            </a:r>
            <a:r>
              <a:rPr lang="ru-RU" b="1" dirty="0">
                <a:solidFill>
                  <a:srgbClr val="002060"/>
                </a:solidFill>
              </a:rPr>
              <a:t>при </a:t>
            </a:r>
            <a:r>
              <a:rPr lang="en-US" b="1" i="1" dirty="0">
                <a:solidFill>
                  <a:srgbClr val="002060"/>
                </a:solidFill>
              </a:rPr>
              <a:t>x</a:t>
            </a:r>
            <a:r>
              <a:rPr lang="en-US" b="1" dirty="0">
                <a:solidFill>
                  <a:srgbClr val="002060"/>
                </a:solidFill>
              </a:rPr>
              <a:t> &gt; 0.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Функция </a:t>
            </a:r>
            <a:r>
              <a:rPr lang="ru-RU" b="1" dirty="0">
                <a:solidFill>
                  <a:srgbClr val="002060"/>
                </a:solidFill>
              </a:rPr>
              <a:t>является непрерывной на луче [0, </a:t>
            </a:r>
            <a:r>
              <a:rPr lang="ru-RU" b="1" dirty="0" smtClean="0">
                <a:solidFill>
                  <a:srgbClr val="002060"/>
                </a:solidFill>
              </a:rPr>
              <a:t>+∞).</a:t>
            </a:r>
            <a:endParaRPr lang="ru-RU" b="1" dirty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Функция </a:t>
            </a:r>
            <a:r>
              <a:rPr lang="ru-RU" b="1" dirty="0">
                <a:solidFill>
                  <a:srgbClr val="002060"/>
                </a:solidFill>
              </a:rPr>
              <a:t>ограничена снизу, но не ограничена сверху.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i="1" dirty="0" err="1" smtClean="0">
                <a:solidFill>
                  <a:srgbClr val="002060"/>
                </a:solidFill>
              </a:rPr>
              <a:t>y</a:t>
            </a:r>
            <a:r>
              <a:rPr lang="ru-RU" b="1" i="1" baseline="-25000" dirty="0" err="1" smtClean="0">
                <a:solidFill>
                  <a:srgbClr val="002060"/>
                </a:solidFill>
              </a:rPr>
              <a:t>наим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= 0 при </a:t>
            </a:r>
            <a:r>
              <a:rPr lang="ru-RU" b="1" i="1" dirty="0">
                <a:solidFill>
                  <a:srgbClr val="002060"/>
                </a:solidFill>
              </a:rPr>
              <a:t>x</a:t>
            </a:r>
            <a:r>
              <a:rPr lang="ru-RU" b="1" dirty="0">
                <a:solidFill>
                  <a:srgbClr val="002060"/>
                </a:solidFill>
              </a:rPr>
              <a:t> = 0; </a:t>
            </a:r>
            <a:r>
              <a:rPr lang="ru-RU" b="1" i="1" dirty="0" err="1" smtClean="0">
                <a:solidFill>
                  <a:srgbClr val="002060"/>
                </a:solidFill>
              </a:rPr>
              <a:t>y</a:t>
            </a:r>
            <a:r>
              <a:rPr lang="ru-RU" b="1" i="1" baseline="-25000" dirty="0" err="1" smtClean="0">
                <a:solidFill>
                  <a:srgbClr val="002060"/>
                </a:solidFill>
              </a:rPr>
              <a:t>наиб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не существует.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Данная </a:t>
            </a:r>
            <a:r>
              <a:rPr lang="ru-RU" b="1" dirty="0">
                <a:solidFill>
                  <a:srgbClr val="002060"/>
                </a:solidFill>
              </a:rPr>
              <a:t>функция возрастает на интервале [0, </a:t>
            </a:r>
            <a:r>
              <a:rPr lang="ru-RU" b="1" dirty="0" smtClean="0">
                <a:solidFill>
                  <a:srgbClr val="002060"/>
                </a:solidFill>
              </a:rPr>
              <a:t>+ ∞).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Данная </a:t>
            </a:r>
            <a:r>
              <a:rPr lang="ru-RU" b="1" dirty="0">
                <a:solidFill>
                  <a:srgbClr val="002060"/>
                </a:solidFill>
              </a:rPr>
              <a:t>функция выпукла вверх.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Область </a:t>
            </a:r>
            <a:r>
              <a:rPr lang="ru-RU" b="1" dirty="0">
                <a:solidFill>
                  <a:srgbClr val="002060"/>
                </a:solidFill>
              </a:rPr>
              <a:t>значений данной функции: луч [0, </a:t>
            </a:r>
            <a:r>
              <a:rPr lang="ru-RU" b="1" dirty="0" smtClean="0">
                <a:solidFill>
                  <a:srgbClr val="002060"/>
                </a:solidFill>
              </a:rPr>
              <a:t>+ ∞).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2753717" cy="252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757577"/>
              </p:ext>
            </p:extLst>
          </p:nvPr>
        </p:nvGraphicFramePr>
        <p:xfrm>
          <a:off x="6228184" y="332656"/>
          <a:ext cx="1968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Формула" r:id="rId4" imgW="482391" imgH="241195" progId="Equation.3">
                  <p:embed/>
                </p:oleObj>
              </mc:Choice>
              <mc:Fallback>
                <p:oleObj name="Формула" r:id="rId4" imgW="482391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332656"/>
                        <a:ext cx="1968500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191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</a:t>
            </a:r>
            <a:endParaRPr lang="ru-RU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6"/>
          <a:stretch/>
        </p:blipFill>
        <p:spPr bwMode="auto">
          <a:xfrm>
            <a:off x="1101194" y="2924944"/>
            <a:ext cx="3295442" cy="331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8414636" cy="747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63591"/>
            <a:ext cx="1971856" cy="588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01456"/>
            <a:ext cx="672615" cy="337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359150"/>
            <a:ext cx="1571384" cy="35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170" y="4284252"/>
            <a:ext cx="1873694" cy="683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731" y="4967738"/>
            <a:ext cx="672615" cy="337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524" y="4406704"/>
            <a:ext cx="1394831" cy="438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500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</a:t>
            </a:r>
            <a:endParaRPr lang="ru-RU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6" t="2656" b="-2656"/>
          <a:stretch/>
        </p:blipFill>
        <p:spPr bwMode="auto">
          <a:xfrm>
            <a:off x="1101194" y="2924944"/>
            <a:ext cx="3295442" cy="331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8414636" cy="747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80387"/>
            <a:ext cx="1872208" cy="62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78" y="3814092"/>
            <a:ext cx="737790" cy="31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345401"/>
            <a:ext cx="802144" cy="378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878" y="3333801"/>
            <a:ext cx="913522" cy="386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475" y="4437112"/>
            <a:ext cx="2222386" cy="63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158" y="5075790"/>
            <a:ext cx="737790" cy="31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506" y="4680898"/>
            <a:ext cx="1504539" cy="39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83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Примеры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24" y="836712"/>
            <a:ext cx="7692148" cy="804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31" y="4005063"/>
            <a:ext cx="6590940" cy="26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38916"/>
            <a:ext cx="3344059" cy="340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53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556792"/>
            <a:ext cx="4608512" cy="331236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Решить № 13.3,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№13.6(г),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13.7(г).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039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0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2780928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её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и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368137"/>
              </p:ext>
            </p:extLst>
          </p:nvPr>
        </p:nvGraphicFramePr>
        <p:xfrm>
          <a:off x="3707904" y="1556792"/>
          <a:ext cx="1969492" cy="984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Формула" r:id="rId3" imgW="482400" imgH="241200" progId="Equation.3">
                  <p:embed/>
                </p:oleObj>
              </mc:Choice>
              <mc:Fallback>
                <p:oleObj name="Формула" r:id="rId3" imgW="4824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7904" y="1556792"/>
                        <a:ext cx="1969492" cy="9847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628728"/>
            <a:ext cx="5462424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Токарева Инна Александровна</a:t>
            </a:r>
          </a:p>
          <a:p>
            <a:r>
              <a:rPr lang="ru-RU" dirty="0"/>
              <a:t>у</a:t>
            </a:r>
            <a:r>
              <a:rPr lang="ru-RU" dirty="0" smtClean="0"/>
              <a:t>читель математики</a:t>
            </a:r>
          </a:p>
          <a:p>
            <a:r>
              <a:rPr lang="ru-RU" dirty="0" smtClean="0"/>
              <a:t>МБОУ гимназии №1</a:t>
            </a:r>
          </a:p>
          <a:p>
            <a:r>
              <a:rPr lang="ru-RU" dirty="0" smtClean="0"/>
              <a:t>г. Липецка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367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Устная работа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5901828" cy="479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3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Устная работа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819" y="1340768"/>
            <a:ext cx="4320480" cy="235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50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Устная работа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465" y="1268760"/>
            <a:ext cx="5524446" cy="1546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88" y="2924944"/>
            <a:ext cx="5125405" cy="108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21088"/>
            <a:ext cx="500659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373216"/>
            <a:ext cx="460851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73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Устная работа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639" y="2636912"/>
            <a:ext cx="4277831" cy="140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470" y="3257363"/>
            <a:ext cx="2069115" cy="7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354" y="4509120"/>
            <a:ext cx="2167116" cy="804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89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55780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ru-RU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решения уравнений графическим способом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36" y="2203277"/>
            <a:ext cx="8811530" cy="2449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21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685156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19" y="2420888"/>
            <a:ext cx="3457972" cy="388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50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84</TotalTime>
  <Words>199</Words>
  <Application>Microsoft Office PowerPoint</Application>
  <PresentationFormat>Экран (4:3)</PresentationFormat>
  <Paragraphs>35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Солнцестояние</vt:lpstr>
      <vt:lpstr>Формула</vt:lpstr>
      <vt:lpstr>Функция                                её свойства и график</vt:lpstr>
      <vt:lpstr>Функция          </vt:lpstr>
      <vt:lpstr>        Свойства функции</vt:lpstr>
      <vt:lpstr>      Выпуклость функции</vt:lpstr>
      <vt:lpstr>         Свойства функции</vt:lpstr>
      <vt:lpstr>Примеры</vt:lpstr>
      <vt:lpstr>Примеры</vt:lpstr>
      <vt:lpstr>      Примеры</vt:lpstr>
      <vt:lpstr>Решить № 13.3,  №13.6(г),   13.7(г).</vt:lpstr>
      <vt:lpstr>Презентация PowerPoint</vt:lpstr>
      <vt:lpstr>Функция                                её свойства и график</vt:lpstr>
      <vt:lpstr>Устная работа</vt:lpstr>
      <vt:lpstr>Устная работа</vt:lpstr>
      <vt:lpstr>Устная работа</vt:lpstr>
      <vt:lpstr>Устная работа</vt:lpstr>
      <vt:lpstr>       Алгоритм решения уравнений графическим способом</vt:lpstr>
      <vt:lpstr>Примеры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Функция                               её свойства и график</dc:title>
  <dc:creator>Сергей</dc:creator>
  <cp:lastModifiedBy>USER</cp:lastModifiedBy>
  <cp:revision>13</cp:revision>
  <dcterms:created xsi:type="dcterms:W3CDTF">2014-11-16T15:30:51Z</dcterms:created>
  <dcterms:modified xsi:type="dcterms:W3CDTF">2020-12-14T15:48:19Z</dcterms:modified>
</cp:coreProperties>
</file>