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notesMasterIdLst>
    <p:notesMasterId r:id="rId17"/>
  </p:notesMasterIdLst>
  <p:handoutMasterIdLst>
    <p:handoutMasterId r:id="rId18"/>
  </p:handoutMasterIdLst>
  <p:sldIdLst>
    <p:sldId id="274" r:id="rId5"/>
    <p:sldId id="269" r:id="rId6"/>
    <p:sldId id="268" r:id="rId7"/>
    <p:sldId id="263" r:id="rId8"/>
    <p:sldId id="264" r:id="rId9"/>
    <p:sldId id="270" r:id="rId10"/>
    <p:sldId id="271" r:id="rId11"/>
    <p:sldId id="272" r:id="rId12"/>
    <p:sldId id="273" r:id="rId13"/>
    <p:sldId id="276" r:id="rId14"/>
    <p:sldId id="277" r:id="rId15"/>
    <p:sldId id="266" r:id="rId1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C6CB2"/>
    <a:srgbClr val="44609E"/>
    <a:srgbClr val="D9E4FB"/>
    <a:srgbClr val="3B7AB2"/>
    <a:srgbClr val="00BC55"/>
    <a:srgbClr val="74B7D2"/>
    <a:srgbClr val="52A5C7"/>
    <a:srgbClr val="3B94B7"/>
    <a:srgbClr val="F3B403"/>
    <a:srgbClr val="3B88A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533" autoAdjust="0"/>
  </p:normalViewPr>
  <p:slideViewPr>
    <p:cSldViewPr snapToGrid="0">
      <p:cViewPr varScale="1">
        <p:scale>
          <a:sx n="91" d="100"/>
          <a:sy n="91" d="100"/>
        </p:scale>
        <p:origin x="-1044" y="-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2562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01286" y="1889398"/>
            <a:ext cx="7004052" cy="819125"/>
          </a:xfrm>
          <a:prstGeom prst="rect">
            <a:avLst/>
          </a:prstGeom>
          <a:ln w="76200">
            <a:noFill/>
          </a:ln>
          <a:effectLst/>
        </p:spPr>
        <p:txBody>
          <a:bodyPr anchor="ctr"/>
          <a:lstStyle>
            <a:lvl1pPr algn="ctr">
              <a:defRPr sz="4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Введите 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2302" y="3810220"/>
            <a:ext cx="4681603" cy="1655762"/>
          </a:xfrm>
          <a:prstGeom prst="rect">
            <a:avLst/>
          </a:prstGeom>
          <a:ln>
            <a:noFill/>
          </a:ln>
          <a:effectLst/>
        </p:spPr>
        <p:txBody>
          <a:bodyPr/>
          <a:lstStyle>
            <a:lvl1pPr marL="0" indent="0" algn="ctr">
              <a:buNone/>
              <a:defRPr sz="1800" b="0">
                <a:solidFill>
                  <a:srgbClr val="557299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3728" y="4435127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099304" y="4434040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099304" y="5295164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3728" y="5295164"/>
            <a:ext cx="3171600" cy="69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 baseline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</p:spTree>
    <p:extLst>
      <p:ext uri="{BB962C8B-B14F-4D97-AF65-F5344CB8AC3E}">
        <p14:creationId xmlns="" xmlns:p14="http://schemas.microsoft.com/office/powerpoint/2010/main" val="1889233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297718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33043174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017073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6243368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475607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0695518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50974" y="641462"/>
            <a:ext cx="700405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76200">
            <a:noFill/>
          </a:ln>
          <a:effectLst/>
        </p:spPr>
        <p:txBody>
          <a:bodyPr anchor="ctr"/>
          <a:lstStyle>
            <a:lvl1pPr algn="ctr">
              <a:defRPr sz="30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7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636776" y="4435127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8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5102352" y="4434040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5102352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40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636776" y="5295164"/>
            <a:ext cx="3171600" cy="69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>
              <a:buNone/>
              <a:defRPr sz="18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="" xmlns:p14="http://schemas.microsoft.com/office/powerpoint/2010/main" val="165167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16478" y="1628383"/>
            <a:ext cx="5073041" cy="2605413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0">
                <a:solidFill>
                  <a:srgbClr val="557299"/>
                </a:solidFill>
                <a:latin typeface="Arial" panose="020B0604020202020204" pitchFamily="34" charset="0"/>
                <a:ea typeface="Roboto Cn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Введите сюда текст поздравления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1301383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0" r:id="rId2"/>
    <p:sldLayoutId id="2147483721" r:id="rId3"/>
    <p:sldLayoutId id="2147483716" r:id="rId4"/>
    <p:sldLayoutId id="2147483715" r:id="rId5"/>
    <p:sldLayoutId id="2147483714" r:id="rId6"/>
    <p:sldLayoutId id="2147483712" r:id="rId7"/>
    <p:sldLayoutId id="2147483710" r:id="rId8"/>
    <p:sldLayoutId id="2147483709" r:id="rId9"/>
    <p:sldLayoutId id="2147483722" r:id="rId10"/>
  </p:sldLayoutIdLst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1287" y="1045447"/>
            <a:ext cx="7004052" cy="1613671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44609E"/>
                </a:solidFill>
                <a:latin typeface="Century Gothic" pitchFamily="34" charset="0"/>
                <a:ea typeface="+mn-ea"/>
              </a:rPr>
              <a:t>РУССКАЯ НАРОДНАЯ ВЫШИВКА</a:t>
            </a:r>
            <a:endParaRPr lang="ru-RU" sz="4800" dirty="0">
              <a:solidFill>
                <a:srgbClr val="44609E"/>
              </a:solidFill>
              <a:latin typeface="Century Gothic" pitchFamily="34" charset="0"/>
              <a:ea typeface="+mn-e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7710" y="3326744"/>
            <a:ext cx="5357091" cy="1655762"/>
          </a:xfrm>
        </p:spPr>
        <p:txBody>
          <a:bodyPr/>
          <a:lstStyle/>
          <a:p>
            <a:r>
              <a:rPr lang="ru-RU" sz="2400" dirty="0" smtClean="0">
                <a:solidFill>
                  <a:srgbClr val="44609E"/>
                </a:solidFill>
              </a:rPr>
              <a:t>Интерактивный тест </a:t>
            </a:r>
            <a:br>
              <a:rPr lang="ru-RU" sz="2400" dirty="0" smtClean="0">
                <a:solidFill>
                  <a:srgbClr val="44609E"/>
                </a:solidFill>
              </a:rPr>
            </a:br>
            <a:r>
              <a:rPr lang="ru-RU" sz="2400" dirty="0" smtClean="0">
                <a:solidFill>
                  <a:srgbClr val="44609E"/>
                </a:solidFill>
              </a:rPr>
              <a:t>по изобразительному искусству</a:t>
            </a:r>
            <a:br>
              <a:rPr lang="ru-RU" sz="2400" dirty="0" smtClean="0">
                <a:solidFill>
                  <a:srgbClr val="44609E"/>
                </a:solidFill>
              </a:rPr>
            </a:br>
            <a:r>
              <a:rPr lang="ru-RU" sz="2000" dirty="0" smtClean="0">
                <a:solidFill>
                  <a:srgbClr val="44609E"/>
                </a:solidFill>
              </a:rPr>
              <a:t>(Н.А. ГОРЯЕВА, Б.М.НЕМЕНСКИЙ. 5 КЛАСС)</a:t>
            </a:r>
            <a:endParaRPr lang="ru-RU" sz="2000" dirty="0">
              <a:solidFill>
                <a:srgbClr val="44609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37438" y="4762741"/>
            <a:ext cx="4953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  <a:t>Автор: учитель ИЗО и технологии    </a:t>
            </a:r>
            <a:b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  <a:t>МКОУ «СОШ а. Верхний Учкулан» </a:t>
            </a:r>
            <a:b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b="1" dirty="0" err="1" smtClean="0">
                <a:solidFill>
                  <a:srgbClr val="B50B54"/>
                </a:solidFill>
                <a:latin typeface="Monotype Corsiva" pitchFamily="66" charset="0"/>
              </a:rPr>
              <a:t>Салпагарова</a:t>
            </a:r>
            <a: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  <a:t> Людмила </a:t>
            </a:r>
            <a:r>
              <a:rPr lang="ru-RU" b="1" dirty="0" err="1" smtClean="0">
                <a:solidFill>
                  <a:srgbClr val="B50B54"/>
                </a:solidFill>
                <a:latin typeface="Monotype Corsiva" pitchFamily="66" charset="0"/>
              </a:rPr>
              <a:t>Казиевна</a:t>
            </a:r>
            <a: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B50B54"/>
                </a:solidFill>
                <a:latin typeface="Monotype Corsiva" pitchFamily="66" charset="0"/>
              </a:rPr>
              <a:t>  2020 г.</a:t>
            </a:r>
            <a:endParaRPr lang="ru-RU" b="1" dirty="0">
              <a:solidFill>
                <a:srgbClr val="B50B54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4958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0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 8—9 лет</a:t>
            </a:r>
            <a:endParaRPr lang="ru-RU" dirty="0"/>
          </a:p>
        </p:txBody>
      </p:sp>
      <p:sp>
        <p:nvSpPr>
          <p:cNvPr id="2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 3—5 лет</a:t>
            </a:r>
            <a:endParaRPr lang="ru-RU" dirty="0"/>
          </a:p>
        </p:txBody>
      </p:sp>
      <p:sp>
        <p:nvSpPr>
          <p:cNvPr id="27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 14-16 лет</a:t>
            </a:r>
            <a:endParaRPr lang="ru-RU" dirty="0"/>
          </a:p>
        </p:txBody>
      </p:sp>
      <p:sp>
        <p:nvSpPr>
          <p:cNvPr id="29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 10-13 лет</a:t>
            </a:r>
            <a:endParaRPr lang="ru-RU" dirty="0"/>
          </a:p>
        </p:txBody>
      </p:sp>
      <p:sp>
        <p:nvSpPr>
          <p:cNvPr id="8" name="Ромб 7"/>
          <p:cNvSpPr/>
          <p:nvPr/>
        </p:nvSpPr>
        <p:spPr>
          <a:xfrm>
            <a:off x="183711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5305398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омб 9"/>
          <p:cNvSpPr/>
          <p:nvPr/>
        </p:nvSpPr>
        <p:spPr>
          <a:xfrm>
            <a:off x="5305398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1. С какого возраста приобщали девочек к рукоделию?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28886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27" grpId="0" animBg="1"/>
      <p:bldP spid="29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Полотенце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Обувь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Скатерть 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Верхняя одежда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5302689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1837113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2. Что в народной жизни играло важную роль?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6882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5102352" y="443835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«Встреча весны»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1636776" y="443835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«Встреча зимы»</a:t>
            </a:r>
            <a:endParaRPr lang="ru-RU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«Любовь к природе»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«Новый год»</a:t>
            </a:r>
            <a:endParaRPr lang="ru-RU" dirty="0"/>
          </a:p>
        </p:txBody>
      </p:sp>
      <p:sp>
        <p:nvSpPr>
          <p:cNvPr id="15" name="Ромб 14"/>
          <p:cNvSpPr/>
          <p:nvPr/>
        </p:nvSpPr>
        <p:spPr>
          <a:xfrm>
            <a:off x="5302689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1837113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3. С какой темой связан сюжет вышивки, если изображены птицы, воды, растительные элементы?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482380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Двух птиц-пав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Ромбы и волнистые линии</a:t>
            </a:r>
            <a:endParaRPr lang="ru-RU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Аиста 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Женщину </a:t>
            </a:r>
            <a:r>
              <a:rPr lang="ru-RU" dirty="0" smtClean="0"/>
              <a:t>с младенцем</a:t>
            </a:r>
            <a:endParaRPr lang="ru-RU" dirty="0"/>
          </a:p>
        </p:txBody>
      </p:sp>
      <p:sp>
        <p:nvSpPr>
          <p:cNvPr id="15" name="Ромб 14"/>
          <p:cNvSpPr/>
          <p:nvPr/>
        </p:nvSpPr>
        <p:spPr>
          <a:xfrm>
            <a:off x="183711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837113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4. Что изображали на свадебных полотенцах?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244905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1636776" y="4434840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Растительные элементы и маленькие птички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Солнечные </a:t>
            </a:r>
            <a:r>
              <a:rPr lang="ru-RU" dirty="0" smtClean="0"/>
              <a:t>знаки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Цветы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Лебеди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183711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5. Что дополняет главный мотив свадебной вышивки?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53349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6. Какое слово звучит примерно так же, как зарница, зарево, заря?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5102352" y="443835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Узор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1636776" y="443835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Солнце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Орнамент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Звезда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2689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837113" y="453725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25675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7. Какой цвет связывался в народных представлениях со светом и чистотой?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Белый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Красный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Голубой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Зелёный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838227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530380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53560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8. Как мастерицы Русского Севера называли фон на тканях?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Земля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Снег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Небо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Природа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380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4216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9. Что символизировал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красный </a:t>
            </a:r>
            <a:r>
              <a:rPr lang="ru-RU" dirty="0" smtClean="0"/>
              <a:t>цвет?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Мужское начало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Зарю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636776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Огонь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Тревогу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5303803" y="5430345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530380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838227" y="4531046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838227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4216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Текст Прав">
            <a:hlinkClick r:id="" action="ppaction://hlinkshowjump?jump=nextslide">
              <a:snd r:embed="rId4" name="chimes.wav"/>
            </a:hlinkClick>
          </p:cNvPr>
          <p:cNvSpPr txBox="1">
            <a:spLocks/>
          </p:cNvSpPr>
          <p:nvPr/>
        </p:nvSpPr>
        <p:spPr>
          <a:xfrm>
            <a:off x="1636776" y="4434840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Единороги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5102352" y="4433642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Двуглавые орлы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5102352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Херувимы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636776" y="5331447"/>
            <a:ext cx="3171600" cy="69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txBody>
          <a:bodyPr lIns="684000" tIns="0" rIns="0" bIns="144000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Грифоны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1837113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5302689" y="4532540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5302689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837113" y="5428851"/>
            <a:ext cx="355130" cy="355130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>
          <a:xfrm>
            <a:off x="1450974" y="641462"/>
            <a:ext cx="7004052" cy="3248025"/>
          </a:xfrm>
        </p:spPr>
        <p:txBody>
          <a:bodyPr/>
          <a:lstStyle/>
          <a:p>
            <a:r>
              <a:rPr lang="ru-RU" dirty="0" smtClean="0"/>
              <a:t>10. Какие фантастические существа встречаются в вышивке?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53349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.png"/>
          <p:cNvPicPr>
            <a:picLocks noChangeAspect="1"/>
          </p:cNvPicPr>
          <p:nvPr/>
        </p:nvPicPr>
        <p:blipFill>
          <a:blip r:embed="rId3" cstate="print"/>
          <a:srcRect b="2249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15540" y="1636776"/>
            <a:ext cx="5074920" cy="1033272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ru-RU" sz="5400" dirty="0">
                <a:solidFill>
                  <a:srgbClr val="44609E"/>
                </a:solidFill>
                <a:cs typeface="Arial" panose="020B0604020202020204" pitchFamily="34" charset="0"/>
              </a:rPr>
              <a:t>Отлично!</a:t>
            </a:r>
          </a:p>
        </p:txBody>
      </p:sp>
      <p:sp>
        <p:nvSpPr>
          <p:cNvPr id="15" name="Ромб 14"/>
          <p:cNvSpPr/>
          <p:nvPr/>
        </p:nvSpPr>
        <p:spPr>
          <a:xfrm>
            <a:off x="4237230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14"/>
          <p:cNvSpPr/>
          <p:nvPr/>
        </p:nvSpPr>
        <p:spPr>
          <a:xfrm>
            <a:off x="3339764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14"/>
          <p:cNvSpPr/>
          <p:nvPr/>
        </p:nvSpPr>
        <p:spPr>
          <a:xfrm>
            <a:off x="5134696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14"/>
          <p:cNvSpPr/>
          <p:nvPr/>
        </p:nvSpPr>
        <p:spPr>
          <a:xfrm>
            <a:off x="6032162" y="3074351"/>
            <a:ext cx="620320" cy="62032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2928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Click="0">
        <p14:switch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15" grpId="1" animBg="1"/>
      <p:bldP spid="15" grpId="2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f96391491_win32 (1)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 w="28575">
          <a:noFill/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500" dirty="0" err="1" smtClean="0">
            <a:solidFill>
              <a:schemeClr val="accent1">
                <a:lumMod val="75000"/>
              </a:schemeClr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MSC_RU_EDU_test_universal_" id="{0F326A36-4E8E-4D34-8D57-DB4CE51CB6ED}" vid="{895AB5E8-B27E-4E38-B4EF-6EBFE2E5152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3042FA2-3814-4568-BEB8-FEAFD026D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E9F424-E98D-4A88-8E39-9A1A3DE28C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13F1AF-44D4-4D29-8344-45133B6B04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tf96391491_win32 (1)</Template>
  <TotalTime>0</TotalTime>
  <Words>108</Words>
  <Application>Microsoft Office PowerPoint</Application>
  <PresentationFormat>Лист A4 (210x297 мм)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tf96391491_win32 (1)</vt:lpstr>
      <vt:lpstr>РУССКАЯ НАРОДНАЯ ВЫШИВКА</vt:lpstr>
      <vt:lpstr>1. С какого возраста приобщали девочек к рукоделию? </vt:lpstr>
      <vt:lpstr>2. Что в народной жизни играло важную роль? </vt:lpstr>
      <vt:lpstr>3. С какой темой связан сюжет вышивки, если изображены птицы, воды, растительные элементы? </vt:lpstr>
      <vt:lpstr>4. Что изображали на свадебных полотенцах? </vt:lpstr>
      <vt:lpstr>5. Что дополняет главный мотив свадебной вышивки? </vt:lpstr>
      <vt:lpstr>6. Какое слово звучит примерно так же, как зарница, зарево, заря? </vt:lpstr>
      <vt:lpstr>7. Какой цвет связывался в народных представлениях со светом и чистотой? </vt:lpstr>
      <vt:lpstr>8. Как мастерицы Русского Севера называли фон на тканях? </vt:lpstr>
      <vt:lpstr>9. Что символизировал  красный цвет?  </vt:lpstr>
      <vt:lpstr>10. Какие фантастические существа встречаются в вышивке? </vt:lpstr>
      <vt:lpstr>Слайд 12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2020-12-26T15:11:55Z</dcterms:created>
  <dcterms:modified xsi:type="dcterms:W3CDTF">2020-12-26T20:45:27Z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