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3" r:id="rId4"/>
  </p:sldMasterIdLst>
  <p:notesMasterIdLst>
    <p:notesMasterId r:id="rId22"/>
  </p:notesMasterIdLst>
  <p:handoutMasterIdLst>
    <p:handoutMasterId r:id="rId23"/>
  </p:handoutMasterIdLst>
  <p:sldIdLst>
    <p:sldId id="256" r:id="rId5"/>
    <p:sldId id="268" r:id="rId6"/>
    <p:sldId id="274" r:id="rId7"/>
    <p:sldId id="263" r:id="rId8"/>
    <p:sldId id="264" r:id="rId9"/>
    <p:sldId id="276" r:id="rId10"/>
    <p:sldId id="270" r:id="rId11"/>
    <p:sldId id="277" r:id="rId12"/>
    <p:sldId id="271" r:id="rId13"/>
    <p:sldId id="278" r:id="rId14"/>
    <p:sldId id="272" r:id="rId15"/>
    <p:sldId id="279" r:id="rId16"/>
    <p:sldId id="273" r:id="rId17"/>
    <p:sldId id="280" r:id="rId18"/>
    <p:sldId id="281" r:id="rId19"/>
    <p:sldId id="283" r:id="rId20"/>
    <p:sldId id="266" r:id="rId21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C6CB2"/>
    <a:srgbClr val="44609E"/>
    <a:srgbClr val="D9E4FB"/>
    <a:srgbClr val="3B7AB2"/>
    <a:srgbClr val="00BC55"/>
    <a:srgbClr val="74B7D2"/>
    <a:srgbClr val="52A5C7"/>
    <a:srgbClr val="3B94B7"/>
    <a:srgbClr val="F3B403"/>
    <a:srgbClr val="3B88A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533" autoAdjust="0"/>
  </p:normalViewPr>
  <p:slideViewPr>
    <p:cSldViewPr snapToGrid="0">
      <p:cViewPr varScale="1">
        <p:scale>
          <a:sx n="91" d="100"/>
          <a:sy n="91" d="100"/>
        </p:scale>
        <p:origin x="-1044" y="-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2562" y="8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pPr/>
              <a:t>31.12.2020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F68E2-8283-46B6-8FBF-264D443BE556}" type="datetimeFigureOut">
              <a:rPr lang="ru-RU" smtClean="0"/>
              <a:pPr/>
              <a:t>31.12.2020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6C573-8121-487C-B7E4-735E1C5AD7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4977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DF6120-F1F0-4C60-9FE9-39AC71A9C79D}" type="datetimeFigureOut">
              <a:rPr lang="en-US" smtClean="0"/>
              <a:pPr/>
              <a:t>12/31/2020</a:t>
            </a:fld>
            <a:endParaRPr lang="en-US" sz="1600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253607" y="1345016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DF6120-F1F0-4C60-9FE9-39AC71A9C79D}" type="datetimeFigureOut">
              <a:rPr lang="en-US" smtClean="0"/>
              <a:pPr/>
              <a:t>12/31/2020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3131" y="-54"/>
            <a:ext cx="74295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0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DF6120-F1F0-4C60-9FE9-39AC71A9C79D}" type="datetimeFigureOut">
              <a:rPr lang="en-US" smtClean="0"/>
              <a:pPr/>
              <a:t>12/31/2020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476500" y="0"/>
            <a:ext cx="8255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353348" y="2814656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608736" y="2745870"/>
            <a:ext cx="69342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DF6120-F1F0-4C60-9FE9-39AC71A9C79D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DF6120-F1F0-4C60-9FE9-39AC71A9C79D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DF6120-F1F0-4C60-9FE9-39AC71A9C79D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9566" y="0"/>
            <a:ext cx="8806434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DF6120-F1F0-4C60-9FE9-39AC71A9C79D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DF6120-F1F0-4C60-9FE9-39AC71A9C79D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0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DF6120-F1F0-4C60-9FE9-39AC71A9C79D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29785" y="954341"/>
            <a:ext cx="74295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420639" y="936786"/>
            <a:ext cx="703326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DF6120-F1F0-4C60-9FE9-39AC71A9C79D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DF6120-F1F0-4C60-9FE9-39AC71A9C79D}" type="datetimeFigureOut">
              <a:rPr lang="en-US" smtClean="0"/>
              <a:pPr/>
              <a:t>12/31/2020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опрос_2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5" y="641468"/>
            <a:ext cx="700405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4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6779" y="443512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5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102352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6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102352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7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6779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:p14="http://schemas.microsoft.com/office/powerpoint/2010/main" xmlns="" val="1297718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опрос_3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5" y="641468"/>
            <a:ext cx="700405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6779" y="443512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102352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102352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6779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:p14="http://schemas.microsoft.com/office/powerpoint/2010/main" xmlns="" val="3304317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опрос_4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5" y="641468"/>
            <a:ext cx="700405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6779" y="443512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102352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102352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6779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:p14="http://schemas.microsoft.com/office/powerpoint/2010/main" xmlns="" val="1017073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опрос_5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5" y="641468"/>
            <a:ext cx="700405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6779" y="443512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102352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102352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6779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:p14="http://schemas.microsoft.com/office/powerpoint/2010/main" xmlns="" val="624336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опрос_6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5" y="641468"/>
            <a:ext cx="700405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6779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102352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102352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6779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:p14="http://schemas.microsoft.com/office/powerpoint/2010/main" xmlns="" val="1475607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опрос_7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5" y="641468"/>
            <a:ext cx="700405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6779" y="443512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102352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102352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6779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:p14="http://schemas.microsoft.com/office/powerpoint/2010/main" xmlns="" val="1069551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опрос_8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5" y="641468"/>
            <a:ext cx="700405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7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6779" y="443512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8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102352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102352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40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6779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:p14="http://schemas.microsoft.com/office/powerpoint/2010/main" xmlns="" val="165167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инальный слайд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482" y="1628389"/>
            <a:ext cx="5073041" cy="2605413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3600" b="0">
                <a:solidFill>
                  <a:srgbClr val="557299"/>
                </a:solidFill>
                <a:latin typeface="Arial" panose="020B0604020202020204" pitchFamily="34" charset="0"/>
                <a:ea typeface="Roboto Cn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Введите сюда текст поздравления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130138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1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3729" y="4435127"/>
            <a:ext cx="3171600" cy="69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5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099307" y="4434040"/>
            <a:ext cx="3171600" cy="69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6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099307" y="5295164"/>
            <a:ext cx="3171600" cy="69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7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3729" y="5295164"/>
            <a:ext cx="3171600" cy="69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5" y="641468"/>
            <a:ext cx="7004052" cy="3248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 baseline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88923383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3920" y="-815922"/>
            <a:ext cx="1775461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82885" y="21103"/>
            <a:ext cx="1844040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7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7280" y="-54"/>
            <a:ext cx="8808721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5242" y="274638"/>
            <a:ext cx="812292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555242" y="1447800"/>
            <a:ext cx="812292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550"/>
            <a:ext cx="23114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CDF6120-F1F0-4C60-9FE9-39AC71A9C79D}" type="datetimeFigureOut">
              <a:rPr lang="en-US" smtClean="0"/>
              <a:pPr/>
              <a:t>12/31/2020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550"/>
            <a:ext cx="31369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1452" y="6305550"/>
            <a:ext cx="4953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l" eaLnBrk="1" latinLnBrk="0" hangingPunct="1"/>
            <a:fld id="{EA7C8D44-3667-46F6-9772-CC52308E2A7F}" type="slidenum">
              <a:rPr kumimoji="0" lang="en-US" smtClean="0"/>
              <a:pPr algn="l" eaLnBrk="1" latinLnBrk="0" hangingPunct="1"/>
              <a:t>‹#›</a:t>
            </a:fld>
            <a:endParaRPr kumimoji="0" lang="en-US" sz="16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9566" y="-54"/>
            <a:ext cx="79248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  <p:sldLayoutId id="2147483955" r:id="rId12"/>
    <p:sldLayoutId id="2147483956" r:id="rId13"/>
    <p:sldLayoutId id="2147483957" r:id="rId14"/>
    <p:sldLayoutId id="2147483958" r:id="rId15"/>
    <p:sldLayoutId id="2147483959" r:id="rId16"/>
    <p:sldLayoutId id="2147483960" r:id="rId17"/>
    <p:sldLayoutId id="2147483961" r:id="rId18"/>
    <p:sldLayoutId id="2147483962" r:id="rId19"/>
    <p:sldLayoutId id="2147483720" r:id="rId20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898e7413ee4bb1a1dbb8466ec58ddd7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906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1293" y="1397876"/>
            <a:ext cx="7004052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  <a:ea typeface="+mn-ea"/>
              </a:rPr>
              <a:t>Изобразительное искусство</a:t>
            </a:r>
            <a:endParaRPr lang="ru-RU" sz="4800" dirty="0">
              <a:solidFill>
                <a:schemeClr val="bg2">
                  <a:lumMod val="25000"/>
                </a:schemeClr>
              </a:solidFill>
              <a:latin typeface="Bookman Old Style" pitchFamily="18" charset="0"/>
              <a:ea typeface="+mn-ea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6166" y="3200622"/>
            <a:ext cx="3520966" cy="64616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Интерактивный тест</a:t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</a:b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</a:rPr>
              <a:t>5 -6 класс</a:t>
            </a:r>
            <a:endParaRPr lang="ru-RU" dirty="0">
              <a:solidFill>
                <a:schemeClr val="bg2">
                  <a:lumMod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725366" y="3967882"/>
            <a:ext cx="4681603" cy="1171683"/>
          </a:xfrm>
          <a:prstGeom prst="rect">
            <a:avLst/>
          </a:prstGeom>
          <a:ln>
            <a:noFill/>
          </a:ln>
          <a:effectLst/>
        </p:spPr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60583" y="4174166"/>
            <a:ext cx="4953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Автор: учитель ИЗО и МХК  </a:t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МКОУ «СОШ а. Верхний Учкулан» </a:t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</a:b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Салпагарова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 Людмила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Казиевна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  2020 г.</a:t>
            </a:r>
            <a:endParaRPr lang="ru-RU" b="1" dirty="0" smtClean="0">
              <a:solidFill>
                <a:schemeClr val="bg2">
                  <a:lumMod val="25000"/>
                </a:schemeClr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4958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Изготовление игрушек</a:t>
            </a:r>
            <a:endParaRPr lang="ru-RU" dirty="0"/>
          </a:p>
        </p:txBody>
      </p:sp>
      <p:sp>
        <p:nvSpPr>
          <p:cNvPr id="15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Художественная резьба</a:t>
            </a:r>
            <a:endParaRPr lang="ru-RU" dirty="0"/>
          </a:p>
        </p:txBody>
      </p:sp>
      <p:sp>
        <p:nvSpPr>
          <p:cNvPr id="16" name="Текст Прав"/>
          <p:cNvSpPr txBox="1">
            <a:spLocks/>
          </p:cNvSpPr>
          <p:nvPr/>
        </p:nvSpPr>
        <p:spPr>
          <a:xfrm>
            <a:off x="1636783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Строительство </a:t>
            </a:r>
            <a:r>
              <a:rPr lang="ru-RU" dirty="0" smtClean="0"/>
              <a:t>деревянных домов</a:t>
            </a:r>
            <a:endParaRPr lang="ru-RU" dirty="0"/>
          </a:p>
        </p:txBody>
      </p:sp>
      <p:sp>
        <p:nvSpPr>
          <p:cNvPr id="17" name="Текст Прав"/>
          <p:cNvSpPr txBox="1">
            <a:spLocks/>
          </p:cNvSpPr>
          <p:nvPr/>
        </p:nvSpPr>
        <p:spPr>
          <a:xfrm>
            <a:off x="1636783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Ш</a:t>
            </a:r>
            <a:r>
              <a:rPr lang="ru-RU" dirty="0" smtClean="0"/>
              <a:t>итье костюмов</a:t>
            </a:r>
            <a:endParaRPr lang="ru-RU" dirty="0"/>
          </a:p>
        </p:txBody>
      </p:sp>
      <p:sp>
        <p:nvSpPr>
          <p:cNvPr id="18" name="Ромб 17"/>
          <p:cNvSpPr/>
          <p:nvPr/>
        </p:nvSpPr>
        <p:spPr>
          <a:xfrm>
            <a:off x="5302689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омб 18"/>
          <p:cNvSpPr/>
          <p:nvPr/>
        </p:nvSpPr>
        <p:spPr>
          <a:xfrm>
            <a:off x="5302689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омб 19"/>
          <p:cNvSpPr/>
          <p:nvPr/>
        </p:nvSpPr>
        <p:spPr>
          <a:xfrm>
            <a:off x="1837113" y="4531046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1837113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Заголовок 5"/>
          <p:cNvSpPr>
            <a:spLocks noGrp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r>
              <a:rPr lang="ru-RU" b="1" dirty="0" smtClean="0"/>
              <a:t>1. Этот вид искусства был особенно распространен на Руси и объединял множество видов промыслов: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26882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игрушки из белой глины, подтянутые, стройные изящные, со свистком</a:t>
            </a:r>
            <a:endParaRPr lang="ru-RU" sz="1400" dirty="0"/>
          </a:p>
        </p:txBody>
      </p:sp>
      <p:sp>
        <p:nvSpPr>
          <p:cNvPr id="15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игрушки из дерева, украшенные особой резьбой, без свистка</a:t>
            </a:r>
            <a:endParaRPr lang="ru-RU" sz="1400" dirty="0"/>
          </a:p>
        </p:txBody>
      </p:sp>
      <p:sp>
        <p:nvSpPr>
          <p:cNvPr id="16" name="Текст Прав"/>
          <p:cNvSpPr txBox="1">
            <a:spLocks/>
          </p:cNvSpPr>
          <p:nvPr/>
        </p:nvSpPr>
        <p:spPr>
          <a:xfrm>
            <a:off x="1636783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игрушки из пряничного теста, съедобные и со свистком.</a:t>
            </a:r>
            <a:endParaRPr lang="ru-RU" sz="1400" dirty="0"/>
          </a:p>
        </p:txBody>
      </p:sp>
      <p:sp>
        <p:nvSpPr>
          <p:cNvPr id="17" name="Текст Прав"/>
          <p:cNvSpPr txBox="1">
            <a:spLocks/>
          </p:cNvSpPr>
          <p:nvPr/>
        </p:nvSpPr>
        <p:spPr>
          <a:xfrm>
            <a:off x="1636783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Игрушки из дерева со свистком</a:t>
            </a:r>
            <a:endParaRPr lang="ru-RU" sz="1400" dirty="0"/>
          </a:p>
        </p:txBody>
      </p:sp>
      <p:sp>
        <p:nvSpPr>
          <p:cNvPr id="18" name="Ромб 17"/>
          <p:cNvSpPr/>
          <p:nvPr/>
        </p:nvSpPr>
        <p:spPr>
          <a:xfrm>
            <a:off x="5302689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омб 18"/>
          <p:cNvSpPr/>
          <p:nvPr/>
        </p:nvSpPr>
        <p:spPr>
          <a:xfrm>
            <a:off x="5302689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омб 19"/>
          <p:cNvSpPr/>
          <p:nvPr/>
        </p:nvSpPr>
        <p:spPr>
          <a:xfrm>
            <a:off x="1837113" y="4531046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1837113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2. Определите особенности </a:t>
            </a:r>
            <a:r>
              <a:rPr lang="ru-RU" b="1" dirty="0" err="1" smtClean="0"/>
              <a:t>филимоновских</a:t>
            </a:r>
            <a:r>
              <a:rPr lang="ru-RU" b="1" dirty="0" smtClean="0"/>
              <a:t> игрушек: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26882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4450710" y="4417336"/>
            <a:ext cx="4188793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глиняные игрушки с очертаниями крепких приземистых людей с большими головами с бородой-лопатой.</a:t>
            </a:r>
            <a:endParaRPr lang="ru-RU" sz="1400" dirty="0"/>
          </a:p>
        </p:txBody>
      </p:sp>
      <p:sp>
        <p:nvSpPr>
          <p:cNvPr id="12" name="Текст Прав"/>
          <p:cNvSpPr txBox="1">
            <a:spLocks/>
          </p:cNvSpPr>
          <p:nvPr/>
        </p:nvSpPr>
        <p:spPr>
          <a:xfrm>
            <a:off x="1216369" y="441733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игрушки из дерева, украшенные особой резьбой, без свистка</a:t>
            </a:r>
            <a:endParaRPr lang="ru-RU" sz="1400" dirty="0"/>
          </a:p>
        </p:txBody>
      </p:sp>
      <p:sp>
        <p:nvSpPr>
          <p:cNvPr id="13" name="Текст Прав"/>
          <p:cNvSpPr txBox="1">
            <a:spLocks/>
          </p:cNvSpPr>
          <p:nvPr/>
        </p:nvSpPr>
        <p:spPr>
          <a:xfrm>
            <a:off x="4524283" y="5236854"/>
            <a:ext cx="4178282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игрушки </a:t>
            </a:r>
            <a:r>
              <a:rPr lang="ru-RU" sz="1400" dirty="0" smtClean="0"/>
              <a:t>из дерева, украшенные </a:t>
            </a:r>
            <a:r>
              <a:rPr lang="ru-RU" sz="1400" dirty="0" smtClean="0"/>
              <a:t> резьбой</a:t>
            </a:r>
            <a:endParaRPr lang="ru-RU" sz="1400" dirty="0"/>
          </a:p>
        </p:txBody>
      </p:sp>
      <p:sp>
        <p:nvSpPr>
          <p:cNvPr id="14" name="Текст Прав"/>
          <p:cNvSpPr txBox="1">
            <a:spLocks/>
          </p:cNvSpPr>
          <p:nvPr/>
        </p:nvSpPr>
        <p:spPr>
          <a:xfrm>
            <a:off x="1216369" y="5320936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игрушки из белой глины, подтянутые, стройные изящные, со свистком</a:t>
            </a:r>
            <a:endParaRPr lang="ru-RU" sz="1400" dirty="0"/>
          </a:p>
        </p:txBody>
      </p:sp>
      <p:sp>
        <p:nvSpPr>
          <p:cNvPr id="15" name="Ромб 14"/>
          <p:cNvSpPr/>
          <p:nvPr/>
        </p:nvSpPr>
        <p:spPr>
          <a:xfrm>
            <a:off x="4798192" y="4526744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омб 15"/>
          <p:cNvSpPr/>
          <p:nvPr/>
        </p:nvSpPr>
        <p:spPr>
          <a:xfrm>
            <a:off x="1416699" y="453725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4829723" y="5323749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омб 21"/>
          <p:cNvSpPr/>
          <p:nvPr/>
        </p:nvSpPr>
        <p:spPr>
          <a:xfrm>
            <a:off x="1427210" y="5439362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3. Определите </a:t>
            </a:r>
            <a:r>
              <a:rPr lang="ru-RU" b="1" dirty="0" smtClean="0"/>
              <a:t>особенности </a:t>
            </a:r>
            <a:r>
              <a:rPr lang="ru-RU" b="1" dirty="0" err="1" smtClean="0"/>
              <a:t>каргопольских</a:t>
            </a:r>
            <a:r>
              <a:rPr lang="ru-RU" b="1" dirty="0" smtClean="0"/>
              <a:t> игрушек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48238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1289941" y="5352467"/>
            <a:ext cx="422799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игрушки </a:t>
            </a:r>
            <a:r>
              <a:rPr lang="ru-RU" sz="1400" dirty="0" smtClean="0"/>
              <a:t>из красной глины, собранные по </a:t>
            </a:r>
            <a:r>
              <a:rPr lang="ru-RU" sz="1400" dirty="0" smtClean="0"/>
              <a:t>     </a:t>
            </a:r>
            <a:br>
              <a:rPr lang="ru-RU" sz="1400" dirty="0" smtClean="0"/>
            </a:br>
            <a:r>
              <a:rPr lang="ru-RU" sz="1400" dirty="0" smtClean="0"/>
              <a:t>    отдельным </a:t>
            </a:r>
            <a:r>
              <a:rPr lang="ru-RU" sz="1400" dirty="0" smtClean="0"/>
              <a:t>частям, самые разнообразные, </a:t>
            </a:r>
            <a:r>
              <a:rPr lang="ru-RU" sz="1400" dirty="0" smtClean="0"/>
              <a:t>    </a:t>
            </a:r>
            <a:br>
              <a:rPr lang="ru-RU" sz="1400" dirty="0" smtClean="0"/>
            </a:br>
            <a:r>
              <a:rPr lang="ru-RU" sz="1400" dirty="0" smtClean="0"/>
              <a:t>    красивые </a:t>
            </a:r>
            <a:r>
              <a:rPr lang="ru-RU" sz="1400" dirty="0" smtClean="0"/>
              <a:t>и популярные</a:t>
            </a:r>
            <a:endParaRPr lang="ru-RU" sz="1400" dirty="0"/>
          </a:p>
        </p:txBody>
      </p:sp>
      <p:sp>
        <p:nvSpPr>
          <p:cNvPr id="12" name="Текст Прав"/>
          <p:cNvSpPr txBox="1">
            <a:spLocks/>
          </p:cNvSpPr>
          <p:nvPr/>
        </p:nvSpPr>
        <p:spPr>
          <a:xfrm>
            <a:off x="5564807" y="4349558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игрушки из пряничного </a:t>
            </a:r>
            <a:r>
              <a:rPr lang="ru-RU" sz="1400" dirty="0" smtClean="0"/>
              <a:t>теста</a:t>
            </a:r>
            <a:endParaRPr lang="ru-RU" sz="1400" dirty="0"/>
          </a:p>
        </p:txBody>
      </p:sp>
      <p:sp>
        <p:nvSpPr>
          <p:cNvPr id="13" name="Текст Прав"/>
          <p:cNvSpPr txBox="1">
            <a:spLocks/>
          </p:cNvSpPr>
          <p:nvPr/>
        </p:nvSpPr>
        <p:spPr>
          <a:xfrm>
            <a:off x="5690932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Игрушки из дерева</a:t>
            </a:r>
            <a:endParaRPr lang="ru-RU" dirty="0"/>
          </a:p>
        </p:txBody>
      </p:sp>
      <p:sp>
        <p:nvSpPr>
          <p:cNvPr id="14" name="Текст Прав"/>
          <p:cNvSpPr txBox="1">
            <a:spLocks/>
          </p:cNvSpPr>
          <p:nvPr/>
        </p:nvSpPr>
        <p:spPr>
          <a:xfrm>
            <a:off x="1282262" y="4433642"/>
            <a:ext cx="4109545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игрушки </a:t>
            </a:r>
            <a:r>
              <a:rPr lang="ru-RU" sz="1400" dirty="0" smtClean="0"/>
              <a:t>из белой глины, со свистком</a:t>
            </a:r>
            <a:endParaRPr lang="ru-RU" sz="1400" dirty="0"/>
          </a:p>
        </p:txBody>
      </p:sp>
      <p:sp>
        <p:nvSpPr>
          <p:cNvPr id="15" name="Ромб 14"/>
          <p:cNvSpPr/>
          <p:nvPr/>
        </p:nvSpPr>
        <p:spPr>
          <a:xfrm>
            <a:off x="1595375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омб 15"/>
          <p:cNvSpPr/>
          <p:nvPr/>
        </p:nvSpPr>
        <p:spPr>
          <a:xfrm>
            <a:off x="5765144" y="4479988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5849227" y="543936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омб 21"/>
          <p:cNvSpPr/>
          <p:nvPr/>
        </p:nvSpPr>
        <p:spPr>
          <a:xfrm>
            <a:off x="1595375" y="4552067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4. Определите особенности дымковских игрушек: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24490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1636783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сине-белая керамика</a:t>
            </a:r>
            <a:endParaRPr lang="ru-RU" dirty="0"/>
          </a:p>
        </p:txBody>
      </p:sp>
      <p:sp>
        <p:nvSpPr>
          <p:cNvPr id="12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деревянная </a:t>
            </a:r>
            <a:r>
              <a:rPr lang="ru-RU" dirty="0" smtClean="0"/>
              <a:t>посуда для кухни</a:t>
            </a:r>
            <a:endParaRPr lang="ru-RU" dirty="0"/>
          </a:p>
        </p:txBody>
      </p:sp>
      <p:sp>
        <p:nvSpPr>
          <p:cNvPr id="14" name="Текст Прав"/>
          <p:cNvSpPr txBox="1">
            <a:spLocks/>
          </p:cNvSpPr>
          <p:nvPr/>
        </p:nvSpPr>
        <p:spPr>
          <a:xfrm>
            <a:off x="1636783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красно-розовая керамика</a:t>
            </a:r>
            <a:endParaRPr lang="ru-RU" dirty="0"/>
          </a:p>
        </p:txBody>
      </p:sp>
      <p:sp>
        <p:nvSpPr>
          <p:cNvPr id="15" name="Ромб 14"/>
          <p:cNvSpPr/>
          <p:nvPr/>
        </p:nvSpPr>
        <p:spPr>
          <a:xfrm>
            <a:off x="1837113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омб 15"/>
          <p:cNvSpPr/>
          <p:nvPr/>
        </p:nvSpPr>
        <p:spPr>
          <a:xfrm>
            <a:off x="5302689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омб 21"/>
          <p:cNvSpPr/>
          <p:nvPr/>
        </p:nvSpPr>
        <p:spPr>
          <a:xfrm>
            <a:off x="1837113" y="4531046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5. Какими особенностями выделяется гжель?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24490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6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1636783" y="44348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городецкая роспись</a:t>
            </a:r>
            <a:endParaRPr lang="ru-RU" dirty="0"/>
          </a:p>
        </p:txBody>
      </p:sp>
      <p:sp>
        <p:nvSpPr>
          <p:cNvPr id="15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филимоновская</a:t>
            </a:r>
            <a:r>
              <a:rPr lang="ru-RU" dirty="0" smtClean="0"/>
              <a:t> игрушка</a:t>
            </a:r>
            <a:endParaRPr lang="ru-RU" dirty="0"/>
          </a:p>
        </p:txBody>
      </p:sp>
      <p:sp>
        <p:nvSpPr>
          <p:cNvPr id="16" name="Текст Прав"/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дымковская игрушка</a:t>
            </a:r>
            <a:endParaRPr lang="ru-RU" dirty="0"/>
          </a:p>
        </p:txBody>
      </p:sp>
      <p:sp>
        <p:nvSpPr>
          <p:cNvPr id="17" name="Текст Прав"/>
          <p:cNvSpPr txBox="1">
            <a:spLocks/>
          </p:cNvSpPr>
          <p:nvPr/>
        </p:nvSpPr>
        <p:spPr>
          <a:xfrm>
            <a:off x="1636783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гжель</a:t>
            </a:r>
            <a:endParaRPr lang="ru-RU" dirty="0"/>
          </a:p>
        </p:txBody>
      </p:sp>
      <p:sp>
        <p:nvSpPr>
          <p:cNvPr id="18" name="Ромб 17"/>
          <p:cNvSpPr/>
          <p:nvPr/>
        </p:nvSpPr>
        <p:spPr>
          <a:xfrm>
            <a:off x="1837113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омб 18"/>
          <p:cNvSpPr/>
          <p:nvPr/>
        </p:nvSpPr>
        <p:spPr>
          <a:xfrm>
            <a:off x="5302689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омб 19"/>
          <p:cNvSpPr/>
          <p:nvPr/>
        </p:nvSpPr>
        <p:spPr>
          <a:xfrm>
            <a:off x="5302689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1837113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6. Какой вид искусства связан с городом Городец близ Нижнего Новгорода?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3349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1636783" y="44348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розаны и купавки</a:t>
            </a:r>
            <a:endParaRPr lang="ru-RU" dirty="0"/>
          </a:p>
        </p:txBody>
      </p:sp>
      <p:sp>
        <p:nvSpPr>
          <p:cNvPr id="15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выжигание и резьба</a:t>
            </a:r>
            <a:endParaRPr lang="ru-RU" dirty="0"/>
          </a:p>
        </p:txBody>
      </p:sp>
      <p:sp>
        <p:nvSpPr>
          <p:cNvPr id="16" name="Текст Прав"/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купание в воде</a:t>
            </a:r>
            <a:endParaRPr lang="ru-RU" dirty="0"/>
          </a:p>
        </p:txBody>
      </p:sp>
      <p:sp>
        <p:nvSpPr>
          <p:cNvPr id="17" name="Текст Прав"/>
          <p:cNvSpPr txBox="1">
            <a:spLocks/>
          </p:cNvSpPr>
          <p:nvPr/>
        </p:nvSpPr>
        <p:spPr>
          <a:xfrm>
            <a:off x="1636783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о</a:t>
            </a:r>
            <a:r>
              <a:rPr lang="ru-RU" dirty="0" smtClean="0"/>
              <a:t>рнаментальные узоры</a:t>
            </a:r>
            <a:endParaRPr lang="ru-RU" dirty="0"/>
          </a:p>
        </p:txBody>
      </p:sp>
      <p:sp>
        <p:nvSpPr>
          <p:cNvPr id="18" name="Ромб 17"/>
          <p:cNvSpPr/>
          <p:nvPr/>
        </p:nvSpPr>
        <p:spPr>
          <a:xfrm>
            <a:off x="1837113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омб 18"/>
          <p:cNvSpPr/>
          <p:nvPr/>
        </p:nvSpPr>
        <p:spPr>
          <a:xfrm>
            <a:off x="5302689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омб 19"/>
          <p:cNvSpPr/>
          <p:nvPr/>
        </p:nvSpPr>
        <p:spPr>
          <a:xfrm>
            <a:off x="5302689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1837113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7. Определите понятия, которые связаны с городецкой росписью: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3349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8. Постройте верные этапы работы над городецкой росписью: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5102352" y="443835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замалевка</a:t>
            </a:r>
            <a:r>
              <a:rPr lang="ru-RU" dirty="0" smtClean="0"/>
              <a:t>, </a:t>
            </a:r>
            <a:r>
              <a:rPr lang="ru-RU" dirty="0" err="1" smtClean="0"/>
              <a:t>теневка</a:t>
            </a:r>
            <a:r>
              <a:rPr lang="ru-RU" dirty="0" smtClean="0"/>
              <a:t>, оживка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1636783" y="443835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/>
              <a:t>замалевка</a:t>
            </a:r>
            <a:r>
              <a:rPr lang="ru-RU" dirty="0" smtClean="0"/>
              <a:t>, оживка, </a:t>
            </a:r>
            <a:r>
              <a:rPr lang="ru-RU" dirty="0" err="1" smtClean="0"/>
              <a:t>теневка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636783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оживка, </a:t>
            </a:r>
            <a:r>
              <a:rPr lang="ru-RU" dirty="0" err="1" smtClean="0"/>
              <a:t>теневка</a:t>
            </a:r>
            <a:r>
              <a:rPr lang="ru-RU" dirty="0" smtClean="0"/>
              <a:t>, </a:t>
            </a:r>
            <a:r>
              <a:rPr lang="ru-RU" dirty="0" err="1" smtClean="0"/>
              <a:t>замалевка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5302689" y="453725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1837113" y="453725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837113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2567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9. Каким видом промысла является хохлома?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5102352" y="443835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роспись </a:t>
            </a:r>
            <a:r>
              <a:rPr lang="ru-RU" dirty="0" smtClean="0"/>
              <a:t>по дереву</a:t>
            </a:r>
          </a:p>
          <a:p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1636783" y="443835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Деревянные игрушки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636783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фигуры из глины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5302689" y="453725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1837113" y="453725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837113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2567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10. Главные мотивы хохломской росписи: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1636783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травка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</a:t>
            </a:r>
            <a:r>
              <a:rPr lang="ru-RU" dirty="0" smtClean="0"/>
              <a:t>олевые цветы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636783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ж</a:t>
            </a:r>
            <a:r>
              <a:rPr lang="ru-RU" dirty="0" smtClean="0"/>
              <a:t>ивотные и птицы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1838227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5303803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838227" y="4531046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535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11. Что получается, когда мастер делает хохлому «под фон»?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1636783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орнамент из золотых листьев и цветов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букет ромашек 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636783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серебряные узоры  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1838227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5303803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838227" y="4531046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535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b="1" dirty="0" smtClean="0"/>
              <a:t>12. Каким видом промысла считается вид искусства, популярное в подмосковном </a:t>
            </a:r>
            <a:r>
              <a:rPr lang="ru-RU" b="1" dirty="0" err="1" smtClean="0"/>
              <a:t>Жостово</a:t>
            </a:r>
            <a:r>
              <a:rPr lang="ru-RU" b="1" dirty="0" smtClean="0"/>
              <a:t>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роспись по металлу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роспись по глине</a:t>
            </a:r>
            <a:endParaRPr lang="ru-RU" dirty="0"/>
          </a:p>
        </p:txBody>
      </p:sp>
      <p:sp>
        <p:nvSpPr>
          <p:cNvPr id="9" name="Текст Прав"/>
          <p:cNvSpPr txBox="1">
            <a:spLocks/>
          </p:cNvSpPr>
          <p:nvPr/>
        </p:nvSpPr>
        <p:spPr>
          <a:xfrm>
            <a:off x="1636783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роспись по дереву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636783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р</a:t>
            </a:r>
            <a:r>
              <a:rPr lang="ru-RU" dirty="0" smtClean="0"/>
              <a:t>оспись по белой керамике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5303803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5303803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1838227" y="4531046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838227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4216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13. Что делает мастер на стадии «уборка» при росписи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по </a:t>
            </a:r>
            <a:r>
              <a:rPr lang="ru-RU" b="1" dirty="0" smtClean="0"/>
              <a:t>металлу?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обводит бортики разукрашенных подносов тонкой золотой каемочкой</a:t>
            </a:r>
            <a:endParaRPr lang="ru-RU" sz="1400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рисует украшения в самом центре подноса</a:t>
            </a:r>
            <a:endParaRPr lang="ru-RU" sz="1400" dirty="0"/>
          </a:p>
        </p:txBody>
      </p:sp>
      <p:sp>
        <p:nvSpPr>
          <p:cNvPr id="9" name="Текст Прав"/>
          <p:cNvSpPr txBox="1">
            <a:spLocks/>
          </p:cNvSpPr>
          <p:nvPr/>
        </p:nvSpPr>
        <p:spPr>
          <a:xfrm>
            <a:off x="1636783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делает тени задуманных изображений</a:t>
            </a:r>
            <a:endParaRPr lang="ru-RU" sz="1400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636783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р</a:t>
            </a:r>
            <a:r>
              <a:rPr lang="ru-RU" sz="1400" dirty="0" smtClean="0"/>
              <a:t>исует орнамент по центру  </a:t>
            </a:r>
            <a:endParaRPr lang="ru-RU" sz="1400" dirty="0"/>
          </a:p>
        </p:txBody>
      </p:sp>
      <p:sp>
        <p:nvSpPr>
          <p:cNvPr id="11" name="Ромб 10"/>
          <p:cNvSpPr/>
          <p:nvPr/>
        </p:nvSpPr>
        <p:spPr>
          <a:xfrm>
            <a:off x="5303803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5303803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1838227" y="4531046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838227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4216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b="1" dirty="0" smtClean="0"/>
              <a:t>14. Так называется еще один промысел в русском народе, который славится росписью на бересте: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щепа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репа</a:t>
            </a:r>
            <a:endParaRPr lang="ru-RU" dirty="0"/>
          </a:p>
        </p:txBody>
      </p:sp>
      <p:sp>
        <p:nvSpPr>
          <p:cNvPr id="9" name="Текст Прав"/>
          <p:cNvSpPr txBox="1">
            <a:spLocks/>
          </p:cNvSpPr>
          <p:nvPr/>
        </p:nvSpPr>
        <p:spPr>
          <a:xfrm>
            <a:off x="1636783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берестянка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636783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плетение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5303803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5303803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1838227" y="4531046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838227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4216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15. В</a:t>
            </a:r>
            <a:r>
              <a:rPr lang="ru-RU" b="1" dirty="0" smtClean="0"/>
              <a:t> </a:t>
            </a:r>
            <a:r>
              <a:rPr lang="ru-RU" b="1" dirty="0" smtClean="0"/>
              <a:t>деревнях и селах по реке Мезень зародилась: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1636783" y="533144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мезенская роспись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хохлома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636783" y="4433642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дымковская игрушка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1838227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5303803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838227" y="4531046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535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5546" y="1636776"/>
            <a:ext cx="5074921" cy="1033272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/>
            <a:r>
              <a:rPr lang="ru-RU" sz="5400" dirty="0">
                <a:solidFill>
                  <a:srgbClr val="44609E"/>
                </a:solidFill>
                <a:cs typeface="Arial" panose="020B0604020202020204" pitchFamily="34" charset="0"/>
              </a:rPr>
              <a:t>Отлично!</a:t>
            </a:r>
          </a:p>
        </p:txBody>
      </p:sp>
      <p:sp>
        <p:nvSpPr>
          <p:cNvPr id="15" name="Ромб 14"/>
          <p:cNvSpPr/>
          <p:nvPr/>
        </p:nvSpPr>
        <p:spPr>
          <a:xfrm>
            <a:off x="4237230" y="3074351"/>
            <a:ext cx="620320" cy="620320"/>
          </a:xfrm>
          <a:prstGeom prst="diamond">
            <a:avLst/>
          </a:prstGeom>
          <a:solidFill>
            <a:srgbClr val="4C6CB2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омб 14"/>
          <p:cNvSpPr/>
          <p:nvPr/>
        </p:nvSpPr>
        <p:spPr>
          <a:xfrm>
            <a:off x="3339764" y="3074351"/>
            <a:ext cx="620320" cy="620320"/>
          </a:xfrm>
          <a:prstGeom prst="diamond">
            <a:avLst/>
          </a:prstGeom>
          <a:solidFill>
            <a:srgbClr val="4C6CB2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омб 14"/>
          <p:cNvSpPr/>
          <p:nvPr/>
        </p:nvSpPr>
        <p:spPr>
          <a:xfrm>
            <a:off x="5134696" y="3074351"/>
            <a:ext cx="620320" cy="620320"/>
          </a:xfrm>
          <a:prstGeom prst="diamond">
            <a:avLst/>
          </a:prstGeom>
          <a:solidFill>
            <a:srgbClr val="4C6CB2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омб 14"/>
          <p:cNvSpPr/>
          <p:nvPr/>
        </p:nvSpPr>
        <p:spPr>
          <a:xfrm>
            <a:off x="6032164" y="3074351"/>
            <a:ext cx="620320" cy="620320"/>
          </a:xfrm>
          <a:prstGeom prst="diamond">
            <a:avLst/>
          </a:prstGeom>
          <a:solidFill>
            <a:srgbClr val="4C6CB2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2928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2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  <p:bldP spid="15" grpId="1" animBg="1"/>
      <p:bldP spid="15" grpId="2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13F1AF-44D4-4D29-8344-45133B6B041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55E9F424-E98D-4A88-8E39-9A1A3DE28C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042FA2-3814-4568-BEB8-FEAFD026DC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337</Words>
  <Application>Microsoft Office PowerPoint</Application>
  <PresentationFormat>Лист A4 (210x297 мм)</PresentationFormat>
  <Paragraphs>73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Изобразительное искусство</vt:lpstr>
      <vt:lpstr>1. Этот вид искусства был особенно распространен на Руси и объединял множество видов промыслов: </vt:lpstr>
      <vt:lpstr>2. Определите особенности филимоновских игрушек: </vt:lpstr>
      <vt:lpstr>3. Определите особенности каргопольских игрушек</vt:lpstr>
      <vt:lpstr>4. Определите особенности дымковских игрушек:</vt:lpstr>
      <vt:lpstr>5. Какими особенностями выделяется гжель? </vt:lpstr>
      <vt:lpstr>6. Какой вид искусства связан с городом Городец близ Нижнего Новгорода? </vt:lpstr>
      <vt:lpstr>7. Определите понятия, которые связаны с городецкой росписью: </vt:lpstr>
      <vt:lpstr>8. Постройте верные этапы работы над городецкой росписью: </vt:lpstr>
      <vt:lpstr>9. Каким видом промысла является хохлома? </vt:lpstr>
      <vt:lpstr>10. Главные мотивы хохломской росписи: </vt:lpstr>
      <vt:lpstr>11. Что получается, когда мастер делает хохлому «под фон»? </vt:lpstr>
      <vt:lpstr>  12. Каким видом промысла считается вид искусства, популярное в подмосковном Жостово? </vt:lpstr>
      <vt:lpstr>13. Что делает мастер на стадии «уборка» при росписи  по металлу? </vt:lpstr>
      <vt:lpstr>  14. Так называется еще один промысел в русском народе, который славится росписью на бересте: </vt:lpstr>
      <vt:lpstr>15. В деревнях и селах по реке Мезень зародилась: </vt:lpstr>
      <vt:lpstr>Слайд 17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2020-12-31T19:04:26Z</dcterms:created>
  <dcterms:modified xsi:type="dcterms:W3CDTF">2020-12-31T20:13:26Z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