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9" r:id="rId2"/>
    <p:sldId id="339" r:id="rId3"/>
    <p:sldId id="268" r:id="rId4"/>
    <p:sldId id="302" r:id="rId5"/>
    <p:sldId id="326" r:id="rId6"/>
    <p:sldId id="309" r:id="rId7"/>
    <p:sldId id="310" r:id="rId8"/>
    <p:sldId id="327" r:id="rId9"/>
    <p:sldId id="328" r:id="rId10"/>
    <p:sldId id="313" r:id="rId11"/>
    <p:sldId id="314" r:id="rId12"/>
    <p:sldId id="325" r:id="rId13"/>
    <p:sldId id="262" r:id="rId14"/>
    <p:sldId id="343" r:id="rId15"/>
    <p:sldId id="330" r:id="rId16"/>
    <p:sldId id="342" r:id="rId17"/>
    <p:sldId id="273" r:id="rId18"/>
    <p:sldId id="267" r:id="rId19"/>
    <p:sldId id="332" r:id="rId20"/>
    <p:sldId id="333" r:id="rId21"/>
    <p:sldId id="321" r:id="rId22"/>
    <p:sldId id="323" r:id="rId23"/>
    <p:sldId id="338" r:id="rId24"/>
    <p:sldId id="256" r:id="rId25"/>
    <p:sldId id="340" r:id="rId26"/>
    <p:sldId id="341" r:id="rId27"/>
    <p:sldId id="263" r:id="rId28"/>
    <p:sldId id="264" r:id="rId29"/>
    <p:sldId id="265" r:id="rId30"/>
    <p:sldId id="258" r:id="rId31"/>
    <p:sldId id="335" r:id="rId32"/>
    <p:sldId id="336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77" autoAdjust="0"/>
    <p:restoredTop sz="94660"/>
  </p:normalViewPr>
  <p:slideViewPr>
    <p:cSldViewPr>
      <p:cViewPr varScale="1">
        <p:scale>
          <a:sx n="76" d="100"/>
          <a:sy n="7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7AA4C-1167-4E6B-98BE-5AE13DD3CA50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9245E-7174-4EC7-B104-3C9F22AF0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7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84472-CB36-4BFF-8CBC-A74557B4D89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84472-CB36-4BFF-8CBC-A74557B4D89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3146-88BE-4C71-AFEE-D6BBEF8E3A3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271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2E592E2-946D-41CB-96FC-CDA96BB76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13176"/>
            <a:ext cx="6300192" cy="82195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6093296"/>
            <a:ext cx="5680720" cy="62562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69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8704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36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443B8-8AF6-4FC4-B02F-74C6CAC74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4146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D4EAE50-28CF-4C56-A97C-0FC509935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>
            <a:extLst>
              <a:ext uri="{FF2B5EF4-FFF2-40B4-BE49-F238E27FC236}">
                <a16:creationId xmlns:a16="http://schemas.microsoft.com/office/drawing/2014/main" id="{DED3FC18-06FF-490B-B436-3F373388575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69215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>
            <a:extLst>
              <a:ext uri="{FF2B5EF4-FFF2-40B4-BE49-F238E27FC236}">
                <a16:creationId xmlns:a16="http://schemas.microsoft.com/office/drawing/2014/main" id="{44334834-4DA4-40C1-8123-4F44EBCE34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6">
            <a:extLst>
              <a:ext uri="{FF2B5EF4-FFF2-40B4-BE49-F238E27FC236}">
                <a16:creationId xmlns:a16="http://schemas.microsoft.com/office/drawing/2014/main" id="{4258D7D7-F34D-45C0-BDD9-68018AFFC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9538" y="6581775"/>
            <a:ext cx="14144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200">
                <a:solidFill>
                  <a:srgbClr val="558ED5"/>
                </a:solidFill>
                <a:latin typeface="Ariston" pitchFamily="66" charset="0"/>
              </a:rPr>
              <a:t>ProPowerPoint.Ru</a:t>
            </a:r>
            <a:endParaRPr lang="ru-RU" sz="1200">
              <a:solidFill>
                <a:srgbClr val="558ED5"/>
              </a:solidFill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8" r:id="rId3"/>
    <p:sldLayoutId id="2147483659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gif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cdn.stpulscen.ru/system/images/product/004/895/826_medium.jpg" TargetMode="External"/><Relationship Id="rId7" Type="http://schemas.openxmlformats.org/officeDocument/2006/relationships/image" Target="../media/image4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uro-tara.ru/_ph/7/593732693.jpg" TargetMode="Externa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D3B3F462-10F1-45EB-BC25-FF0DD7564C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92080" y="5229200"/>
            <a:ext cx="4211637" cy="1451283"/>
          </a:xfrm>
        </p:spPr>
        <p:txBody>
          <a:bodyPr/>
          <a:lstStyle/>
          <a:p>
            <a:r>
              <a:rPr lang="ru-RU" altLang="ru-RU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физики</a:t>
            </a:r>
          </a:p>
          <a:p>
            <a:r>
              <a:rPr lang="ru-RU" altLang="ru-RU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Донцов Анатолий Петрович</a:t>
            </a:r>
          </a:p>
          <a:p>
            <a:r>
              <a:rPr lang="ru-RU" altLang="ru-RU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Горловка</a:t>
            </a:r>
          </a:p>
        </p:txBody>
      </p:sp>
      <p:sp>
        <p:nvSpPr>
          <p:cNvPr id="4" name="WordArt 7">
            <a:extLst>
              <a:ext uri="{FF2B5EF4-FFF2-40B4-BE49-F238E27FC236}">
                <a16:creationId xmlns:a16="http://schemas.microsoft.com/office/drawing/2014/main" id="{FB01ED39-5276-4561-8D2D-46DF8EDC2E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995936" y="3161003"/>
            <a:ext cx="4789363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массы  и  объёма  тела </a:t>
            </a:r>
          </a:p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  его  плотности      7 класс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7553A6-0498-4240-A67C-A75E7A6890AA}"/>
              </a:ext>
            </a:extLst>
          </p:cNvPr>
          <p:cNvSpPr/>
          <p:nvPr/>
        </p:nvSpPr>
        <p:spPr>
          <a:xfrm>
            <a:off x="467544" y="4437112"/>
            <a:ext cx="8676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"Всё выучить невозможно, а научиться рассуждать - необходимо".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0FB9A6-2E21-4C49-8132-9EB8EB4C1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" y="4825179"/>
            <a:ext cx="2080106" cy="2080106"/>
          </a:xfrm>
          <a:prstGeom prst="rect">
            <a:avLst/>
          </a:prstGeom>
        </p:spPr>
      </p:pic>
      <p:pic>
        <p:nvPicPr>
          <p:cNvPr id="6" name="Рисунок 13">
            <a:extLst>
              <a:ext uri="{FF2B5EF4-FFF2-40B4-BE49-F238E27FC236}">
                <a16:creationId xmlns:a16="http://schemas.microsoft.com/office/drawing/2014/main" id="{BE5E22B9-66DB-4F3D-B906-DB4CA24AB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6287" y="81107"/>
            <a:ext cx="4443028" cy="307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Выработать навыки решения задач по нахождению массы, объема и плотности тел</a:t>
            </a:r>
          </a:p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формирование основных понятий (взаимодействие, масса, плотность),  способности выражать свои мысли, приводить аргументы для доказательства предположений.</a:t>
            </a:r>
          </a:p>
          <a:p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124075" y="428625"/>
            <a:ext cx="40831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указания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569" y="961706"/>
            <a:ext cx="8170862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rgbClr val="FF00FF"/>
                </a:solidFill>
                <a:latin typeface="Arial"/>
              </a:rPr>
              <a:t>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Отгадав загадки, учащиеся вспоминают название физической величины, которую можно вычислить, зная массу и объем тела.    </a:t>
            </a:r>
            <a:endParaRPr lang="ru-RU" sz="20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презентации показано установление связей между массой, объемом и плотностью тела в процессе решения задач различного содержания: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литературных персонажей;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самостоятельного решения с последующей взаимопроверкой;</a:t>
            </a:r>
          </a:p>
        </p:txBody>
      </p:sp>
      <p:sp>
        <p:nvSpPr>
          <p:cNvPr id="4" name="Лента лицом вниз 2">
            <a:extLst>
              <a:ext uri="{FF2B5EF4-FFF2-40B4-BE49-F238E27FC236}">
                <a16:creationId xmlns:a16="http://schemas.microsoft.com/office/drawing/2014/main" id="{65B755EA-86DA-4960-953C-1FCD5BF2083F}"/>
              </a:ext>
            </a:extLst>
          </p:cNvPr>
          <p:cNvSpPr/>
          <p:nvPr/>
        </p:nvSpPr>
        <p:spPr>
          <a:xfrm>
            <a:off x="452739" y="2861262"/>
            <a:ext cx="7775848" cy="1433639"/>
          </a:xfrm>
          <a:prstGeom prst="ribbon">
            <a:avLst>
              <a:gd name="adj1" fmla="val 28181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E7568B2-BCD0-4DDA-BAE4-0DD4D5F6DFDC}"/>
              </a:ext>
            </a:extLst>
          </p:cNvPr>
          <p:cNvSpPr txBox="1">
            <a:spLocks/>
          </p:cNvSpPr>
          <p:nvPr/>
        </p:nvSpPr>
        <p:spPr bwMode="auto">
          <a:xfrm>
            <a:off x="2735775" y="3356992"/>
            <a:ext cx="3277435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b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CF1737-BD8E-4F4C-846E-5A5641D03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406257"/>
            <a:ext cx="3744415" cy="2460604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56703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Жил в Сиракузах мудрец Архимед,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Был другом царя </a:t>
            </a:r>
            <a:r>
              <a:rPr lang="ru-RU" sz="2400" b="1" dirty="0" err="1">
                <a:latin typeface="Times New Roman"/>
                <a:ea typeface="Times New Roman"/>
              </a:rPr>
              <a:t>Гиерона</a:t>
            </a:r>
            <a:r>
              <a:rPr lang="ru-RU" sz="2400" b="1" dirty="0">
                <a:latin typeface="Times New Roman"/>
                <a:ea typeface="Times New Roman"/>
              </a:rPr>
              <a:t>.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Какой для царя самый 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Важный предмет?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Вы все догадались – корона!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Захотелось </a:t>
            </a:r>
            <a:r>
              <a:rPr lang="ru-RU" sz="2400" b="1" dirty="0" err="1">
                <a:latin typeface="Times New Roman"/>
                <a:ea typeface="Times New Roman"/>
              </a:rPr>
              <a:t>Гиерону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Сделать новую корону.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Золота отмерил строго.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Взял не мало и не много,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Сколько нужно, в самый раз.</a:t>
            </a:r>
            <a:br>
              <a:rPr lang="ru-RU" sz="2400" b="1" dirty="0">
                <a:latin typeface="Times New Roman"/>
                <a:ea typeface="Times New Roman"/>
              </a:rPr>
            </a:br>
            <a:r>
              <a:rPr lang="ru-RU" sz="2400" b="1" dirty="0">
                <a:latin typeface="Times New Roman"/>
                <a:ea typeface="Times New Roman"/>
              </a:rPr>
              <a:t>Ювелиру дал заказ.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36912"/>
            <a:ext cx="3474431" cy="223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0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133" y="908720"/>
            <a:ext cx="56703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Через месяц </a:t>
            </a:r>
            <a:r>
              <a:rPr lang="ru-RU" sz="2400" b="1" dirty="0" err="1">
                <a:latin typeface="Times New Roman"/>
                <a:ea typeface="Times New Roman"/>
              </a:rPr>
              <a:t>Гиерону</a:t>
            </a:r>
            <a:endParaRPr lang="ru-RU" sz="2400" b="1" dirty="0">
              <a:latin typeface="Times New Roman"/>
              <a:ea typeface="Times New Roman"/>
            </a:endParaRP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Ювелир принес корону.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Взял корону </a:t>
            </a:r>
            <a:r>
              <a:rPr lang="ru-RU" sz="2400" b="1" dirty="0" err="1"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latin typeface="Times New Roman"/>
                <a:ea typeface="Times New Roman"/>
              </a:rPr>
              <a:t>,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Оглядел со всех сторон.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Чистым золотом сверкает...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Но ведь всякое бывает,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И добавить серебро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Можно к золоту хитро,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А того и хуже - медь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(Если совесть не иметь)...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И царю узнать охота: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Честно ль сделана работа?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Не желал терпеть урон </a:t>
            </a:r>
            <a:r>
              <a:rPr lang="ru-RU" sz="2400" b="1" dirty="0" err="1"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latin typeface="Times New Roman"/>
                <a:ea typeface="Times New Roman"/>
              </a:rPr>
              <a:t>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И позвал он Архимеда...</a:t>
            </a:r>
          </a:p>
          <a:p>
            <a:pPr marL="457200" algn="ctr"/>
            <a:r>
              <a:rPr lang="ru-RU" sz="2400" b="1" dirty="0">
                <a:latin typeface="Times New Roman"/>
                <a:ea typeface="Times New Roman"/>
              </a:rPr>
              <a:t>Началась у них беседа.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891" y="2565685"/>
            <a:ext cx="3776092" cy="38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3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134" y="908720"/>
            <a:ext cx="862658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 err="1"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latin typeface="Times New Roman"/>
                <a:ea typeface="Times New Roman"/>
              </a:rPr>
              <a:t>:          Вот корона, Архимед.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Золотая или нет?</a:t>
            </a:r>
          </a:p>
          <a:p>
            <a:pPr marL="457200"/>
            <a:endParaRPr lang="ru-RU" sz="2400" b="1" dirty="0"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Архимед:       Чистым золотом сверкает...</a:t>
            </a:r>
          </a:p>
          <a:p>
            <a:pPr marL="457200"/>
            <a:endParaRPr lang="ru-RU" sz="2400" b="1" dirty="0"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latin typeface="Times New Roman"/>
                <a:ea typeface="Times New Roman"/>
              </a:rPr>
              <a:t>:          Но, ты знаешь, все бывает!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И добавить серебро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Можно к золоту хитро.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А того и хуже - медь,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Если совесть не иметь.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Сомневаться стал я что-то.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Честно ль сделана работа?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Можно ль это, ты скажи, определить?</a:t>
            </a:r>
          </a:p>
          <a:p>
            <a:pPr marL="457200"/>
            <a:r>
              <a:rPr lang="ru-RU" sz="2400" b="1" dirty="0">
                <a:latin typeface="Times New Roman"/>
                <a:ea typeface="Times New Roman"/>
              </a:rPr>
              <a:t>                        Но корону не царапать, не пилить...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24944"/>
            <a:ext cx="2725400" cy="20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3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122526" cy="660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И задумался ученый: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– Что известно? ВЕС короны.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Ну, а как найти ОБЪЕМ?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Думал ночью, думал днем.</a:t>
            </a:r>
          </a:p>
          <a:p>
            <a:pPr marL="457200"/>
            <a:r>
              <a:rPr lang="ru-RU" sz="900" b="1" dirty="0">
                <a:solidFill>
                  <a:prstClr val="black"/>
                </a:solidFill>
                <a:latin typeface="Times New Roman"/>
                <a:ea typeface="Times New Roman"/>
              </a:rPr>
              <a:t>       </a:t>
            </a:r>
            <a:endParaRPr lang="ru-RU" sz="5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И однажды, в ванне моясь,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Погрузился он по пояс.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На пол вылилась вода –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Догадался он тогда,</a:t>
            </a:r>
          </a:p>
          <a:p>
            <a:pPr marL="457200"/>
            <a:endParaRPr lang="ru-RU" sz="105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Как найти ОБЪЕМ короны,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И помчался к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Гиерону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Не обут и не одет...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А народ кричал вослед:</a:t>
            </a:r>
          </a:p>
          <a:p>
            <a:pPr marL="457200"/>
            <a:endParaRPr lang="ru-RU" sz="105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– Что случилось, Архимед?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- Может быть, землетрясенье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Или в городе пожар? 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Всполошился весь базар!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5"/>
          <a:stretch/>
        </p:blipFill>
        <p:spPr>
          <a:xfrm>
            <a:off x="6084168" y="2158934"/>
            <a:ext cx="2903542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1" y="4563979"/>
            <a:ext cx="1736893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3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122526" cy="645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Закрывали лавки даже.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Шум и крики, и смятенье!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Он промчался мимо стражи.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– Эврика! Нашел решенье! –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Во дворец примчался он.</a:t>
            </a:r>
          </a:p>
          <a:p>
            <a:pPr marL="457200"/>
            <a:endParaRPr lang="ru-RU" sz="105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 Я придумал,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!</a:t>
            </a:r>
          </a:p>
          <a:p>
            <a:pPr marL="457200"/>
            <a:r>
              <a:rPr lang="ru-RU" sz="9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                                    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Эврика! Раскрыл секрет!</a:t>
            </a:r>
          </a:p>
          <a:p>
            <a:pPr marL="457200"/>
            <a:endParaRPr lang="ru-RU" sz="9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Ты оденься, Архимед!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Вот сандалии, хитон.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А расскажешь все потом!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Пусть весы сюда несут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И с водой большой сосуд...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Все доставить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Гиерону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!..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На весы кладем корону,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И теперь такой же ровно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Ищем слиток золотой...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0192" y="3044750"/>
            <a:ext cx="2651360" cy="36115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910313"/>
            <a:ext cx="1354460" cy="180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8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802" y="1052736"/>
            <a:ext cx="8122526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Все понятно!</a:t>
            </a:r>
          </a:p>
          <a:p>
            <a:pPr marL="457200"/>
            <a:endParaRPr lang="ru-RU" sz="8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Нет, постой!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Мы теперь корону нашу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Опускаем в эту чашу.</a:t>
            </a:r>
            <a:endParaRPr lang="ru-RU" sz="9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! Смотри сюда –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В чаше поднялась вода!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Ставлю черточку по краю.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А корону?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Вынимаю.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В воду золото опустим.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В воду – золото? Допустим...</a:t>
            </a: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956698"/>
            <a:ext cx="319087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4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12252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 Поднялась опять вода,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Метку ставлю я.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 Куда?</a:t>
            </a:r>
          </a:p>
          <a:p>
            <a:pPr marL="457200"/>
            <a:endParaRPr lang="ru-RU" sz="10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 Ну, конечно же, по краю.</a:t>
            </a:r>
          </a:p>
          <a:p>
            <a:pPr marL="457200"/>
            <a:endParaRPr lang="ru-RU" sz="105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   Ничего не понимаю...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Лишь две черточки я вижу.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Эта – выше, эта – ниже.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Но какой же вывод главный?</a:t>
            </a:r>
          </a:p>
          <a:p>
            <a:pPr marL="457200"/>
            <a:endParaRPr lang="ru-RU" sz="105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Архимед.      Равный вес.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Объем не равный!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Понимаешь, </a:t>
            </a:r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Я сейчас открыл закон.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Тот закон совсем простой.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   Тело вытеснит...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149080"/>
            <a:ext cx="1728192" cy="232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9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1225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dirty="0" err="1">
                <a:solidFill>
                  <a:prstClr val="black"/>
                </a:solidFill>
                <a:latin typeface="Times New Roman"/>
                <a:ea typeface="Times New Roman"/>
              </a:rPr>
              <a:t>Гиерон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.      Постой!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Говоришь, объем не равный? 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Мастер мой – мошенник явный!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За фальшивую корону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Он ответит по закону!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А ты за разгадку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            Получишь дары!</a:t>
            </a: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endParaRPr lang="ru-RU" sz="2400" b="1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На этом прервалась беседа...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Немало воды утекло с той поры,</a:t>
            </a:r>
          </a:p>
          <a:p>
            <a:pPr marL="457200"/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        Но помнят закон Архимеда!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896546"/>
            <a:ext cx="3011016" cy="537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00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9411" y="134301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29256" y="1571612"/>
            <a:ext cx="3357586" cy="1214446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929322" y="4000504"/>
            <a:ext cx="2857520" cy="1928826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2A7AE2E0-C8DB-40CA-8B1A-FE5D24E9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4286256"/>
            <a:ext cx="1752600" cy="1495425"/>
          </a:xfrm>
          <a:prstGeom prst="rect">
            <a:avLst/>
          </a:prstGeom>
          <a:noFill/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E5428C1E-6561-42C4-9AE1-7827D52F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785926"/>
            <a:ext cx="3095625" cy="819150"/>
          </a:xfrm>
          <a:prstGeom prst="rect">
            <a:avLst/>
          </a:prstGeom>
          <a:noFill/>
        </p:spPr>
      </p:pic>
      <p:sp>
        <p:nvSpPr>
          <p:cNvPr id="21" name="Блок-схема: альтернативный процесс 20">
            <a:extLst>
              <a:ext uri="{FF2B5EF4-FFF2-40B4-BE49-F238E27FC236}">
                <a16:creationId xmlns:a16="http://schemas.microsoft.com/office/drawing/2014/main" id="{721D17E6-333C-4835-B35D-52CFBFDFD80A}"/>
              </a:ext>
            </a:extLst>
          </p:cNvPr>
          <p:cNvSpPr/>
          <p:nvPr/>
        </p:nvSpPr>
        <p:spPr>
          <a:xfrm>
            <a:off x="500034" y="2500306"/>
            <a:ext cx="3143272" cy="2071702"/>
          </a:xfrm>
          <a:prstGeom prst="flowChartAlternateProcess">
            <a:avLst/>
          </a:prstGeom>
          <a:solidFill>
            <a:srgbClr val="0033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1">
            <a:extLst>
              <a:ext uri="{FF2B5EF4-FFF2-40B4-BE49-F238E27FC236}">
                <a16:creationId xmlns:a16="http://schemas.microsoft.com/office/drawing/2014/main" id="{5E5B7E90-5F1B-4B75-AA21-2BA9141F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2012" y="2848874"/>
            <a:ext cx="1985951" cy="1451660"/>
          </a:xfrm>
          <a:prstGeom prst="rect">
            <a:avLst/>
          </a:prstGeom>
          <a:noFill/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36CC497-2738-4154-A836-92E80A1A2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792" y="180970"/>
            <a:ext cx="8316416" cy="1142983"/>
          </a:xfrm>
        </p:spPr>
        <p:txBody>
          <a:bodyPr/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Расчёт массы и объёма тела </a:t>
            </a:r>
          </a:p>
        </p:txBody>
      </p:sp>
      <p:sp>
        <p:nvSpPr>
          <p:cNvPr id="19" name="Стрелка вправо 14">
            <a:extLst>
              <a:ext uri="{FF2B5EF4-FFF2-40B4-BE49-F238E27FC236}">
                <a16:creationId xmlns:a16="http://schemas.microsoft.com/office/drawing/2014/main" id="{1B3B7092-1F75-4E4D-8ED4-6F3F4870E25B}"/>
              </a:ext>
            </a:extLst>
          </p:cNvPr>
          <p:cNvSpPr/>
          <p:nvPr/>
        </p:nvSpPr>
        <p:spPr>
          <a:xfrm rot="20049690">
            <a:off x="3649560" y="2672030"/>
            <a:ext cx="1880503" cy="350888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14">
            <a:extLst>
              <a:ext uri="{FF2B5EF4-FFF2-40B4-BE49-F238E27FC236}">
                <a16:creationId xmlns:a16="http://schemas.microsoft.com/office/drawing/2014/main" id="{CA5551E0-0ECD-46D4-B597-40E9E0F3AC49}"/>
              </a:ext>
            </a:extLst>
          </p:cNvPr>
          <p:cNvSpPr/>
          <p:nvPr/>
        </p:nvSpPr>
        <p:spPr>
          <a:xfrm rot="22620000">
            <a:off x="3676339" y="4127846"/>
            <a:ext cx="2250978" cy="374606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utoShape 8">
            <a:extLst>
              <a:ext uri="{FF2B5EF4-FFF2-40B4-BE49-F238E27FC236}">
                <a16:creationId xmlns:a16="http://schemas.microsoft.com/office/drawing/2014/main" id="{3B1C846D-490B-48B5-A504-C9914FDCC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516" y="1065994"/>
            <a:ext cx="2736850" cy="1439863"/>
          </a:xfrm>
          <a:prstGeom prst="cloudCallout">
            <a:avLst>
              <a:gd name="adj1" fmla="val -43444"/>
              <a:gd name="adj2" fmla="val 142944"/>
            </a:avLst>
          </a:prstGeom>
          <a:solidFill>
            <a:schemeClr val="bg1"/>
          </a:solidFill>
          <a:ln w="25400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6" name="WordArt 9">
            <a:extLst>
              <a:ext uri="{FF2B5EF4-FFF2-40B4-BE49-F238E27FC236}">
                <a16:creationId xmlns:a16="http://schemas.microsoft.com/office/drawing/2014/main" id="{4FDE8ADC-66C4-4072-B741-D213CD26FA2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69442">
            <a:off x="272171" y="1189582"/>
            <a:ext cx="2014538" cy="11525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 dirty="0">
                <a:ln w="254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0000"/>
                    </a:gs>
                    <a:gs pos="50000">
                      <a:srgbClr val="FF66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Arial"/>
                <a:cs typeface="Arial"/>
              </a:rPr>
              <a:t>ЗАПОМНИ!</a:t>
            </a:r>
          </a:p>
        </p:txBody>
      </p:sp>
    </p:spTree>
    <p:extLst>
      <p:ext uri="{BB962C8B-B14F-4D97-AF65-F5344CB8AC3E}">
        <p14:creationId xmlns:p14="http://schemas.microsoft.com/office/powerpoint/2010/main" val="249523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635896" y="521758"/>
            <a:ext cx="370768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Две сестры качались,</a:t>
            </a:r>
          </a:p>
          <a:p>
            <a:pPr>
              <a:defRPr/>
            </a:pPr>
            <a:r>
              <a:rPr lang="ru-RU" sz="2800" b="1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Правды добивались, </a:t>
            </a:r>
          </a:p>
          <a:p>
            <a:pPr>
              <a:defRPr/>
            </a:pPr>
            <a:r>
              <a:rPr lang="ru-RU" sz="2800" b="1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когда добились, </a:t>
            </a:r>
          </a:p>
          <a:p>
            <a:pPr>
              <a:defRPr/>
            </a:pPr>
            <a:r>
              <a:rPr lang="ru-RU" sz="2800" b="1" dirty="0">
                <a:solidFill>
                  <a:srgbClr val="9966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 остановились.</a:t>
            </a:r>
          </a:p>
        </p:txBody>
      </p:sp>
      <p:pic>
        <p:nvPicPr>
          <p:cNvPr id="8198" name="Picture 6" descr="d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60350"/>
            <a:ext cx="2351088" cy="24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582988"/>
            <a:ext cx="3605213" cy="327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2349500"/>
            <a:ext cx="221932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468313" y="3141663"/>
            <a:ext cx="4500784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 мы с Вами 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твёрдо знаем,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линейкой измеряем 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у куба высоту, ширину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ну, и длину.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Подскажите, что за связь </a:t>
            </a:r>
          </a:p>
          <a:p>
            <a:pPr>
              <a:defRPr/>
            </a:pP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существует между ними?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Documents and Settings\Мария\Мои документы\Мои рисунки\buratino_bi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510828" y="4266431"/>
            <a:ext cx="2630468" cy="251906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428860" y="1857375"/>
            <a:ext cx="5800740" cy="4525963"/>
          </a:xfrm>
        </p:spPr>
        <p:txBody>
          <a:bodyPr>
            <a:noAutofit/>
          </a:bodyPr>
          <a:lstStyle/>
          <a:p>
            <a:pPr>
              <a:buNone/>
            </a:pPr>
            <a:br>
              <a:rPr lang="ru-RU" sz="4000" dirty="0">
                <a:latin typeface="Arial" pitchFamily="34" charset="0"/>
                <a:cs typeface="Arial" pitchFamily="34" charset="0"/>
              </a:rPr>
            </a:b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C:\Documents and Settings\Мария\Мои документы\Мои рисунки\HQCENCA0OWZI2CAENNYCYCAKCSN7LCA3KHUDUCAPZOXG2CAWQ1KZGCACUIR85CA14MFD9CAKF6A33CA1UO91OCAQ366KKCA6L7WY1CA22M2DNCATIZMA0CA91SHJ0CA87T3CCCAYGI6COCACTHLRDCA2D217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93121"/>
            <a:ext cx="2123728" cy="231525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28860" y="0"/>
            <a:ext cx="67151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«Физика в сказках»</a:t>
            </a:r>
          </a:p>
          <a:p>
            <a:pPr>
              <a:buNone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Наш сегодняшний урок физики мы свяжем со сказками.</a:t>
            </a:r>
          </a:p>
          <a:p>
            <a:pPr>
              <a:buNone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Найдем в них такие важнейшие физические понятия: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плотность, массу,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объем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367" y="332656"/>
            <a:ext cx="8742386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1. </a:t>
            </a:r>
          </a:p>
          <a:p>
            <a:pPr algn="ctr"/>
            <a:endParaRPr lang="ru-RU" dirty="0">
              <a:ln w="18415" cmpd="sng">
                <a:solidFill>
                  <a:srgbClr val="002060"/>
                </a:solidFill>
                <a:prstDash val="solid"/>
              </a:ln>
              <a:solidFill>
                <a:prstClr val="black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ln w="317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массу Золотого Ключика, если его объём 10 см3.</a:t>
            </a:r>
          </a:p>
          <a:p>
            <a:pPr algn="ctr"/>
            <a:endParaRPr lang="ru-RU" sz="2800" dirty="0">
              <a:ln w="3175" cmpd="sng">
                <a:noFill/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240163"/>
            <a:ext cx="3528392" cy="44342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02480" flipV="1">
            <a:off x="3713756" y="3250136"/>
            <a:ext cx="4865999" cy="185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02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25400"/>
            <a:ext cx="6696743" cy="6067896"/>
          </a:xfrm>
        </p:spPr>
        <p:txBody>
          <a:bodyPr>
            <a:normAutofit fontScale="47500" lnSpcReduction="20000"/>
          </a:bodyPr>
          <a:lstStyle/>
          <a:p>
            <a:endParaRPr lang="ru-RU" b="1" i="1" dirty="0"/>
          </a:p>
          <a:p>
            <a:pPr algn="ctr">
              <a:buNone/>
            </a:pPr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Задача  2</a:t>
            </a:r>
          </a:p>
          <a:p>
            <a:pPr>
              <a:lnSpc>
                <a:spcPct val="120000"/>
              </a:lnSpc>
              <a:buNone/>
            </a:pPr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плотность варенья, которое очень любит </a:t>
            </a:r>
            <a:r>
              <a:rPr lang="ru-RU" sz="7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масса </a:t>
            </a:r>
            <a:r>
              <a:rPr lang="en-US" sz="7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7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варенья в литровой банке 1,5 кг?</a:t>
            </a:r>
          </a:p>
          <a:p>
            <a:pPr>
              <a:lnSpc>
                <a:spcPct val="120000"/>
              </a:lnSpc>
              <a:buNone/>
            </a:pP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Подсказка:  </a:t>
            </a:r>
          </a:p>
          <a:p>
            <a:pPr>
              <a:lnSpc>
                <a:spcPct val="120000"/>
              </a:lnSpc>
              <a:buNone/>
            </a:pP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V =1л = 0,001м</a:t>
            </a:r>
            <a:r>
              <a:rPr lang="ru-RU" sz="7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ru-RU" sz="7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7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dirty="0"/>
          </a:p>
        </p:txBody>
      </p:sp>
      <p:pic>
        <p:nvPicPr>
          <p:cNvPr id="2053" name="Picture 5" descr="C:\Documents and Settings\Мария\Мои документы\Мои рисунки\LKJVZCA6QQOP7CABJ8ISECA2S4XN3CA3CNXBOCAW2HMUNCAB3WZKUCAEI2060CAVEPK5UCAEZA9X0CAUVGOE9CAX1U4LOCAR13WB0CA5GFPXWCASKVU44CAZHDELDCAHS3YPNCA2FD2MXCAZ65ZDJCAHOT99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47" y="0"/>
            <a:ext cx="2137076" cy="3324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750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12F7D65-AA6D-4DE4-AAF1-DEB0C75ED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004439"/>
              </p:ext>
            </p:extLst>
          </p:nvPr>
        </p:nvGraphicFramePr>
        <p:xfrm>
          <a:off x="213228" y="548680"/>
          <a:ext cx="8717544" cy="5590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2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3706">
                <a:tc>
                  <a:txBody>
                    <a:bodyPr/>
                    <a:lstStyle/>
                    <a:p>
                      <a:r>
                        <a:rPr lang="ru-RU" sz="3200" dirty="0"/>
                        <a:t>ДАНО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Решение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7556">
                <a:tc>
                  <a:txBody>
                    <a:bodyPr/>
                    <a:lstStyle/>
                    <a:p>
                      <a:r>
                        <a:rPr lang="en-US" sz="3200" dirty="0"/>
                        <a:t>m </a:t>
                      </a:r>
                      <a:r>
                        <a:rPr lang="ru-RU" sz="3200" dirty="0"/>
                        <a:t>= 1,5 кг </a:t>
                      </a:r>
                    </a:p>
                    <a:p>
                      <a:r>
                        <a:rPr lang="en-US" sz="3200" dirty="0"/>
                        <a:t>V</a:t>
                      </a:r>
                      <a:r>
                        <a:rPr lang="ru-RU" sz="3200" dirty="0"/>
                        <a:t> =1 л   </a:t>
                      </a:r>
                    </a:p>
                    <a:p>
                      <a:r>
                        <a:rPr lang="ru-RU" sz="3200" dirty="0"/>
                        <a:t>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  <a:p>
                      <a:r>
                        <a:rPr lang="ru-RU" sz="3200" dirty="0"/>
                        <a:t>=0,001  м</a:t>
                      </a:r>
                      <a:r>
                        <a:rPr lang="ru-RU" sz="32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</a:t>
                      </a:r>
                      <a:r>
                        <a:rPr lang="ru-RU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 </a:t>
                      </a:r>
                      <a:r>
                        <a:rPr lang="el-GR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</a:t>
                      </a:r>
                      <a:r>
                        <a:rPr lang="en-US" sz="3200" dirty="0"/>
                        <a:t>m </a:t>
                      </a:r>
                      <a:r>
                        <a:rPr lang="ru-RU" sz="3200" dirty="0">
                          <a:sym typeface="Symbol"/>
                        </a:rPr>
                        <a:t></a:t>
                      </a:r>
                      <a:r>
                        <a:rPr lang="en-US" sz="3200" dirty="0"/>
                        <a:t>V</a:t>
                      </a:r>
                      <a:endParaRPr lang="ru-RU" sz="32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r"/>
                        <a:tabLst/>
                        <a:defRPr/>
                      </a:pPr>
                      <a:r>
                        <a:rPr lang="el-GR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</a:t>
                      </a:r>
                      <a:r>
                        <a:rPr lang="ru-RU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 1,5кг/</a:t>
                      </a:r>
                      <a:r>
                        <a:rPr lang="ru-RU" sz="3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 0,001 =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ru-RU" sz="3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1500кг/м</a:t>
                      </a:r>
                      <a:r>
                        <a:rPr lang="ru-RU" sz="32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3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Symbol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73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err="1"/>
                        <a:t>ρ </a:t>
                      </a:r>
                      <a:r>
                        <a:rPr lang="ru-RU" sz="3600" dirty="0"/>
                        <a:t>=?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Ответ: 1</a:t>
                      </a:r>
                      <a:r>
                        <a:rPr lang="ru-RU" sz="3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500кг/м</a:t>
                      </a:r>
                      <a:r>
                        <a:rPr lang="ru-RU" sz="3200" baseline="30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86446" y="214290"/>
            <a:ext cx="3357554" cy="591187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4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44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4400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3</a:t>
            </a:r>
          </a:p>
          <a:p>
            <a:endParaRPr lang="ru-RU" sz="40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Picture 6" descr="C:\Documents and Settings\Мария\Мои документы\Мои рисунки\AFWG9CAR0DPGRCAFV0CJECAP0ZFI0CA0DSK1GCAGW3K5HCA9PZ1X0CA9UGFR1CA26KQHKCAI0Y8S3CAVVNG66CA18US1ICADV7CPUCAGS6T3YCA2IW13GCAB604HOCAR1JLWHCAPJ48B0CAJQPFXBCATYPTQ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"/>
            <a:ext cx="5357818" cy="40719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143380"/>
            <a:ext cx="885828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объем ледяного сколка, если его масса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равна 1,8 г.</a:t>
            </a:r>
          </a:p>
          <a:p>
            <a:pPr algn="ctr">
              <a:buNone/>
            </a:pP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614" y="222244"/>
            <a:ext cx="8742386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4 </a:t>
            </a:r>
          </a:p>
          <a:p>
            <a:pPr algn="ctr"/>
            <a:endParaRPr lang="ru-RU" dirty="0">
              <a:ln w="18415" cmpd="sng">
                <a:solidFill>
                  <a:srgbClr val="002060"/>
                </a:solidFill>
                <a:prstDash val="solid"/>
              </a:ln>
              <a:solidFill>
                <a:prstClr val="black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dirty="0">
                <a:ln w="317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вместимость данного сосуда.</a:t>
            </a:r>
            <a:endParaRPr lang="ru-RU" sz="3600" dirty="0">
              <a:ln w="3175" cmpd="sng">
                <a:noFill/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79901"/>
            <a:ext cx="2808312" cy="4455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96952"/>
            <a:ext cx="4551647" cy="34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02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367" y="332656"/>
            <a:ext cx="874238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5 </a:t>
            </a:r>
          </a:p>
          <a:p>
            <a:pPr algn="ctr"/>
            <a:endParaRPr lang="ru-RU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prstClr val="black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ln w="317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объём одной кнопки.</a:t>
            </a:r>
            <a:endParaRPr lang="ru-RU" sz="3200" dirty="0">
              <a:ln w="3175" cmpd="sng">
                <a:noFill/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78" y="3861048"/>
            <a:ext cx="3851382" cy="2813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20" y="2369143"/>
            <a:ext cx="3810000" cy="2857500"/>
          </a:xfrm>
          <a:prstGeom prst="rect">
            <a:avLst/>
          </a:prstGeom>
        </p:spPr>
      </p:pic>
      <p:pic>
        <p:nvPicPr>
          <p:cNvPr id="2050" name="Picture 2" descr="E:\Documents and Settings\User\Рабочий стол\для аттестации по физике\Для второго тура по аттестации\Новая папка (3)\Новая папка (3)\fragezeichen01_1_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838" y="4797152"/>
            <a:ext cx="105851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10042" y="5013176"/>
            <a:ext cx="2269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Times New Roman"/>
                <a:cs typeface="Times New Roman"/>
              </a:rPr>
              <a:t>V</a:t>
            </a:r>
            <a:r>
              <a:rPr lang="ru-RU" sz="9600" b="1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Times New Roman"/>
                <a:cs typeface="Times New Roman"/>
              </a:rPr>
              <a:t> </a:t>
            </a:r>
            <a:r>
              <a:rPr lang="en-US" sz="9600" b="1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Times New Roman"/>
                <a:cs typeface="Times New Roman"/>
              </a:rPr>
              <a:t>=</a:t>
            </a:r>
            <a:endParaRPr lang="ru-RU" sz="9600" b="1" dirty="0">
              <a:ln>
                <a:solidFill>
                  <a:srgbClr val="FF0000"/>
                </a:solidFill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99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сх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188913"/>
            <a:ext cx="2500312" cy="638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506511" y="981075"/>
            <a:ext cx="561955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Старик Хоттабыч, когда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находился в обществе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спасителя </a:t>
            </a:r>
            <a:r>
              <a:rPr lang="ru-RU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Вольки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имел плотность организма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980 кг/м</a:t>
            </a:r>
            <a:r>
              <a:rPr lang="ru-RU" sz="28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объём, равный 0,08 м</a:t>
            </a:r>
            <a:r>
              <a:rPr lang="ru-RU" sz="28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была плотность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Хоттабыча, когда он на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протяжении двух тысяч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в полном одиночестве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сидел в кувшине объёмом 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литра?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8F4D24-F10B-4D13-82DB-9E3EEFB15CB6}"/>
              </a:ext>
            </a:extLst>
          </p:cNvPr>
          <p:cNvSpPr/>
          <p:nvPr/>
        </p:nvSpPr>
        <p:spPr>
          <a:xfrm>
            <a:off x="3132138" y="369062"/>
            <a:ext cx="266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6</a:t>
            </a:r>
            <a:endParaRPr lang="ru-RU" sz="3600" dirty="0"/>
          </a:p>
        </p:txBody>
      </p:sp>
    </p:spTree>
  </p:cSld>
  <p:clrMapOvr>
    <a:masterClrMapping/>
  </p:clrMapOvr>
  <p:transition spd="slow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92150"/>
            <a:ext cx="3297237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4427538" y="1773238"/>
            <a:ext cx="349986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плотность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Людоед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массой 115 кг при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превращении в 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мышку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объёмом </a:t>
            </a:r>
          </a:p>
          <a:p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см</a:t>
            </a:r>
            <a:r>
              <a:rPr lang="ru-RU" sz="32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3556" name="Picture 9" descr="м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4437063"/>
            <a:ext cx="22860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27BA34-8296-425A-A5CD-99C5367D8C55}"/>
              </a:ext>
            </a:extLst>
          </p:cNvPr>
          <p:cNvSpPr/>
          <p:nvPr/>
        </p:nvSpPr>
        <p:spPr>
          <a:xfrm>
            <a:off x="4496018" y="630237"/>
            <a:ext cx="2092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7</a:t>
            </a:r>
            <a:endParaRPr lang="ru-RU" sz="3600" dirty="0"/>
          </a:p>
        </p:txBody>
      </p:sp>
    </p:spTree>
  </p:cSld>
  <p:clrMapOvr>
    <a:masterClrMapping/>
  </p:clrMapOvr>
  <p:transition spd="slow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534E3D30-5B50-42E0-BDF7-EC6344467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111" y="1279396"/>
            <a:ext cx="7643813" cy="3959225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ты думаешь , если от куска арбуза откусить кусочек, изменится ли плотность оставшегося арбуза?</a:t>
            </a:r>
          </a:p>
        </p:txBody>
      </p:sp>
      <p:pic>
        <p:nvPicPr>
          <p:cNvPr id="16388" name="Picture 5">
            <a:extLst>
              <a:ext uri="{FF2B5EF4-FFF2-40B4-BE49-F238E27FC236}">
                <a16:creationId xmlns:a16="http://schemas.microsoft.com/office/drawing/2014/main" id="{797EB93A-CBAA-460B-9911-A3DC7F82F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357563"/>
            <a:ext cx="28003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51CC08-B668-4CC3-BA2E-2128EF5504CC}"/>
              </a:ext>
            </a:extLst>
          </p:cNvPr>
          <p:cNvSpPr/>
          <p:nvPr/>
        </p:nvSpPr>
        <p:spPr>
          <a:xfrm>
            <a:off x="3270359" y="404664"/>
            <a:ext cx="2092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8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9232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5660E61F-C073-43E0-9911-717AA5C33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67389"/>
            <a:ext cx="6263317" cy="822325"/>
          </a:xfrm>
        </p:spPr>
        <p:txBody>
          <a:bodyPr/>
          <a:lstStyle/>
          <a:p>
            <a:r>
              <a:rPr lang="ru-RU" altLang="ru-RU" dirty="0"/>
              <a:t>Самостоятельная работа</a:t>
            </a:r>
            <a:br>
              <a:rPr lang="ru-RU" altLang="ru-RU" dirty="0"/>
            </a:br>
            <a:r>
              <a:rPr lang="ru-RU" altLang="ru-RU" dirty="0"/>
              <a:t>«Кто быстрее»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A1C74C-1E62-4C0C-A088-C63BDE7DD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15" y="3573016"/>
            <a:ext cx="4041747" cy="32333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D1FB0C-3016-477B-A82D-5E8AC589D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47" y="4367389"/>
            <a:ext cx="1335212" cy="28408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C6D585-C46C-42FA-95AA-8DD11A164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4" y="4871420"/>
            <a:ext cx="2026196" cy="202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50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Реши и докажи</a:t>
            </a:r>
          </a:p>
        </p:txBody>
      </p:sp>
      <p:pic>
        <p:nvPicPr>
          <p:cNvPr id="1025" name="Picture 1" descr="Соль поваренная пищевая. Москва"/>
          <p:cNvPicPr>
            <a:picLocks noChangeAspect="1" noChangeArrowheads="1"/>
          </p:cNvPicPr>
          <p:nvPr/>
        </p:nvPicPr>
        <p:blipFill>
          <a:blip r:embed="rId2" r:link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0333" y="1823526"/>
            <a:ext cx="1553395" cy="146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Рисунок 6" descr="C:\Users\Учитель\Desktop\фотки\вата\вата 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238" b="7028"/>
          <a:stretch>
            <a:fillRect/>
          </a:stretch>
        </p:blipFill>
        <p:spPr bwMode="auto">
          <a:xfrm>
            <a:off x="467544" y="3516039"/>
            <a:ext cx="1909763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go2.imgsmail.ru/imgpreview?key=http%3A//cursovoy.narod.ru/Sample_02.jpg&amp;mb=imgdb_preview_327&amp;q=90&amp;w=100"/>
          <p:cNvPicPr/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3744" r="5455" b="12756"/>
          <a:stretch>
            <a:fillRect/>
          </a:stretch>
        </p:blipFill>
        <p:spPr bwMode="auto">
          <a:xfrm>
            <a:off x="642911" y="5216563"/>
            <a:ext cx="1408810" cy="130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/>
          <p:cNvSpPr/>
          <p:nvPr/>
        </p:nvSpPr>
        <p:spPr>
          <a:xfrm rot="2275444">
            <a:off x="1834821" y="3671862"/>
            <a:ext cx="3983698" cy="428628"/>
          </a:xfrm>
          <a:prstGeom prst="righ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267744" y="3789040"/>
            <a:ext cx="3024336" cy="428628"/>
          </a:xfrm>
          <a:prstGeom prst="rightArrow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9689335">
            <a:off x="1699951" y="4023186"/>
            <a:ext cx="3991570" cy="428628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67543" y="980728"/>
            <a:ext cx="7848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Определи, что легче, пуд </a:t>
            </a:r>
            <a:r>
              <a:rPr lang="ru-RU" sz="2400" b="1" dirty="0">
                <a:solidFill>
                  <a:srgbClr val="FF00FF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соли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, пуд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железа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или пуд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ваты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и упакуй по ящикам</a:t>
            </a:r>
          </a:p>
        </p:txBody>
      </p:sp>
      <p:pic>
        <p:nvPicPr>
          <p:cNvPr id="10242" name="Picture 2" descr="http://www.euro-tara.ru/_ph/7/1/593732693.jpg">
            <a:hlinkClick r:id="rId6" tooltip="Фанерный ящик ExPak A-6 (1499x1208, 249.9Kb)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8563" y="1903788"/>
            <a:ext cx="1324281" cy="1059426"/>
          </a:xfrm>
          <a:prstGeom prst="rect">
            <a:avLst/>
          </a:prstGeom>
          <a:noFill/>
        </p:spPr>
      </p:pic>
      <p:pic>
        <p:nvPicPr>
          <p:cNvPr id="15" name="Picture 2" descr="http://www.euro-tara.ru/_ph/7/1/593732693.jpg">
            <a:hlinkClick r:id="rId6" tooltip="Фанерный ящик ExPak A-6 (1499x1208, 249.9Kb)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3084696"/>
            <a:ext cx="2646291" cy="2117035"/>
          </a:xfrm>
          <a:prstGeom prst="rect">
            <a:avLst/>
          </a:prstGeom>
          <a:noFill/>
        </p:spPr>
      </p:pic>
      <p:pic>
        <p:nvPicPr>
          <p:cNvPr id="16" name="Picture 2" descr="http://www.euro-tara.ru/_ph/7/1/593732693.jpg">
            <a:hlinkClick r:id="rId6" tooltip="Фанерный ящик ExPak A-6 (1499x1208, 249.9Kb)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9996" y="5254406"/>
            <a:ext cx="1951735" cy="1561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877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46068E-6 L 0.0974 0.101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4394E-6 L 0.12725 -0.1073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5578E-6 L 0.07083 0.0002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Решение задач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2910" y="1071546"/>
            <a:ext cx="7643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Задача 1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На сколько увеличилась общая масса автомашины после погрузки на нее 59 сухих сосновых брусков объемом 20 дм</a:t>
            </a:r>
            <a:r>
              <a:rPr lang="ru-RU" sz="2200" baseline="300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3 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каждый?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2714620"/>
            <a:ext cx="20313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00B05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Дано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 = 50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20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дм</a:t>
            </a:r>
            <a:r>
              <a:rPr lang="ru-RU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ρ = 400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sz="2400" b="1" baseline="30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 -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24826" y="4260538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19374" y="2745100"/>
            <a:ext cx="5934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1256" y="3444166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0,02 м</a:t>
            </a:r>
            <a:r>
              <a:rPr lang="ru-RU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3563888" y="2786058"/>
            <a:ext cx="8774" cy="244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64262" y="2714620"/>
            <a:ext cx="1649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Решение</a:t>
            </a:r>
            <a:r>
              <a:rPr 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0656" y="3071810"/>
            <a:ext cx="127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V= N V</a:t>
            </a:r>
            <a:r>
              <a:rPr lang="en-US" sz="2400" b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896" y="3500438"/>
            <a:ext cx="4929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V=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50*0,02 м</a:t>
            </a:r>
            <a:r>
              <a:rPr lang="ru-RU" sz="20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 м</a:t>
            </a:r>
            <a:r>
              <a:rPr lang="ru-RU" sz="20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всех сосновых брусков</a:t>
            </a:r>
            <a:r>
              <a:rPr lang="en-US" sz="20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74740" y="4153858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 = ρV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79502" y="4516764"/>
            <a:ext cx="49793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400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кг/ м</a:t>
            </a:r>
            <a:r>
              <a:rPr lang="ru-RU" sz="24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</a:t>
            </a:r>
            <a:r>
              <a:rPr lang="ru-RU" sz="24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кг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масса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всех  сосновых брусков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7544" y="5857892"/>
            <a:ext cx="784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Ответ: масса машины увеличилась на 400 кг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>
            <a:off x="2510056" y="2780928"/>
            <a:ext cx="8774" cy="244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70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0" grpId="0"/>
      <p:bldP spid="11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712" y="757848"/>
            <a:ext cx="32147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Задача 2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847" y="1448762"/>
            <a:ext cx="77460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Пользуясь таблицей плотностей, определите массы следующих физических тел: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а) чугунной детали объемом 20 см</a:t>
            </a:r>
            <a:r>
              <a:rPr lang="ru-RU" sz="2400" b="1" baseline="300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3</a:t>
            </a:r>
          </a:p>
          <a:p>
            <a:pPr lvl="0"/>
            <a:endParaRPr lang="ru-RU" sz="2400" b="1" baseline="30000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б) оловянного бруска объемом 10 см</a:t>
            </a:r>
            <a:r>
              <a:rPr lang="ru-RU" sz="2400" b="1" baseline="30000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3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9180" y="4855240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Ответ:  а) 0,14 кг = 140г</a:t>
            </a:r>
          </a:p>
          <a:p>
            <a:pPr algn="ctr"/>
            <a:r>
              <a:rPr lang="ru-RU" sz="2200" b="1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r>
              <a:rPr lang="ru-RU" sz="2200" b="1" dirty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б) 0,073 кг = 73г</a:t>
            </a:r>
          </a:p>
        </p:txBody>
      </p:sp>
    </p:spTree>
    <p:extLst>
      <p:ext uri="{BB962C8B-B14F-4D97-AF65-F5344CB8AC3E}">
        <p14:creationId xmlns:p14="http://schemas.microsoft.com/office/powerpoint/2010/main" val="62522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712" y="757848"/>
            <a:ext cx="32147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Задача 3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847" y="1448762"/>
            <a:ext cx="7606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Стальная деталь машины имеет массу 780 г.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Определите ее объем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4286256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Ответ: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V = 0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,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049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м</a:t>
            </a:r>
            <a:r>
              <a:rPr lang="ru-RU" sz="2800" b="1" baseline="30000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3</a:t>
            </a:r>
            <a:endParaRPr lang="ru-RU" sz="2800" b="1" dirty="0">
              <a:solidFill>
                <a:srgbClr val="00B0F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9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712" y="757848"/>
            <a:ext cx="32147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Задача 4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847" y="1448762"/>
            <a:ext cx="7606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Какой вместимости надо взять сосуд, чтобы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в него можно было налить бензин,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масса которого 35 кг?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4286256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Ответ: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V = 0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,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049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м</a:t>
            </a:r>
            <a:r>
              <a:rPr lang="ru-RU" sz="2800" b="1" baseline="30000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= 49л</a:t>
            </a:r>
          </a:p>
        </p:txBody>
      </p:sp>
    </p:spTree>
    <p:extLst>
      <p:ext uri="{BB962C8B-B14F-4D97-AF65-F5344CB8AC3E}">
        <p14:creationId xmlns:p14="http://schemas.microsoft.com/office/powerpoint/2010/main" val="181798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6DBD0B6C-54D7-4D5E-974B-7B8D1C347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>
            <a:extLst>
              <a:ext uri="{FF2B5EF4-FFF2-40B4-BE49-F238E27FC236}">
                <a16:creationId xmlns:a16="http://schemas.microsoft.com/office/drawing/2014/main" id="{8FF5226E-99FF-4BA2-B7E9-3B201C277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>
              <a:solidFill>
                <a:schemeClr val="bg1"/>
              </a:solidFill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985FDE50-274B-4A82-912E-5916557891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7" y="399414"/>
            <a:ext cx="8420586" cy="620141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0BA19-0F36-4EF9-B8A2-72B76AD9B301}"/>
              </a:ext>
            </a:extLst>
          </p:cNvPr>
          <p:cNvSpPr txBox="1"/>
          <p:nvPr/>
        </p:nvSpPr>
        <p:spPr>
          <a:xfrm>
            <a:off x="7519988" y="6499225"/>
            <a:ext cx="1616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Ariston" pitchFamily="66" charset="0"/>
              </a:rPr>
              <a:t>ProPowerPoint.Ru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ston" pitchFamily="66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7054" y="1846564"/>
            <a:ext cx="48454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96430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Что делали на уроке?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7054" y="2995132"/>
            <a:ext cx="44880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96430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Что узнали нового?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4265" y="4077072"/>
            <a:ext cx="729320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96430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Что вам запомнилось?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4265" y="5157192"/>
            <a:ext cx="861937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964305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Что было самым интересным?</a:t>
            </a:r>
            <a:endParaRPr lang="ru-RU" sz="24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964305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8323" y="307975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0" b="1" u="sng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Итог урока</a:t>
            </a:r>
          </a:p>
        </p:txBody>
      </p:sp>
    </p:spTree>
    <p:extLst>
      <p:ext uri="{BB962C8B-B14F-4D97-AF65-F5344CB8AC3E}">
        <p14:creationId xmlns:p14="http://schemas.microsoft.com/office/powerpoint/2010/main" val="9453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</p:txBody>
      </p:sp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409270" y="404664"/>
            <a:ext cx="8352159" cy="15126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 panose="02040502050405020303" pitchFamily="18" charset="0"/>
              </a:rPr>
              <a:t>Спасибо за работу 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151850"/>
            <a:ext cx="4997882" cy="2930695"/>
          </a:xfrm>
          <a:prstGeom prst="rect">
            <a:avLst/>
          </a:prstGeom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907704" y="5080043"/>
            <a:ext cx="6192688" cy="13686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>
                <a:ln w="19050">
                  <a:solidFill>
                    <a:srgbClr val="002060"/>
                  </a:solidFill>
                  <a:round/>
                  <a:headEnd/>
                  <a:tailEnd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 panose="02040502050405020303" pitchFamily="18" charset="0"/>
              </a:rPr>
              <a:t>Урок окончен !</a:t>
            </a:r>
          </a:p>
        </p:txBody>
      </p:sp>
    </p:spTree>
    <p:extLst>
      <p:ext uri="{BB962C8B-B14F-4D97-AF65-F5344CB8AC3E}">
        <p14:creationId xmlns:p14="http://schemas.microsoft.com/office/powerpoint/2010/main" val="136472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18436" grpId="0"/>
      <p:bldP spid="5" grpId="0"/>
    </p:bldLst>
  </p:timing>
</p:sld>
</file>

<file path=ppt/theme/theme1.xml><?xml version="1.0" encoding="utf-8"?>
<a:theme xmlns:a="http://schemas.openxmlformats.org/drawingml/2006/main" name="Fizik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Масса и объём</Template>
  <TotalTime>141</TotalTime>
  <Words>1195</Words>
  <Application>Microsoft Office PowerPoint</Application>
  <PresentationFormat>Экран (4:3)</PresentationFormat>
  <Paragraphs>257</Paragraphs>
  <Slides>32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Ariston</vt:lpstr>
      <vt:lpstr>Calibri</vt:lpstr>
      <vt:lpstr>Georgia</vt:lpstr>
      <vt:lpstr>Symbol</vt:lpstr>
      <vt:lpstr>Times New Roman</vt:lpstr>
      <vt:lpstr>Verdana</vt:lpstr>
      <vt:lpstr>Fizika</vt:lpstr>
      <vt:lpstr>Презентация PowerPoint</vt:lpstr>
      <vt:lpstr>Цель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Расчёт массы и объёма тела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Самостоятельная работа «Кто быстрее»</vt:lpstr>
      <vt:lpstr>Реши и докажи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Физика</dc:subject>
  <dc:creator>Admin</dc:creator>
  <dc:description>http://propowerpoint.ru - Бесплатные шаблоны для презентаций. Полезные советы и уроки  PowerPoint .</dc:description>
  <cp:lastModifiedBy>Admin</cp:lastModifiedBy>
  <cp:revision>23</cp:revision>
  <dcterms:created xsi:type="dcterms:W3CDTF">2021-01-05T16:22:42Z</dcterms:created>
  <dcterms:modified xsi:type="dcterms:W3CDTF">2021-01-06T17:46:38Z</dcterms:modified>
</cp:coreProperties>
</file>