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2" r:id="rId1"/>
  </p:sldMasterIdLst>
  <p:notesMasterIdLst>
    <p:notesMasterId r:id="rId20"/>
  </p:notes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6" r:id="rId12"/>
    <p:sldId id="267" r:id="rId13"/>
    <p:sldId id="274" r:id="rId14"/>
    <p:sldId id="268" r:id="rId15"/>
    <p:sldId id="275" r:id="rId16"/>
    <p:sldId id="273" r:id="rId17"/>
    <p:sldId id="269" r:id="rId18"/>
    <p:sldId id="27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471B2-7B4B-4848-AEFC-7EAC589FA984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1B51F-83FE-42DC-A054-8CEFE78E59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88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1B51F-83FE-42DC-A054-8CEFE78E596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241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2392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460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096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142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139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921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969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008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556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628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905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637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42384" y="609601"/>
            <a:ext cx="37626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 </a:t>
            </a:r>
          </a:p>
          <a:p>
            <a:r>
              <a:rPr lang="ru-RU" sz="2800" b="1" dirty="0"/>
              <a:t>ИЗУЧЕНИЕ СОДЕРЖАНИЯ ВИТАМИНА Р (БИОФЛАВОНОИДОВ) В ПРОДУКТАХ РАСТИТЕЛЬНОГО ПРОИСХОЖДЕНИЯ</a:t>
            </a:r>
            <a:endParaRPr lang="ru-RU" sz="2800" dirty="0"/>
          </a:p>
          <a:p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34372" y="5301208"/>
            <a:ext cx="3978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Авторы: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Здановский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Владислав Витальевич, учащийся XI класса,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Концевая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Александра Витальевна, учащаяся VIII класса</a:t>
            </a:r>
          </a:p>
        </p:txBody>
      </p:sp>
      <p:pic>
        <p:nvPicPr>
          <p:cNvPr id="6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684584" y="1628800"/>
            <a:ext cx="6120680" cy="3816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81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альберт де сент дьёрд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322" y="1066432"/>
            <a:ext cx="3648075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764704"/>
            <a:ext cx="40257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1936 г. Американский биохимик венгерского происхождения, позже лауреат Нобелевской премии (1937 г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.), Альберт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Сент-Дьердьи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из лимона и перца, получил вещество,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который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тогда назвали «Фактором проницаемости капилляров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Это и был витамин Р</a:t>
            </a:r>
          </a:p>
        </p:txBody>
      </p:sp>
      <p:pic>
        <p:nvPicPr>
          <p:cNvPr id="1028" name="Picture 4" descr="https://sovetclub.ru/tim/fc8b6625e3cdfe413d2ace29fe3394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23559"/>
            <a:ext cx="216024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kengo.market/upload/iblock/aba/aba4663846a3ff776994f9c17155707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116375"/>
            <a:ext cx="1702800" cy="17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087164" y="332656"/>
            <a:ext cx="15745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История</a:t>
            </a:r>
          </a:p>
        </p:txBody>
      </p:sp>
    </p:spTree>
    <p:extLst>
      <p:ext uri="{BB962C8B-B14F-4D97-AF65-F5344CB8AC3E}">
        <p14:creationId xmlns:p14="http://schemas.microsoft.com/office/powerpoint/2010/main" val="34830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45432" y="836712"/>
            <a:ext cx="2448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Витамин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3075" y="1866038"/>
            <a:ext cx="26277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Одним из важнейших витаминов, который влияет на здоровье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капилляров,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является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Витамин Р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или же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биофлаваноиды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Картинки по запросу биофлавоноид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7" t="42759"/>
          <a:stretch/>
        </p:blipFill>
        <p:spPr bwMode="auto">
          <a:xfrm>
            <a:off x="4932040" y="678067"/>
            <a:ext cx="3867334" cy="278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Картинки по запросу здоровые капилляр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61048"/>
            <a:ext cx="7632848" cy="263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0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836712"/>
            <a:ext cx="33123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работы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наше время широко распространены вирусные заболевания. Вирусные инфекции повышают сосудистую проницаемость, делая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сосуды более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ломкими и уязвимыми. Основная функция витамина Р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- это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укреплять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стенки кровеносных  сосудов,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благодаря этому применение его будет очень полезно в целях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профилактики любого типа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ОРВИ.</a:t>
            </a:r>
          </a:p>
        </p:txBody>
      </p:sp>
      <p:pic>
        <p:nvPicPr>
          <p:cNvPr id="6" name="Picture 2" descr="Похожее изображ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0" t="7089" r="13197" b="6644"/>
          <a:stretch/>
        </p:blipFill>
        <p:spPr bwMode="auto">
          <a:xfrm>
            <a:off x="5220072" y="836712"/>
            <a:ext cx="3233914" cy="555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0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4848" y="468805"/>
            <a:ext cx="8293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Объекты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исследования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плоды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: лимона,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грейпфрута,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яблони, перца и корнеплоды моркови.</a:t>
            </a:r>
          </a:p>
        </p:txBody>
      </p:sp>
      <p:pic>
        <p:nvPicPr>
          <p:cNvPr id="5" name="Picture 4" descr="https://sovetclub.ru/tim/fc8b6625e3cdfe413d2ace29fe3394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48" y="1864307"/>
            <a:ext cx="216024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s://kengo.market/upload/iblock/aba/aba4663846a3ff776994f9c17155707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517" y="4207544"/>
            <a:ext cx="1702800" cy="170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foodfort.ru/wp-content/uploads/2020/04/1-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044327"/>
            <a:ext cx="1584175" cy="15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pos.zenge.kz/assets/menu/293/679438_1539:8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937" y="3815981"/>
            <a:ext cx="1636050" cy="124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dazona.ru/upload/iblock/19f/19f2006d2c1be226c06fdff2f5f38ade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9" r="5578"/>
          <a:stretch/>
        </p:blipFill>
        <p:spPr bwMode="auto">
          <a:xfrm>
            <a:off x="5470493" y="2194500"/>
            <a:ext cx="2948763" cy="3279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sovetclub.ru/tim/fc8b6625e3cdfe413d2ace29fe3394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48" y="1871765"/>
            <a:ext cx="216024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0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404664"/>
            <a:ext cx="71287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Предмет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исследования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содержание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биофлавоноидов (витамина Р) в продуктах растительного происхождения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076" name="Picture 4" descr="http://healthilytolive.ru/wp-content/uploads/2016/07/poleznye_bioflavonoidy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01" b="7940"/>
          <a:stretch/>
        </p:blipFill>
        <p:spPr bwMode="auto">
          <a:xfrm>
            <a:off x="827584" y="2204864"/>
            <a:ext cx="7416824" cy="384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0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80728"/>
            <a:ext cx="849694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Цель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работы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 Black" panose="020B0A04020102020204" pitchFamily="34" charset="0"/>
                <a:cs typeface="Arial" panose="020B0604020202020204" pitchFamily="34" charset="0"/>
              </a:rPr>
              <a:t>О</a:t>
            </a:r>
            <a:r>
              <a:rPr lang="ru-RU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пределение </a:t>
            </a:r>
            <a:r>
              <a:rPr lang="ru-RU" sz="2000" dirty="0">
                <a:latin typeface="Arial Black" panose="020B0A04020102020204" pitchFamily="34" charset="0"/>
                <a:cs typeface="Arial" panose="020B0604020202020204" pitchFamily="34" charset="0"/>
              </a:rPr>
              <a:t>содержания водорастворимого витамина Р в продуктах растительного происхождения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 Black" panose="020B0A04020102020204" pitchFamily="34" charset="0"/>
                <a:cs typeface="Arial" panose="020B0604020202020204" pitchFamily="34" charset="0"/>
              </a:rPr>
              <a:t>1.Выявить методы определения биофлавоноидов; </a:t>
            </a:r>
            <a:endParaRPr lang="ru-RU" sz="2000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 Black" panose="020B0A04020102020204" pitchFamily="34" charset="0"/>
                <a:cs typeface="Arial" panose="020B0604020202020204" pitchFamily="34" charset="0"/>
              </a:rPr>
              <a:t>2.Определить качественное и количественное содержание водорастворимого витамина Р в продуктах растительного </a:t>
            </a:r>
            <a:r>
              <a:rPr lang="ru-RU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происхождения</a:t>
            </a:r>
            <a:r>
              <a:rPr lang="ru-RU" sz="2000" dirty="0">
                <a:latin typeface="Arial Black" panose="020B0A04020102020204" pitchFamily="34" charset="0"/>
                <a:cs typeface="Arial" panose="020B0604020202020204" pitchFamily="34" charset="0"/>
              </a:rPr>
              <a:t>;</a:t>
            </a:r>
            <a:endParaRPr lang="ru-RU" sz="2000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 Black" panose="020B0A04020102020204" pitchFamily="34" charset="0"/>
                <a:cs typeface="Arial" panose="020B0604020202020204" pitchFamily="34" charset="0"/>
              </a:rPr>
              <a:t>3.Провести сравнительный анализ содержания витамина Р в продуктах растительного происхождения</a:t>
            </a:r>
            <a:r>
              <a:rPr lang="ru-RU" dirty="0">
                <a:latin typeface="Arial Black" panose="020B0A040201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3" name="Picture 12" descr="Похожее изображени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48"/>
          <a:stretch/>
        </p:blipFill>
        <p:spPr bwMode="auto">
          <a:xfrm>
            <a:off x="611560" y="0"/>
            <a:ext cx="2003342" cy="141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794815"/>
            <a:ext cx="1998961" cy="1852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0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404664"/>
            <a:ext cx="80648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Гипотеза 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исследования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мы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предполагаем, что наибольшее количество витамина Р содержится в перце и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лимоне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0" name="Picture 4" descr="https://sun9-45.userapi.com/I56ELXAJuEzhYqfk3lpOIAkWEcGFOJDY6tyzuA/tT_hXpt0Af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84984"/>
            <a:ext cx="4356484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" name="Рисунок 7" descr="https://www.zastavki.com/pictures/originals/2019Girls___Beautyful_Girls_Smiling_girl_with_red_sweet_pepper_in_hand_133557_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80928"/>
            <a:ext cx="3528392" cy="23717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830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260648"/>
            <a:ext cx="8280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Методы исследования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Качественный метод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представлен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цветными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реакциями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1.Реакция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 хлоридом железа(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2.Реакция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 магнием и концентрированной соляной кислотой </a:t>
            </a:r>
          </a:p>
          <a:p>
            <a:pPr lvl="0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46" y="2492896"/>
            <a:ext cx="1252220" cy="3415030"/>
          </a:xfrm>
          <a:prstGeom prst="rect">
            <a:avLst/>
          </a:prstGeom>
          <a:noFill/>
        </p:spPr>
      </p:pic>
      <p:pic>
        <p:nvPicPr>
          <p:cNvPr id="11" name="Рисунок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766" y="2486036"/>
            <a:ext cx="1292860" cy="3415030"/>
          </a:xfrm>
          <a:prstGeom prst="rect">
            <a:avLst/>
          </a:prstGeom>
          <a:noFill/>
        </p:spPr>
      </p:pic>
      <p:pic>
        <p:nvPicPr>
          <p:cNvPr id="12" name="Рисунок 1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626" y="2479176"/>
            <a:ext cx="1236345" cy="3415030"/>
          </a:xfrm>
          <a:prstGeom prst="rect">
            <a:avLst/>
          </a:prstGeom>
          <a:noFill/>
        </p:spPr>
      </p:pic>
      <p:pic>
        <p:nvPicPr>
          <p:cNvPr id="13" name="Рисунок 1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885" y="2479176"/>
            <a:ext cx="796925" cy="3415030"/>
          </a:xfrm>
          <a:prstGeom prst="rect">
            <a:avLst/>
          </a:prstGeom>
          <a:noFill/>
        </p:spPr>
      </p:pic>
      <p:pic>
        <p:nvPicPr>
          <p:cNvPr id="14" name="Рисунок 13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247" y="2479176"/>
            <a:ext cx="628015" cy="3415030"/>
          </a:xfrm>
          <a:prstGeom prst="rect">
            <a:avLst/>
          </a:prstGeom>
          <a:noFill/>
        </p:spPr>
      </p:pic>
      <p:pic>
        <p:nvPicPr>
          <p:cNvPr id="15" name="Рисунок 14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376" y="2476290"/>
            <a:ext cx="1395730" cy="3417916"/>
          </a:xfrm>
          <a:prstGeom prst="rect">
            <a:avLst/>
          </a:prstGeom>
          <a:noFill/>
        </p:spPr>
      </p:pic>
      <p:pic>
        <p:nvPicPr>
          <p:cNvPr id="16" name="Рисунок 15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932" y="2466797"/>
            <a:ext cx="1242512" cy="341503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09194" y="5892579"/>
            <a:ext cx="13274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1-Водный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экстракт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грейпфрута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13091" y="5878932"/>
            <a:ext cx="1156412" cy="93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2-Водный 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э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кстракт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лимона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08142" y="5907926"/>
            <a:ext cx="12167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3-Водный 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э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кстракт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яблока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22595" y="5907926"/>
            <a:ext cx="12407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4-Водный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экстракт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моркови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63376" y="5907926"/>
            <a:ext cx="12466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5-Водный 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экстракт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 перца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237046" y="5878932"/>
            <a:ext cx="12388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6-Водный 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р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аствор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рутина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30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964524"/>
              </p:ext>
            </p:extLst>
          </p:nvPr>
        </p:nvGraphicFramePr>
        <p:xfrm>
          <a:off x="971600" y="1412774"/>
          <a:ext cx="7144375" cy="4824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8876"/>
                <a:gridCol w="2619221"/>
                <a:gridCol w="3096278"/>
              </a:tblGrid>
              <a:tr h="159099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Водный экстракт продукта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Результат реакции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 хлоридом железа(</a:t>
                      </a:r>
                      <a:r>
                        <a:rPr lang="en-US" sz="1400" dirty="0">
                          <a:effectLst/>
                        </a:rPr>
                        <a:t>III</a:t>
                      </a:r>
                      <a:r>
                        <a:rPr lang="ru-RU" sz="1400" dirty="0">
                          <a:effectLst/>
                        </a:rPr>
                        <a:t>), окрашивание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Результат реакции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магнием и соляной кислотой,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окрашивание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033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Рутин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зеленый цвет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красный цвет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033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tabLst>
                          <a:tab pos="843915" algn="l"/>
                        </a:tabLst>
                      </a:pPr>
                      <a:r>
                        <a:rPr lang="ru-RU" sz="1400">
                          <a:effectLst/>
                        </a:rPr>
                        <a:t>Яблоко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светло-зеленого цвета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красный цвет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033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Лимон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темно-зеленого цвета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красный цвет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18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Перец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зеленый цвет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красный цвет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033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Морковь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зеленый цвет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красно-оранжевый цвет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033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Грейпфрут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</a:rPr>
                        <a:t>коричневый цвет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красный цвет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75326" y="476672"/>
            <a:ext cx="65110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Качественное определение витамина Р</a:t>
            </a:r>
          </a:p>
        </p:txBody>
      </p:sp>
    </p:spTree>
    <p:extLst>
      <p:ext uri="{BB962C8B-B14F-4D97-AF65-F5344CB8AC3E}">
        <p14:creationId xmlns:p14="http://schemas.microsoft.com/office/powerpoint/2010/main" val="34830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648072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Количественный метод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980729"/>
            <a:ext cx="7414592" cy="2256655"/>
          </a:xfrm>
        </p:spPr>
        <p:txBody>
          <a:bodyPr>
            <a:normAutofit fontScale="47500" lnSpcReduction="20000"/>
          </a:bodyPr>
          <a:lstStyle/>
          <a:p>
            <a:pPr lvl="0" algn="just"/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</a:t>
            </a:r>
            <a:r>
              <a:rPr lang="ru-RU" sz="45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Перманганатометрия</a:t>
            </a:r>
            <a:endParaRPr lang="ru-RU" sz="4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Биофлавоноиды способны окисляться раствором перманганата калия (КМnO4). </a:t>
            </a:r>
          </a:p>
          <a:p>
            <a:pPr algn="just"/>
            <a:r>
              <a:rPr lang="ru-RU" sz="4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качестве индикатора применяется индигокармин, который вступает в реакцию с перманганатом калия после того, как окислятся все </a:t>
            </a:r>
            <a:r>
              <a:rPr lang="ru-RU" sz="45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флавовоноиды</a:t>
            </a:r>
            <a:endParaRPr lang="ru-RU" sz="4500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327763"/>
            <a:ext cx="1984003" cy="259800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524" y="3306416"/>
            <a:ext cx="1562363" cy="266429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5536" y="6165304"/>
            <a:ext cx="3332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Водный экстракт до титрования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478253" y="6165304"/>
            <a:ext cx="3665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Водный экстракт после титрования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065" y="3245601"/>
            <a:ext cx="1737677" cy="27333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83447" y="5883342"/>
            <a:ext cx="1508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Титрование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374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570351"/>
              </p:ext>
            </p:extLst>
          </p:nvPr>
        </p:nvGraphicFramePr>
        <p:xfrm>
          <a:off x="1115616" y="2132856"/>
          <a:ext cx="7200800" cy="3672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9834"/>
                <a:gridCol w="1799834"/>
                <a:gridCol w="1800566"/>
                <a:gridCol w="1800566"/>
              </a:tblGrid>
              <a:tr h="145255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VH</a:t>
                      </a:r>
                      <a:r>
                        <a:rPr lang="ru-RU" sz="2000" baseline="-25000" dirty="0">
                          <a:effectLst/>
                        </a:rPr>
                        <a:t>2</a:t>
                      </a:r>
                      <a:r>
                        <a:rPr lang="en-US" sz="2000" dirty="0">
                          <a:effectLst/>
                        </a:rPr>
                        <a:t>C</a:t>
                      </a:r>
                      <a:r>
                        <a:rPr lang="ru-RU" sz="2000" baseline="-25000" dirty="0">
                          <a:effectLst/>
                        </a:rPr>
                        <a:t>2</a:t>
                      </a:r>
                      <a:r>
                        <a:rPr lang="en-US" sz="2000" dirty="0">
                          <a:effectLst/>
                        </a:rPr>
                        <a:t>O</a:t>
                      </a:r>
                      <a:r>
                        <a:rPr lang="ru-RU" sz="2000" baseline="-25000" dirty="0" smtClean="0">
                          <a:effectLst/>
                        </a:rPr>
                        <a:t>4</a:t>
                      </a:r>
                      <a:r>
                        <a:rPr lang="ru-RU" sz="2000" dirty="0" smtClean="0">
                          <a:effectLst/>
                        </a:rPr>
                        <a:t>*2</a:t>
                      </a:r>
                      <a:r>
                        <a:rPr lang="en-US" sz="2000" dirty="0">
                          <a:effectLst/>
                        </a:rPr>
                        <a:t>H</a:t>
                      </a:r>
                      <a:r>
                        <a:rPr lang="ru-RU" sz="2000" baseline="-25000" dirty="0">
                          <a:effectLst/>
                        </a:rPr>
                        <a:t>2</a:t>
                      </a:r>
                      <a:r>
                        <a:rPr lang="en-US" sz="2000" dirty="0">
                          <a:effectLst/>
                        </a:rPr>
                        <a:t>O</a:t>
                      </a:r>
                      <a:r>
                        <a:rPr lang="ru-RU" sz="2000" dirty="0">
                          <a:effectLst/>
                        </a:rPr>
                        <a:t>,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мл</a:t>
                      </a:r>
                      <a:endParaRPr lang="ru-RU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V</a:t>
                      </a:r>
                      <a:r>
                        <a:rPr lang="ru-RU" sz="2000" dirty="0">
                          <a:effectLst/>
                        </a:rPr>
                        <a:t>(KМnO</a:t>
                      </a:r>
                      <a:r>
                        <a:rPr lang="ru-RU" sz="2000" baseline="-25000" dirty="0">
                          <a:effectLst/>
                        </a:rPr>
                        <a:t>4</a:t>
                      </a:r>
                      <a:r>
                        <a:rPr lang="ru-RU" sz="2000" dirty="0">
                          <a:effectLst/>
                        </a:rPr>
                        <a:t>),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мл</a:t>
                      </a:r>
                      <a:endParaRPr lang="ru-RU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V</a:t>
                      </a:r>
                      <a:r>
                        <a:rPr lang="ru-RU" sz="2000" dirty="0">
                          <a:effectLst/>
                        </a:rPr>
                        <a:t>ср(KМnO</a:t>
                      </a:r>
                      <a:r>
                        <a:rPr lang="ru-RU" sz="2000" baseline="-25000" dirty="0">
                          <a:effectLst/>
                        </a:rPr>
                        <a:t>4</a:t>
                      </a:r>
                      <a:r>
                        <a:rPr lang="ru-RU" sz="2000" dirty="0">
                          <a:effectLst/>
                        </a:rPr>
                        <a:t>),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мл</a:t>
                      </a:r>
                      <a:endParaRPr lang="ru-RU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</a:rPr>
                        <a:t>Сн</a:t>
                      </a:r>
                      <a:r>
                        <a:rPr lang="ru-RU" sz="2000" dirty="0" smtClean="0">
                          <a:effectLst/>
                        </a:rPr>
                        <a:t>(KМnO</a:t>
                      </a:r>
                      <a:r>
                        <a:rPr lang="ru-RU" sz="2000" baseline="-25000" dirty="0" smtClean="0">
                          <a:effectLst/>
                        </a:rPr>
                        <a:t>4</a:t>
                      </a:r>
                      <a:r>
                        <a:rPr lang="ru-RU" sz="2000" dirty="0" smtClean="0">
                          <a:effectLst/>
                        </a:rPr>
                        <a:t>),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моль-</a:t>
                      </a:r>
                      <a:r>
                        <a:rPr lang="ru-RU" sz="2000" dirty="0" err="1" smtClean="0">
                          <a:effectLst/>
                        </a:rPr>
                        <a:t>экв</a:t>
                      </a:r>
                      <a:r>
                        <a:rPr lang="ru-RU" sz="2000" dirty="0" smtClean="0">
                          <a:effectLst/>
                        </a:rPr>
                        <a:t>/л</a:t>
                      </a:r>
                      <a:endParaRPr lang="ru-RU" sz="2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198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10,0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10,0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10,0</a:t>
                      </a:r>
                      <a:endParaRPr lang="ru-RU" sz="24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10,0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9,8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9,7</a:t>
                      </a:r>
                      <a:endParaRPr lang="ru-RU" sz="24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9,8</a:t>
                      </a:r>
                      <a:endParaRPr lang="ru-RU" sz="24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0.1</a:t>
                      </a:r>
                      <a:endParaRPr lang="ru-RU" sz="24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99591" y="836712"/>
            <a:ext cx="79208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титрования и нормальность раствора KМnO</a:t>
            </a:r>
            <a:r>
              <a:rPr lang="ru-RU" sz="2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0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4128"/>
              </p:ext>
            </p:extLst>
          </p:nvPr>
        </p:nvGraphicFramePr>
        <p:xfrm>
          <a:off x="827585" y="1574215"/>
          <a:ext cx="7776863" cy="48791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9167"/>
                <a:gridCol w="1822668"/>
                <a:gridCol w="2126922"/>
                <a:gridCol w="2188106"/>
              </a:tblGrid>
              <a:tr h="231657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название продуктов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V</a:t>
                      </a:r>
                      <a:r>
                        <a:rPr lang="ru-RU" sz="1800" dirty="0">
                          <a:effectLst/>
                        </a:rPr>
                        <a:t>ср(KМnO</a:t>
                      </a:r>
                      <a:r>
                        <a:rPr lang="ru-RU" sz="1800" baseline="-25000" dirty="0">
                          <a:effectLst/>
                        </a:rPr>
                        <a:t>4</a:t>
                      </a:r>
                      <a:r>
                        <a:rPr lang="ru-RU" sz="1800" dirty="0">
                          <a:effectLst/>
                        </a:rPr>
                        <a:t>),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мл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водный экстракт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V</a:t>
                      </a:r>
                      <a:r>
                        <a:rPr lang="ru-RU" sz="1800" dirty="0">
                          <a:effectLst/>
                        </a:rPr>
                        <a:t>ср(KМnO</a:t>
                      </a:r>
                      <a:r>
                        <a:rPr lang="ru-RU" sz="1800" baseline="-25000" dirty="0">
                          <a:effectLst/>
                        </a:rPr>
                        <a:t>4</a:t>
                      </a:r>
                      <a:r>
                        <a:rPr lang="ru-RU" sz="1800" dirty="0">
                          <a:effectLst/>
                        </a:rPr>
                        <a:t>),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мл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свежевыжатый сок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V</a:t>
                      </a:r>
                      <a:r>
                        <a:rPr lang="ru-RU" sz="1800">
                          <a:effectLst/>
                        </a:rPr>
                        <a:t>ср(KМnO</a:t>
                      </a:r>
                      <a:r>
                        <a:rPr lang="ru-RU" sz="1800" baseline="-25000">
                          <a:effectLst/>
                        </a:rPr>
                        <a:t>4</a:t>
                      </a:r>
                      <a:r>
                        <a:rPr lang="ru-RU" sz="1800">
                          <a:effectLst/>
                        </a:rPr>
                        <a:t>),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мл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контрольное титрование</a:t>
                      </a:r>
                      <a:endParaRPr lang="ru-RU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251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перец</a:t>
                      </a:r>
                      <a:endParaRPr lang="ru-RU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0,4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2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0,4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251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лимон</a:t>
                      </a:r>
                      <a:endParaRPr lang="ru-RU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0,4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0,4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251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грейпфрут</a:t>
                      </a:r>
                      <a:endParaRPr lang="ru-RU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0,4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1,1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0,4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251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морковь</a:t>
                      </a:r>
                      <a:endParaRPr lang="ru-RU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0,4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0,75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0,4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251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яблоко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0,4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0,8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0,4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91680" y="404664"/>
            <a:ext cx="6192688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Объем  KМnO</a:t>
            </a:r>
            <a:r>
              <a:rPr kumimoji="0" lang="ru-RU" sz="28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4,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мл расходованный на титрование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84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244284"/>
              </p:ext>
            </p:extLst>
          </p:nvPr>
        </p:nvGraphicFramePr>
        <p:xfrm>
          <a:off x="467543" y="1556794"/>
          <a:ext cx="8496944" cy="44926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7609"/>
                <a:gridCol w="3144408"/>
                <a:gridCol w="162560"/>
                <a:gridCol w="3149807"/>
                <a:gridCol w="162560"/>
              </a:tblGrid>
              <a:tr h="1275724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 Название продукта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водный экстракт,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%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свежевыжатый сок,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%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22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в 25г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6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в 25г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6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</a:tr>
              <a:tr h="5682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перец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0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3,48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лимон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0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1,53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</a:tr>
              <a:tr h="5322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яблоко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0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0,76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</a:tr>
              <a:tr h="6198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грейпфрут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0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1,88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</a:tr>
              <a:tr h="53225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морковь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0</a:t>
                      </a:r>
                      <a:endParaRPr lang="ru-RU" sz="18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0,62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27583" y="116632"/>
            <a:ext cx="792088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Содержание биофлавоноидов в продуктах растительного происхождения в испытуемой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массе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0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www.zastavki.com/pictures/originals/2019Girls___Beautyful_Girls_Smiling_girl_with_red_sweet_pepper_in_hand_133557_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24744"/>
            <a:ext cx="5544616" cy="33798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087724" y="4504561"/>
            <a:ext cx="590465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Среди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исследуемых продуктов наибольшее содержание биофлавоноидов в перце, в лимоне их среднее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01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0"/>
            <a:ext cx="8496944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Заключение</a:t>
            </a: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1)Нами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были выявлены методы определения биофлавоноидов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качественный метод определения витамина Р представлен цветными реакциями, количественное определение титрованием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2)Проведя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анализ качественных реакций мы доказали наличие биофлавоноидов в наших продуктах. Наибольшее содержание биофлавоноидов показали свежевыжатые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соки.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3)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Провели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сравнительный анализ содержания витамина Р в продуктах растительного происхождения. В исследуемых продуктах лидером по содержанию биофлавоноидов является перец. Наименьшее количество витамина Р содержится в моркови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Из этого следует, что наибольшим количеством биофлавоноидов обладают свежие продукты, чем водные экстракты этих продуктов.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3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237935"/>
            <a:ext cx="2140590" cy="16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468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20688"/>
            <a:ext cx="835292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дальнейшем мы планируем расширить количество исследуемых овощей и фруктов, провести исследование спиртовых экстрактов продуктов и изучить содержание  витамина Р, используя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хроматографические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методы идентификации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флавоноидов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Картинки по запросу витамин 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7"/>
          <a:stretch/>
        </p:blipFill>
        <p:spPr bwMode="auto">
          <a:xfrm>
            <a:off x="899592" y="2924944"/>
            <a:ext cx="7344815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0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4B718A2-3B4B-41F0-9D38-F3EA24EEA38F}"/>
              </a:ext>
            </a:extLst>
          </p:cNvPr>
          <p:cNvSpPr txBox="1"/>
          <p:nvPr/>
        </p:nvSpPr>
        <p:spPr>
          <a:xfrm>
            <a:off x="1763688" y="148478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140968"/>
            <a:ext cx="4116368" cy="27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53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592</TotalTime>
  <Words>578</Words>
  <Application>Microsoft Office PowerPoint</Application>
  <PresentationFormat>Экран (4:3)</PresentationFormat>
  <Paragraphs>176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Количественный метод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HP</cp:lastModifiedBy>
  <cp:revision>40</cp:revision>
  <dcterms:created xsi:type="dcterms:W3CDTF">2020-10-09T01:16:18Z</dcterms:created>
  <dcterms:modified xsi:type="dcterms:W3CDTF">2020-10-30T09:06:02Z</dcterms:modified>
</cp:coreProperties>
</file>