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3" r:id="rId2"/>
    <p:sldId id="284" r:id="rId3"/>
    <p:sldId id="261" r:id="rId4"/>
    <p:sldId id="267" r:id="rId5"/>
    <p:sldId id="268" r:id="rId6"/>
    <p:sldId id="269" r:id="rId7"/>
    <p:sldId id="270" r:id="rId8"/>
    <p:sldId id="273" r:id="rId9"/>
    <p:sldId id="271" r:id="rId10"/>
    <p:sldId id="282" r:id="rId11"/>
    <p:sldId id="272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60" autoAdjust="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4E799-3414-442E-ADE1-C8150C7AF1F2}" type="datetimeFigureOut">
              <a:rPr lang="ru-RU" smtClean="0"/>
              <a:pPr/>
              <a:t>12.12.2012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0A79D-A855-4279-9304-A02BD5C1F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0A79D-A855-4279-9304-A02BD5C1FD9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42974" y="-142900"/>
            <a:ext cx="8613776" cy="145097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28604"/>
            <a:ext cx="2259012" cy="3521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357422" y="1500174"/>
            <a:ext cx="664373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r>
              <a:rPr lang="en-US" sz="4800" b="1" dirty="0" smtClean="0"/>
              <a:t> </a:t>
            </a:r>
            <a:r>
              <a:rPr lang="ru-RU" sz="3600" b="1" dirty="0" smtClean="0"/>
              <a:t>«</a:t>
            </a:r>
            <a:r>
              <a:rPr lang="ru-RU" sz="4400" b="1" dirty="0" smtClean="0"/>
              <a:t>В  Царстве </a:t>
            </a:r>
            <a:r>
              <a:rPr lang="ru-RU" sz="4400" b="1" dirty="0" smtClean="0"/>
              <a:t>вежливости </a:t>
            </a:r>
            <a:r>
              <a:rPr lang="ru-RU" sz="4400" b="1" dirty="0" smtClean="0"/>
              <a:t>и </a:t>
            </a:r>
            <a:r>
              <a:rPr lang="en-US" sz="4400" b="1" dirty="0" smtClean="0"/>
              <a:t>                        </a:t>
            </a:r>
            <a:br>
              <a:rPr lang="en-US" sz="4400" b="1" dirty="0" smtClean="0"/>
            </a:br>
            <a:r>
              <a:rPr lang="en-US" sz="4400" b="1" dirty="0" smtClean="0"/>
              <a:t>                   </a:t>
            </a:r>
            <a:r>
              <a:rPr lang="ru-RU" sz="4400" b="1" dirty="0" smtClean="0"/>
              <a:t>доброты</a:t>
            </a:r>
            <a:r>
              <a:rPr lang="ru-RU" sz="4400" b="1" dirty="0" smtClean="0"/>
              <a:t>»</a:t>
            </a:r>
            <a:endParaRPr lang="ru-RU" sz="4400" b="1" dirty="0"/>
          </a:p>
        </p:txBody>
      </p:sp>
      <p:pic>
        <p:nvPicPr>
          <p:cNvPr id="7" name="Picture 4" descr="1c88ef7ea62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3571876"/>
            <a:ext cx="4643438" cy="328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57950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786578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86182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4810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3438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2066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00694" y="357166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29322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86578" y="78579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57950" y="78579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72066" y="78579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00694" y="785794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929322" y="78579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43438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500694" y="1643050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28926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357554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86182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214810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357950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929322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072066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500694" y="2928934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500694" y="2500306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500694" y="2071678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786182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214810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643438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357950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929322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500694" y="1214422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072066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500298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929322" y="250030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214810" y="250030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643438" y="250030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072066" y="250030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357554" y="207167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786182" y="207167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214810" y="207167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643438" y="207167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072066" y="207167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215206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786578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929322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357950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072066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643438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643438" y="335756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786578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500694" y="4214818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500694" y="3786190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500694" y="3357562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6357950" y="250030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929322" y="335756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214810" y="335756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5072066" y="335756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7643834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7215206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072066" y="378619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929322" y="378619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357950" y="378619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6357950" y="335756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786182" y="335756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5072066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6786578" y="378619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4643438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214810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3786182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3357554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5929322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6357950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6357950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6786578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3786182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9" name="Прямоугольник 148"/>
          <p:cNvSpPr/>
          <p:nvPr/>
        </p:nvSpPr>
        <p:spPr>
          <a:xfrm>
            <a:off x="4214810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4643438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5072066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Ь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5500694" y="357166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3" name="Прямоугольник 152"/>
          <p:cNvSpPr/>
          <p:nvPr/>
        </p:nvSpPr>
        <p:spPr>
          <a:xfrm>
            <a:off x="5929322" y="35716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4" name="Прямоугольник 153"/>
          <p:cNvSpPr/>
          <p:nvPr/>
        </p:nvSpPr>
        <p:spPr>
          <a:xfrm>
            <a:off x="6786578" y="78579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5" name="Прямоугольник 154"/>
          <p:cNvSpPr/>
          <p:nvPr/>
        </p:nvSpPr>
        <p:spPr>
          <a:xfrm>
            <a:off x="6357950" y="78579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5072066" y="78579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5500694" y="785794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5929322" y="78579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9" name="Прямоугольник 158"/>
          <p:cNvSpPr/>
          <p:nvPr/>
        </p:nvSpPr>
        <p:spPr>
          <a:xfrm>
            <a:off x="4643438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0" name="Прямоугольник 159"/>
          <p:cNvSpPr/>
          <p:nvPr/>
        </p:nvSpPr>
        <p:spPr>
          <a:xfrm>
            <a:off x="5500694" y="1643050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1" name="Прямоугольник 160"/>
          <p:cNvSpPr/>
          <p:nvPr/>
        </p:nvSpPr>
        <p:spPr>
          <a:xfrm>
            <a:off x="2928926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2" name="Прямоугольник 161"/>
          <p:cNvSpPr/>
          <p:nvPr/>
        </p:nvSpPr>
        <p:spPr>
          <a:xfrm>
            <a:off x="3357554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3" name="Прямоугольник 162"/>
          <p:cNvSpPr/>
          <p:nvPr/>
        </p:nvSpPr>
        <p:spPr>
          <a:xfrm>
            <a:off x="3786182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4" name="Прямоугольник 163"/>
          <p:cNvSpPr/>
          <p:nvPr/>
        </p:nvSpPr>
        <p:spPr>
          <a:xfrm>
            <a:off x="4214810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5" name="Прямоугольник 164"/>
          <p:cNvSpPr/>
          <p:nvPr/>
        </p:nvSpPr>
        <p:spPr>
          <a:xfrm>
            <a:off x="6357950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6" name="Прямоугольник 165"/>
          <p:cNvSpPr/>
          <p:nvPr/>
        </p:nvSpPr>
        <p:spPr>
          <a:xfrm>
            <a:off x="5929322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7" name="Прямоугольник 166"/>
          <p:cNvSpPr/>
          <p:nvPr/>
        </p:nvSpPr>
        <p:spPr>
          <a:xfrm>
            <a:off x="5072066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8" name="Прямоугольник 167"/>
          <p:cNvSpPr/>
          <p:nvPr/>
        </p:nvSpPr>
        <p:spPr>
          <a:xfrm>
            <a:off x="5500694" y="2928934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9" name="Прямоугольник 168"/>
          <p:cNvSpPr/>
          <p:nvPr/>
        </p:nvSpPr>
        <p:spPr>
          <a:xfrm>
            <a:off x="5500694" y="2500306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0" name="Прямоугольник 169"/>
          <p:cNvSpPr/>
          <p:nvPr/>
        </p:nvSpPr>
        <p:spPr>
          <a:xfrm>
            <a:off x="5500694" y="2071678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1" name="Прямоугольник 170"/>
          <p:cNvSpPr/>
          <p:nvPr/>
        </p:nvSpPr>
        <p:spPr>
          <a:xfrm>
            <a:off x="3786182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Ч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2" name="Прямоугольник 171"/>
          <p:cNvSpPr/>
          <p:nvPr/>
        </p:nvSpPr>
        <p:spPr>
          <a:xfrm>
            <a:off x="4214810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3" name="Прямоугольник 172"/>
          <p:cNvSpPr/>
          <p:nvPr/>
        </p:nvSpPr>
        <p:spPr>
          <a:xfrm>
            <a:off x="4643438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4" name="Прямоугольник 173"/>
          <p:cNvSpPr/>
          <p:nvPr/>
        </p:nvSpPr>
        <p:spPr>
          <a:xfrm>
            <a:off x="6357950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5" name="Прямоугольник 174"/>
          <p:cNvSpPr/>
          <p:nvPr/>
        </p:nvSpPr>
        <p:spPr>
          <a:xfrm>
            <a:off x="5929322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6" name="Прямоугольник 175"/>
          <p:cNvSpPr/>
          <p:nvPr/>
        </p:nvSpPr>
        <p:spPr>
          <a:xfrm>
            <a:off x="5500694" y="1214422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Ж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7" name="Прямоугольник 176"/>
          <p:cNvSpPr/>
          <p:nvPr/>
        </p:nvSpPr>
        <p:spPr>
          <a:xfrm>
            <a:off x="5072066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8" name="Прямоугольник 177"/>
          <p:cNvSpPr/>
          <p:nvPr/>
        </p:nvSpPr>
        <p:spPr>
          <a:xfrm>
            <a:off x="2500298" y="121442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5929322" y="250030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0" name="Прямоугольник 179"/>
          <p:cNvSpPr/>
          <p:nvPr/>
        </p:nvSpPr>
        <p:spPr>
          <a:xfrm>
            <a:off x="4214810" y="250030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1" name="Прямоугольник 180"/>
          <p:cNvSpPr/>
          <p:nvPr/>
        </p:nvSpPr>
        <p:spPr>
          <a:xfrm>
            <a:off x="4643438" y="250030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2" name="Прямоугольник 181"/>
          <p:cNvSpPr/>
          <p:nvPr/>
        </p:nvSpPr>
        <p:spPr>
          <a:xfrm>
            <a:off x="5072066" y="250030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3" name="Прямоугольник 182"/>
          <p:cNvSpPr/>
          <p:nvPr/>
        </p:nvSpPr>
        <p:spPr>
          <a:xfrm>
            <a:off x="3357554" y="207167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3786182" y="207167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5" name="Прямоугольник 184"/>
          <p:cNvSpPr/>
          <p:nvPr/>
        </p:nvSpPr>
        <p:spPr>
          <a:xfrm>
            <a:off x="4214810" y="207167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6" name="Прямоугольник 185"/>
          <p:cNvSpPr/>
          <p:nvPr/>
        </p:nvSpPr>
        <p:spPr>
          <a:xfrm>
            <a:off x="4643438" y="207167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7" name="Прямоугольник 186"/>
          <p:cNvSpPr/>
          <p:nvPr/>
        </p:nvSpPr>
        <p:spPr>
          <a:xfrm>
            <a:off x="5072066" y="207167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8" name="Прямоугольник 187"/>
          <p:cNvSpPr/>
          <p:nvPr/>
        </p:nvSpPr>
        <p:spPr>
          <a:xfrm>
            <a:off x="7215206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9" name="Прямоугольник 188"/>
          <p:cNvSpPr/>
          <p:nvPr/>
        </p:nvSpPr>
        <p:spPr>
          <a:xfrm>
            <a:off x="6786578" y="164305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0" name="Прямоугольник 189"/>
          <p:cNvSpPr/>
          <p:nvPr/>
        </p:nvSpPr>
        <p:spPr>
          <a:xfrm>
            <a:off x="5929322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1" name="Прямоугольник 190"/>
          <p:cNvSpPr/>
          <p:nvPr/>
        </p:nvSpPr>
        <p:spPr>
          <a:xfrm>
            <a:off x="6357950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2" name="Прямоугольник 191"/>
          <p:cNvSpPr/>
          <p:nvPr/>
        </p:nvSpPr>
        <p:spPr>
          <a:xfrm>
            <a:off x="5072066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3" name="Прямоугольник 192"/>
          <p:cNvSpPr/>
          <p:nvPr/>
        </p:nvSpPr>
        <p:spPr>
          <a:xfrm>
            <a:off x="4643438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4" name="Прямоугольник 193"/>
          <p:cNvSpPr/>
          <p:nvPr/>
        </p:nvSpPr>
        <p:spPr>
          <a:xfrm>
            <a:off x="4643438" y="335756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5" name="Прямоугольник 194"/>
          <p:cNvSpPr/>
          <p:nvPr/>
        </p:nvSpPr>
        <p:spPr>
          <a:xfrm>
            <a:off x="6786578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6" name="Прямоугольник 195"/>
          <p:cNvSpPr/>
          <p:nvPr/>
        </p:nvSpPr>
        <p:spPr>
          <a:xfrm>
            <a:off x="5500694" y="4214818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Ь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7" name="Прямоугольник 196"/>
          <p:cNvSpPr/>
          <p:nvPr/>
        </p:nvSpPr>
        <p:spPr>
          <a:xfrm>
            <a:off x="5500694" y="3786190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8" name="Прямоугольник 197"/>
          <p:cNvSpPr/>
          <p:nvPr/>
        </p:nvSpPr>
        <p:spPr>
          <a:xfrm>
            <a:off x="5500694" y="3357562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9" name="Прямоугольник 198"/>
          <p:cNvSpPr/>
          <p:nvPr/>
        </p:nvSpPr>
        <p:spPr>
          <a:xfrm>
            <a:off x="6357950" y="250030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0" name="Прямоугольник 199"/>
          <p:cNvSpPr/>
          <p:nvPr/>
        </p:nvSpPr>
        <p:spPr>
          <a:xfrm>
            <a:off x="5929322" y="335756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1" name="Прямоугольник 200"/>
          <p:cNvSpPr/>
          <p:nvPr/>
        </p:nvSpPr>
        <p:spPr>
          <a:xfrm>
            <a:off x="4214810" y="335756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2" name="Прямоугольник 201"/>
          <p:cNvSpPr/>
          <p:nvPr/>
        </p:nvSpPr>
        <p:spPr>
          <a:xfrm>
            <a:off x="5072066" y="335756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3" name="Прямоугольник 202"/>
          <p:cNvSpPr/>
          <p:nvPr/>
        </p:nvSpPr>
        <p:spPr>
          <a:xfrm>
            <a:off x="7643834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4" name="Прямоугольник 203"/>
          <p:cNvSpPr/>
          <p:nvPr/>
        </p:nvSpPr>
        <p:spPr>
          <a:xfrm>
            <a:off x="7215206" y="292893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Ь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5" name="Прямоугольник 204"/>
          <p:cNvSpPr/>
          <p:nvPr/>
        </p:nvSpPr>
        <p:spPr>
          <a:xfrm>
            <a:off x="5072066" y="378619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6" name="Прямоугольник 205"/>
          <p:cNvSpPr/>
          <p:nvPr/>
        </p:nvSpPr>
        <p:spPr>
          <a:xfrm>
            <a:off x="5929322" y="378619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Ё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7" name="Прямоугольник 206"/>
          <p:cNvSpPr/>
          <p:nvPr/>
        </p:nvSpPr>
        <p:spPr>
          <a:xfrm>
            <a:off x="6357950" y="378619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8" name="Прямоугольник 207"/>
          <p:cNvSpPr/>
          <p:nvPr/>
        </p:nvSpPr>
        <p:spPr>
          <a:xfrm>
            <a:off x="6357950" y="335756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9" name="Прямоугольник 208"/>
          <p:cNvSpPr/>
          <p:nvPr/>
        </p:nvSpPr>
        <p:spPr>
          <a:xfrm>
            <a:off x="3786182" y="335756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0" name="Прямоугольник 209"/>
          <p:cNvSpPr/>
          <p:nvPr/>
        </p:nvSpPr>
        <p:spPr>
          <a:xfrm>
            <a:off x="5072066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1" name="Прямоугольник 210"/>
          <p:cNvSpPr/>
          <p:nvPr/>
        </p:nvSpPr>
        <p:spPr>
          <a:xfrm>
            <a:off x="6786578" y="378619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2" name="Прямоугольник 211"/>
          <p:cNvSpPr/>
          <p:nvPr/>
        </p:nvSpPr>
        <p:spPr>
          <a:xfrm>
            <a:off x="4643438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3" name="Прямоугольник 212"/>
          <p:cNvSpPr/>
          <p:nvPr/>
        </p:nvSpPr>
        <p:spPr>
          <a:xfrm>
            <a:off x="4214810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Ш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4" name="Прямоугольник 213"/>
          <p:cNvSpPr/>
          <p:nvPr/>
        </p:nvSpPr>
        <p:spPr>
          <a:xfrm>
            <a:off x="3786182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5" name="Прямоугольник 214"/>
          <p:cNvSpPr/>
          <p:nvPr/>
        </p:nvSpPr>
        <p:spPr>
          <a:xfrm>
            <a:off x="3357554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6" name="Прямоугольник 215"/>
          <p:cNvSpPr/>
          <p:nvPr/>
        </p:nvSpPr>
        <p:spPr>
          <a:xfrm>
            <a:off x="5929322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7" name="Прямоугольник 216"/>
          <p:cNvSpPr/>
          <p:nvPr/>
        </p:nvSpPr>
        <p:spPr>
          <a:xfrm>
            <a:off x="6357950" y="421481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18" name="Picture 5" descr="48509053_351642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00298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0" name="Picture 10" descr="15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142908" y="3571876"/>
            <a:ext cx="3357586" cy="3141662"/>
          </a:xfrm>
          <a:prstGeom prst="rect">
            <a:avLst/>
          </a:prstGeom>
          <a:noFill/>
        </p:spPr>
      </p:pic>
      <p:pic>
        <p:nvPicPr>
          <p:cNvPr id="222" name="Picture 2" descr="F:\андерсен\1241173496_dsc0592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40" y="4714884"/>
            <a:ext cx="6000760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1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9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0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1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2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9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0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0430" y="71435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198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00826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43570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9058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29058" y="71435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14942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57686" y="285728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43570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358082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86314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57686" y="714356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71802" y="71435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357686" y="1571612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15338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929454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072198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214942" y="71435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86314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29058" y="157161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357686" y="2857496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357686" y="2428868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357686" y="2000240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500826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929454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00430" y="157161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786710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00430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357686" y="1142984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214942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929058" y="200024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072198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072198" y="200024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643570" y="200024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214942" y="200024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786314" y="200024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643174" y="157161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643570" y="71435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786314" y="71435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500430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786314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500826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643570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071802" y="157161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214942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500826" y="200024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929058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929454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786314" y="285749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643570" y="285749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929058" y="285749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214942" y="285749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3500430" y="71435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6072198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500826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643570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929058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929058" y="71435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214942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357686" y="285728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643570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7358082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Ч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4786314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Ю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4357686" y="714356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3071802" y="71435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357686" y="1571612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8215338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929454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072198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Ш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5214942" y="71435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4786314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3929058" y="157161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357686" y="2857496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4357686" y="2428868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4357686" y="2000240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6500826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6929454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3500430" y="157161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7786710" y="28572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3500430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Ч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4357686" y="1142984"/>
            <a:ext cx="428628" cy="414334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5214942" y="1142984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929058" y="200024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6072198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6072198" y="200024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5643570" y="200024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Ш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5214942" y="200024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У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786314" y="200024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2643174" y="157161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5643570" y="71435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4786314" y="71435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3500430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4786314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6500826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5643570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3071802" y="1571612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Ё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5214942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6500826" y="2000240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3929058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6929454" y="2428868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4786314" y="285749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5643570" y="285749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3929058" y="285749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5214942" y="2857496"/>
            <a:ext cx="428628" cy="41433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11" name="Picture 9" descr="C:\Documents and Settings\учитель\Мои документы\Мои рисунки\duimovochka_0-06-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57173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6" descr="C:\Documents and Settings\учитель\Мои документы\Мои рисунки\kot-matroski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0"/>
            <a:ext cx="282097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9" descr="C:\Documents and Settings\учитель\Мои документы\Мои рисунки\128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3286124"/>
            <a:ext cx="4308475" cy="322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28604"/>
            <a:ext cx="650084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4000" b="1" i="1" dirty="0" smtClean="0">
                <a:solidFill>
                  <a:srgbClr val="C00000"/>
                </a:solidFill>
                <a:latin typeface="Calibri" pitchFamily="32" charset="0"/>
              </a:rPr>
              <a:t>Доброта – это отзывчивость, душевное расположение к людям, стремление делать добро другим.</a:t>
            </a:r>
            <a:br>
              <a:rPr lang="ru-RU" sz="4000" b="1" i="1" dirty="0" smtClean="0">
                <a:solidFill>
                  <a:srgbClr val="C00000"/>
                </a:solidFill>
                <a:latin typeface="Calibri" pitchFamily="32" charset="0"/>
              </a:rPr>
            </a:br>
            <a:r>
              <a:rPr lang="ru-RU" sz="4000" b="1" i="1" dirty="0" smtClean="0">
                <a:solidFill>
                  <a:srgbClr val="C00000"/>
                </a:solidFill>
                <a:latin typeface="Calibri" pitchFamily="32" charset="0"/>
              </a:rPr>
              <a:t>                   </a:t>
            </a:r>
            <a:br>
              <a:rPr lang="ru-RU" sz="4000" b="1" i="1" dirty="0" smtClean="0">
                <a:solidFill>
                  <a:srgbClr val="C00000"/>
                </a:solidFill>
                <a:latin typeface="Calibri" pitchFamily="32" charset="0"/>
              </a:rPr>
            </a:br>
            <a:r>
              <a:rPr lang="ru-RU" sz="4000" b="1" i="1" dirty="0" smtClean="0">
                <a:solidFill>
                  <a:srgbClr val="C00000"/>
                </a:solidFill>
                <a:latin typeface="Calibri" pitchFamily="32" charset="0"/>
              </a:rPr>
              <a:t>          С. Ожегов</a:t>
            </a:r>
            <a:endParaRPr lang="ru-RU" sz="4000" b="1" i="1" dirty="0">
              <a:solidFill>
                <a:srgbClr val="C00000"/>
              </a:solidFill>
              <a:latin typeface="Calibri" pitchFamily="32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180138" y="4114800"/>
            <a:ext cx="2428875" cy="2152650"/>
            <a:chOff x="3893" y="2592"/>
            <a:chExt cx="1530" cy="1356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93" y="2592"/>
              <a:ext cx="1531" cy="13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3893" y="2592"/>
              <a:ext cx="1531" cy="13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71670" y="285729"/>
            <a:ext cx="57150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u="sng" dirty="0" smtClean="0">
                <a:solidFill>
                  <a:srgbClr val="DC2300"/>
                </a:solidFill>
                <a:latin typeface="Calibri" pitchFamily="32" charset="0"/>
              </a:rPr>
              <a:t>Вежливость</a:t>
            </a:r>
            <a:r>
              <a:rPr lang="ru-RU" sz="3600" b="1" i="1" dirty="0" smtClean="0">
                <a:solidFill>
                  <a:srgbClr val="DC2300"/>
                </a:solidFill>
                <a:latin typeface="Calibri" pitchFamily="32" charset="0"/>
              </a:rPr>
              <a:t> </a:t>
            </a:r>
            <a:r>
              <a:rPr lang="ru-RU" sz="3600" b="1" i="1" dirty="0" smtClean="0">
                <a:solidFill>
                  <a:srgbClr val="4B1F6F"/>
                </a:solidFill>
                <a:latin typeface="Calibri" pitchFamily="32" charset="0"/>
              </a:rPr>
              <a:t>– соблюдение правил приличия.</a:t>
            </a:r>
            <a:endParaRPr lang="ru-RU" sz="36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356"/>
            <a:ext cx="2008188" cy="1819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785786" y="2828836"/>
            <a:ext cx="72152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u="sng" dirty="0" smtClean="0">
                <a:solidFill>
                  <a:srgbClr val="DC2300"/>
                </a:solidFill>
                <a:latin typeface="Constantia" pitchFamily="16" charset="0"/>
              </a:rPr>
              <a:t>Дружба </a:t>
            </a:r>
            <a:r>
              <a:rPr lang="ru-RU" sz="3600" b="1" i="1" dirty="0" smtClean="0">
                <a:solidFill>
                  <a:srgbClr val="2300DC"/>
                </a:solidFill>
                <a:latin typeface="Constantia" pitchFamily="16" charset="0"/>
              </a:rPr>
              <a:t>– близкие                  отношения, основанные на взаимном доверии, привязанности, общности интересов.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457200" y="1096963"/>
            <a:ext cx="8229600" cy="49228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46800" rIns="0" bIns="0" anchor="b"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8000" b="1" i="1" dirty="0">
                <a:solidFill>
                  <a:srgbClr val="55A839"/>
                </a:solidFill>
                <a:latin typeface="Calibri" pitchFamily="32" charset="0"/>
              </a:rPr>
              <a:t>Добрые слова – это цветы человеческой души.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400800" y="2667000"/>
            <a:ext cx="2741613" cy="3827463"/>
            <a:chOff x="4032" y="1680"/>
            <a:chExt cx="1727" cy="2411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32" y="1680"/>
              <a:ext cx="1728" cy="24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4032" y="1680"/>
              <a:ext cx="1728" cy="24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1"/>
          <p:cNvPicPr>
            <a:picLocks noChangeAspect="1"/>
          </p:cNvPicPr>
          <p:nvPr/>
        </p:nvPicPr>
        <p:blipFill>
          <a:blip r:embed="rId2"/>
          <a:srcRect b="51613"/>
          <a:stretch>
            <a:fillRect/>
          </a:stretch>
        </p:blipFill>
        <p:spPr bwMode="auto">
          <a:xfrm>
            <a:off x="0" y="142852"/>
            <a:ext cx="9144000" cy="331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 l="14194" t="18018" r="15680" b="38957"/>
          <a:stretch>
            <a:fillRect/>
          </a:stretch>
        </p:blipFill>
        <p:spPr bwMode="auto">
          <a:xfrm>
            <a:off x="2571736" y="857232"/>
            <a:ext cx="3743325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57158" y="3714752"/>
            <a:ext cx="81439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Calibri" pitchFamily="32" charset="0"/>
              </a:rPr>
              <a:t>мест</a:t>
            </a:r>
            <a:r>
              <a:rPr lang="ru-RU" sz="3200" b="1" dirty="0" smtClean="0">
                <a:latin typeface="Calibri" pitchFamily="32" charset="0"/>
              </a:rPr>
              <a:t>ь – </a:t>
            </a:r>
            <a:r>
              <a:rPr lang="ru-RU" sz="3200" b="1" dirty="0" smtClean="0">
                <a:solidFill>
                  <a:srgbClr val="C00000"/>
                </a:solidFill>
                <a:latin typeface="Calibri" pitchFamily="32" charset="0"/>
              </a:rPr>
              <a:t>мест</a:t>
            </a:r>
            <a:r>
              <a:rPr lang="ru-RU" sz="3200" b="1" dirty="0" smtClean="0">
                <a:latin typeface="Calibri" pitchFamily="32" charset="0"/>
              </a:rPr>
              <a:t>и - </a:t>
            </a:r>
            <a:r>
              <a:rPr lang="ru-RU" sz="3200" b="1" dirty="0" smtClean="0">
                <a:solidFill>
                  <a:srgbClr val="C00000"/>
                </a:solidFill>
                <a:latin typeface="Calibri" pitchFamily="32" charset="0"/>
              </a:rPr>
              <a:t>мест</a:t>
            </a:r>
            <a:r>
              <a:rPr lang="ru-RU" sz="3200" b="1" dirty="0" smtClean="0">
                <a:latin typeface="Calibri" pitchFamily="32" charset="0"/>
              </a:rPr>
              <a:t>о</a:t>
            </a:r>
            <a:endParaRPr lang="ru-RU" sz="3200" b="1" dirty="0">
              <a:latin typeface="Calibri" pitchFamily="3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 l="37743" t="64085" r="43871" b="3011"/>
          <a:stretch>
            <a:fillRect/>
          </a:stretch>
        </p:blipFill>
        <p:spPr bwMode="auto">
          <a:xfrm>
            <a:off x="3451225" y="4394200"/>
            <a:ext cx="1681163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8"/>
          <p:cNvPicPr>
            <a:picLocks noChangeAspect="1"/>
          </p:cNvPicPr>
          <p:nvPr/>
        </p:nvPicPr>
        <p:blipFill>
          <a:blip r:embed="rId2"/>
          <a:srcRect b="47311"/>
          <a:stretch>
            <a:fillRect/>
          </a:stretch>
        </p:blipFill>
        <p:spPr bwMode="auto">
          <a:xfrm>
            <a:off x="0" y="0"/>
            <a:ext cx="9144000" cy="36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 l="15942" t="3125" r="36816" b="37915"/>
          <a:stretch>
            <a:fillRect/>
          </a:stretch>
        </p:blipFill>
        <p:spPr bwMode="auto">
          <a:xfrm>
            <a:off x="0" y="3286124"/>
            <a:ext cx="3254375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25" y="3286124"/>
            <a:ext cx="300037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51163" y="4221163"/>
            <a:ext cx="3289300" cy="240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2"/>
          <p:cNvPicPr>
            <a:picLocks noChangeAspect="1"/>
          </p:cNvPicPr>
          <p:nvPr/>
        </p:nvPicPr>
        <p:blipFill>
          <a:blip r:embed="rId2"/>
          <a:srcRect r="64999"/>
          <a:stretch>
            <a:fillRect/>
          </a:stretch>
        </p:blipFill>
        <p:spPr bwMode="auto">
          <a:xfrm>
            <a:off x="0" y="0"/>
            <a:ext cx="3200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785794"/>
            <a:ext cx="453707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3714752"/>
            <a:ext cx="2855913" cy="297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000232" y="142853"/>
            <a:ext cx="61436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/>
              <a:t>Сердце – сад души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Доброта,  что солнце</a:t>
            </a:r>
            <a:endParaRPr lang="ru-RU" sz="6600" dirty="0"/>
          </a:p>
        </p:txBody>
      </p:sp>
      <p:pic>
        <p:nvPicPr>
          <p:cNvPr id="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5238" y="1485900"/>
            <a:ext cx="6619875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1947863" cy="198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000232" y="214290"/>
            <a:ext cx="65008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5400" dirty="0" smtClean="0">
                <a:solidFill>
                  <a:srgbClr val="04617B"/>
                </a:solidFill>
                <a:latin typeface="Calibri" pitchFamily="32" charset="0"/>
              </a:rPr>
              <a:t> </a:t>
            </a:r>
            <a:r>
              <a:rPr lang="ru-RU" sz="5400" b="1" i="1" dirty="0" smtClean="0">
                <a:solidFill>
                  <a:srgbClr val="7030A0"/>
                </a:solidFill>
                <a:latin typeface="Calibri" pitchFamily="32" charset="0"/>
              </a:rPr>
              <a:t>Пословицы:</a:t>
            </a:r>
            <a:endParaRPr lang="ru-RU" sz="5400" b="1" i="1" dirty="0">
              <a:solidFill>
                <a:srgbClr val="7030A0"/>
              </a:solidFill>
              <a:latin typeface="Calibri" pitchFamily="3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285992"/>
            <a:ext cx="7072362" cy="4052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1463" indent="-271463">
              <a:spcBef>
                <a:spcPts val="8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b="1" i="1" dirty="0" smtClean="0">
                <a:solidFill>
                  <a:srgbClr val="0B5395"/>
                </a:solidFill>
                <a:latin typeface="Constantia" pitchFamily="16" charset="0"/>
              </a:rPr>
              <a:t>Доброе слово – что дождь в засуху.</a:t>
            </a:r>
          </a:p>
          <a:p>
            <a:pPr marL="271463" indent="-271463">
              <a:spcBef>
                <a:spcPts val="8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b="1" i="1" dirty="0" smtClean="0">
                <a:solidFill>
                  <a:srgbClr val="0B5395"/>
                </a:solidFill>
                <a:latin typeface="Constantia" pitchFamily="16" charset="0"/>
              </a:rPr>
              <a:t>Доброе слово дороже богатства.</a:t>
            </a:r>
          </a:p>
          <a:p>
            <a:pPr marL="271463" indent="-271463">
              <a:spcBef>
                <a:spcPts val="8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b="1" i="1" dirty="0" smtClean="0">
                <a:solidFill>
                  <a:srgbClr val="0B5395"/>
                </a:solidFill>
                <a:latin typeface="Constantia" pitchFamily="16" charset="0"/>
              </a:rPr>
              <a:t>Не одежда красит человека, а его добрые дела.</a:t>
            </a:r>
          </a:p>
          <a:p>
            <a:pPr marL="271463" indent="-271463">
              <a:spcBef>
                <a:spcPts val="8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b="1" i="1" dirty="0" smtClean="0">
                <a:solidFill>
                  <a:srgbClr val="0B5395"/>
                </a:solidFill>
                <a:latin typeface="Constantia" pitchFamily="16" charset="0"/>
              </a:rPr>
              <a:t>Не хвались серебром, а хвались добром.</a:t>
            </a:r>
          </a:p>
          <a:p>
            <a:pPr marL="271463" indent="-271463">
              <a:spcBef>
                <a:spcPts val="8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b="1" i="1" dirty="0" smtClean="0">
                <a:solidFill>
                  <a:srgbClr val="0B5395"/>
                </a:solidFill>
                <a:latin typeface="Constantia" pitchFamily="16" charset="0"/>
              </a:rPr>
              <a:t>Не ищи красоты – ищи доброты.</a:t>
            </a:r>
          </a:p>
          <a:p>
            <a:pPr marL="271463" indent="-271463">
              <a:spcBef>
                <a:spcPts val="800"/>
              </a:spcBef>
              <a:buClr>
                <a:srgbClr val="0BD0D9"/>
              </a:buClr>
              <a:buSzPct val="95000"/>
              <a:buFont typeface="Wingdings 2" pitchFamily="16" charset="2"/>
              <a:buChar char="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ru-RU" sz="2800" b="1" i="1" dirty="0" smtClean="0">
                <a:solidFill>
                  <a:srgbClr val="0B5395"/>
                </a:solidFill>
                <a:latin typeface="Constantia" pitchFamily="16" charset="0"/>
              </a:rPr>
              <a:t>Добра желаешь..- добро и делай</a:t>
            </a:r>
            <a:endParaRPr lang="ru-RU" sz="2800" b="1" i="1" dirty="0">
              <a:solidFill>
                <a:srgbClr val="0B5395"/>
              </a:solidFill>
              <a:latin typeface="Constantia" pitchFamily="1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58072" cy="34401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Приветствие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Прощание </a:t>
            </a:r>
            <a:br>
              <a:rPr lang="ru-RU" dirty="0" smtClean="0"/>
            </a:br>
            <a:r>
              <a:rPr lang="ru-RU" dirty="0" smtClean="0"/>
              <a:t>Поздравление</a:t>
            </a:r>
            <a:br>
              <a:rPr lang="ru-RU" dirty="0" smtClean="0"/>
            </a:br>
            <a:r>
              <a:rPr lang="ru-RU" dirty="0" smtClean="0"/>
              <a:t>Благодарность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Извинение</a:t>
            </a:r>
            <a:br>
              <a:rPr lang="ru-RU" dirty="0" smtClean="0"/>
            </a:br>
            <a:r>
              <a:rPr lang="ru-RU" dirty="0" smtClean="0"/>
              <a:t>Просьба</a:t>
            </a:r>
            <a:endParaRPr lang="ru-RU" dirty="0"/>
          </a:p>
        </p:txBody>
      </p:sp>
      <p:pic>
        <p:nvPicPr>
          <p:cNvPr id="3" name="Рисунок 3" descr="79966779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2305050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C:\Documents and Settings\учитель\Мои документы\Мои рисунки\0bf335ad006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571876"/>
            <a:ext cx="4572032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2214578"/>
          </a:xfrm>
        </p:spPr>
        <p:txBody>
          <a:bodyPr>
            <a:noAutofit/>
          </a:bodyPr>
          <a:lstStyle/>
          <a:p>
            <a:r>
              <a:rPr lang="en-US" sz="6000" b="1" i="1" dirty="0" smtClean="0">
                <a:solidFill>
                  <a:srgbClr val="C00000"/>
                </a:solidFill>
                <a:latin typeface="Calibri" pitchFamily="32" charset="0"/>
              </a:rPr>
              <a:t/>
            </a:r>
            <a:br>
              <a:rPr lang="en-US" sz="6000" b="1" i="1" dirty="0" smtClean="0">
                <a:solidFill>
                  <a:srgbClr val="C00000"/>
                </a:solidFill>
                <a:latin typeface="Calibri" pitchFamily="32" charset="0"/>
              </a:rPr>
            </a:br>
            <a:r>
              <a:rPr lang="en-US" sz="6000" b="1" i="1" dirty="0" smtClean="0">
                <a:solidFill>
                  <a:srgbClr val="C00000"/>
                </a:solidFill>
                <a:latin typeface="Calibri" pitchFamily="32" charset="0"/>
              </a:rPr>
              <a:t> </a:t>
            </a:r>
            <a:r>
              <a:rPr lang="en-US" sz="6000" b="1" i="1" dirty="0" smtClean="0">
                <a:solidFill>
                  <a:srgbClr val="C00000"/>
                </a:solidFill>
                <a:latin typeface="Calibri" pitchFamily="32" charset="0"/>
              </a:rPr>
              <a:t>            </a:t>
            </a:r>
            <a:r>
              <a:rPr lang="ru-RU" sz="6000" b="1" i="1" dirty="0" smtClean="0">
                <a:solidFill>
                  <a:srgbClr val="C00000"/>
                </a:solidFill>
                <a:latin typeface="Calibri" pitchFamily="32" charset="0"/>
              </a:rPr>
              <a:t>Слово </a:t>
            </a:r>
            <a:r>
              <a:rPr lang="ru-RU" sz="6000" b="1" i="1" dirty="0" smtClean="0">
                <a:solidFill>
                  <a:srgbClr val="C00000"/>
                </a:solidFill>
                <a:latin typeface="Calibri" pitchFamily="32" charset="0"/>
              </a:rPr>
              <a:t>лечит – </a:t>
            </a:r>
            <a:br>
              <a:rPr lang="ru-RU" sz="6000" b="1" i="1" dirty="0" smtClean="0">
                <a:solidFill>
                  <a:srgbClr val="C00000"/>
                </a:solidFill>
                <a:latin typeface="Calibri" pitchFamily="32" charset="0"/>
              </a:rPr>
            </a:br>
            <a:r>
              <a:rPr lang="en-US" sz="6000" b="1" i="1" dirty="0" smtClean="0">
                <a:solidFill>
                  <a:srgbClr val="C00000"/>
                </a:solidFill>
                <a:latin typeface="Calibri" pitchFamily="32" charset="0"/>
              </a:rPr>
              <a:t>            </a:t>
            </a:r>
            <a:r>
              <a:rPr lang="ru-RU" sz="6000" b="1" i="1" dirty="0" smtClean="0">
                <a:solidFill>
                  <a:srgbClr val="C00000"/>
                </a:solidFill>
                <a:latin typeface="Calibri" pitchFamily="32" charset="0"/>
              </a:rPr>
              <a:t>слово </a:t>
            </a:r>
            <a:r>
              <a:rPr lang="ru-RU" sz="6000" b="1" i="1" dirty="0" smtClean="0">
                <a:solidFill>
                  <a:srgbClr val="C00000"/>
                </a:solidFill>
                <a:latin typeface="Calibri" pitchFamily="32" charset="0"/>
              </a:rPr>
              <a:t>и ранит</a:t>
            </a:r>
            <a:br>
              <a:rPr lang="ru-RU" sz="6000" b="1" i="1" dirty="0" smtClean="0">
                <a:solidFill>
                  <a:srgbClr val="C00000"/>
                </a:solidFill>
                <a:latin typeface="Calibri" pitchFamily="32" charset="0"/>
              </a:rPr>
            </a:br>
            <a:endParaRPr lang="ru-RU" sz="6000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143240" y="2571744"/>
            <a:ext cx="5643602" cy="4286256"/>
            <a:chOff x="3360" y="2544"/>
            <a:chExt cx="1530" cy="1518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360" y="2544"/>
              <a:ext cx="1531" cy="151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3360" y="2544"/>
              <a:ext cx="1531" cy="151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285720" y="357166"/>
            <a:ext cx="2057400" cy="16764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14290"/>
            <a:ext cx="5041900" cy="615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4"/>
          <p:cNvPicPr>
            <a:picLocks noChangeAspect="1"/>
          </p:cNvPicPr>
          <p:nvPr/>
        </p:nvPicPr>
        <p:blipFill>
          <a:blip r:embed="rId3"/>
          <a:srcRect r="64999"/>
          <a:stretch>
            <a:fillRect/>
          </a:stretch>
        </p:blipFill>
        <p:spPr bwMode="auto">
          <a:xfrm>
            <a:off x="0" y="0"/>
            <a:ext cx="3200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71473" y="3244334"/>
            <a:ext cx="22145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Calibri" pitchFamily="32" charset="0"/>
              </a:rPr>
              <a:t>ЛЮБОВЬ</a:t>
            </a:r>
            <a:endParaRPr lang="ru-RU" sz="4000" b="1" dirty="0">
              <a:solidFill>
                <a:srgbClr val="C00000"/>
              </a:solidFill>
              <a:latin typeface="Calibri" pitchFamily="3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15140" y="142852"/>
            <a:ext cx="20717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FF00"/>
                </a:solidFill>
              </a:rPr>
              <a:t>Зло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473" y="357166"/>
            <a:ext cx="3429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</a:rPr>
              <a:t>Доброта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21606" y="3429000"/>
            <a:ext cx="54223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Calibri" pitchFamily="32" charset="0"/>
              </a:rPr>
              <a:t>            ОДИНОЧЕСТВО</a:t>
            </a:r>
            <a:endParaRPr lang="ru-RU" sz="4000" b="1" dirty="0">
              <a:solidFill>
                <a:srgbClr val="FF0000"/>
              </a:solidFill>
              <a:latin typeface="Calibri" pitchFamily="3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74786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6" charset="0"/>
                <a:cs typeface="Times New Roman" pitchFamily="16" charset="0"/>
              </a:rPr>
              <a:t>Пусть добрым будет ум у вас,</a:t>
            </a:r>
            <a:br>
              <a:rPr lang="ru-RU" b="1" i="1" dirty="0" smtClean="0">
                <a:latin typeface="Times New Roman" pitchFamily="16" charset="0"/>
                <a:cs typeface="Times New Roman" pitchFamily="16" charset="0"/>
              </a:rPr>
            </a:br>
            <a:endParaRPr lang="ru-RU" dirty="0"/>
          </a:p>
        </p:txBody>
      </p:sp>
      <p:pic>
        <p:nvPicPr>
          <p:cNvPr id="3" name="Рисунок 5"/>
          <p:cNvPicPr>
            <a:picLocks noChangeAspect="1"/>
          </p:cNvPicPr>
          <p:nvPr/>
        </p:nvPicPr>
        <p:blipFill>
          <a:blip r:embed="rId2"/>
          <a:srcRect b="7846"/>
          <a:stretch>
            <a:fillRect/>
          </a:stretch>
        </p:blipFill>
        <p:spPr bwMode="auto">
          <a:xfrm>
            <a:off x="2143108" y="928670"/>
            <a:ext cx="4721225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57224" y="6000768"/>
            <a:ext cx="76438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latin typeface="Times New Roman" pitchFamily="16" charset="0"/>
                <a:cs typeface="Times New Roman" pitchFamily="16" charset="0"/>
              </a:rPr>
              <a:t>А сердце умным будет</a:t>
            </a:r>
            <a:endParaRPr lang="ru-RU" sz="4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4348" y="500042"/>
            <a:ext cx="8215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6000" b="1" dirty="0" smtClean="0">
                <a:solidFill>
                  <a:srgbClr val="FF0000"/>
                </a:solidFill>
                <a:latin typeface="Calibri" pitchFamily="32" charset="0"/>
              </a:rPr>
              <a:t>Ребята, давайте жить дружно!</a:t>
            </a:r>
            <a:endParaRPr lang="ru-RU" sz="6000" b="1" dirty="0">
              <a:solidFill>
                <a:srgbClr val="FF0000"/>
              </a:solidFill>
              <a:latin typeface="Calibri" pitchFamily="32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057400" y="2667000"/>
            <a:ext cx="4722813" cy="3770313"/>
            <a:chOff x="1296" y="1680"/>
            <a:chExt cx="2975" cy="2375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96" y="1680"/>
              <a:ext cx="2976" cy="237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296" y="1680"/>
              <a:ext cx="2976" cy="237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258</Words>
  <PresentationFormat>Экран (4:3)</PresentationFormat>
  <Paragraphs>150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Доброта,  что солнце</vt:lpstr>
      <vt:lpstr>Слайд 13</vt:lpstr>
      <vt:lpstr>Приветствие  Прощание  Поздравление Благодарность Извинение Просьба</vt:lpstr>
      <vt:lpstr>              Слово лечит –              слово и ранит </vt:lpstr>
      <vt:lpstr>Слайд 16</vt:lpstr>
      <vt:lpstr>Слайд 17</vt:lpstr>
      <vt:lpstr>Пусть добрым будет ум у вас, 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первоклассник</cp:lastModifiedBy>
  <cp:revision>99</cp:revision>
  <dcterms:modified xsi:type="dcterms:W3CDTF">2012-12-12T07:56:29Z</dcterms:modified>
</cp:coreProperties>
</file>