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0" r:id="rId4"/>
    <p:sldId id="259" r:id="rId5"/>
    <p:sldId id="262" r:id="rId6"/>
    <p:sldId id="261" r:id="rId7"/>
    <p:sldId id="264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E25A8-22A0-48D3-B8F4-C0C049EE3960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B749F-CA08-4A2E-A2B2-572179CBA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381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B749F-CA08-4A2E-A2B2-572179CBA7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628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B749F-CA08-4A2E-A2B2-572179CBA76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02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0E0A5-E488-4978-8317-8CBD1EA98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88A5A8-198C-4A0B-92E0-36C43E92B0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BC74AD-1DD3-413A-9384-056A5616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394B45-554A-4B0A-BD51-86DEDCFC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107A06-768A-4246-8851-70217610C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971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F9FDC-44DE-4DFD-A0B5-6C5D3D34B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BA920F-EEAF-4403-B8E5-9717D8AD1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13835A-A417-454B-A738-71E4761C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01E2E3-7FD9-48B7-B1BF-81F7A1744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64CB41-93B8-4CB7-94AF-1EE736B3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00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B7529-D196-4EF9-A539-2CCE9A293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92D39C-9075-4B3D-B55D-5E8428B20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2E593A-13D9-4ADE-922C-5F36D19E9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C78CB8-12BA-4309-B3EE-12E67013D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F14799-8AFD-4710-B6FC-C6EC807D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9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E5D82-CA10-4827-AB3A-E1775583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32CD4E-7DCC-4BA0-AFE9-A39518973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056F24-35F0-4E22-A607-A5FB92309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844F1A-976E-4E1C-8634-5B0011D45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A95FAD-623E-432A-9406-7F67C5DFB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112E36-69F8-4963-99A6-33E554A7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14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B735C-546E-426B-AD76-7ECDF9600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460E91-D102-45D5-A249-1E78CF98C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B4F522-6055-4CDA-A73F-DE4C7F300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701ED0C-EBA2-4C67-A8B3-9FF678685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0FDA52-BF80-4F7F-A9E6-6A7DC937B4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0BD9887-9794-415A-ACAB-DEE96396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34ACDC-4352-4304-BF96-90AEF13FA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3B57AE-B698-4BC0-A8C0-BABD95F2A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697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6D243-A716-4355-8B6E-EC5AA7B6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BC0635-AA23-4BA6-A1D5-4AB15E38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54759B-ACA6-48FE-9CF3-479EF456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AE0B58B-FCC7-4003-B0DA-854AB7C9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72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5FF3D3-6733-420F-AA2A-962527813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AE3490-E0B0-4C7F-8F07-22469B7C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D4A242-43F3-4527-9B8D-C107E164E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289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0A0AC-B301-4047-98A1-A2595E1A0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CA58D1-B515-49FC-AAEE-0DED1B5E2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DAFB76-DF86-466A-A0F7-C952CD8F0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FDE99F-6ABB-4033-B3F7-082A8FCB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712FA3-206D-4825-84AD-3B2E6F07D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BEE388-B479-481F-8A97-3A2057C1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58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10A34-D770-430C-9CC1-FAEEEBA1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DEA780-2858-407E-8EF4-ED8D2CD96F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2AD6D5-508F-4DD6-9FCB-755D9B125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34AD45-A90B-4044-901F-21CB02D4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8418D2-5FCA-4523-AA79-0D2E349DA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2BD2AA-D3BA-48E2-88D6-993620660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6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C14705-CA36-42A2-8B9C-B07B647C2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8A480B-30CD-49DA-9CC6-2B981EE5F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40A867-B71D-478B-986A-61FBEDD7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18806-B4CC-467E-94BA-D7521CCA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5B0299-4CEB-4E70-810A-B0DCE8826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152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0D9743E-5AB4-4AB5-A88F-DC1ACF579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E6D9BF-B980-440C-99F4-D17B07345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99F879-9691-449F-9276-13074439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0869CC-7F84-4CB3-80D2-E9754623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B7A62D-A1A1-42CA-A07B-63E3A953D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5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15A59-D859-4AB6-B1A4-25BF6707E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190226-CA33-40D5-9789-67D1946EE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AC3BF8-1EA7-47DB-B512-7BFAACA32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76FAF-BF7E-4E72-862C-E7AE9B76C317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E59288-AB5A-4E81-883D-55C0C6EFC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A63BAA-BF79-4210-BF3E-1BA676E3B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F4BD6-055B-4503-B6F3-84A7C0916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9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атематический шаблон для презентаций">
            <a:extLst>
              <a:ext uri="{FF2B5EF4-FFF2-40B4-BE49-F238E27FC236}">
                <a16:creationId xmlns:a16="http://schemas.microsoft.com/office/drawing/2014/main" id="{3BB4D435-0267-4912-9E9F-58763705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8" y="0"/>
            <a:ext cx="1222287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начало отсчета">
            <a:extLst>
              <a:ext uri="{FF2B5EF4-FFF2-40B4-BE49-F238E27FC236}">
                <a16:creationId xmlns:a16="http://schemas.microsoft.com/office/drawing/2014/main" id="{8A666A9B-E9E0-4F3E-ADAF-37C527EE007C}"/>
              </a:ext>
            </a:extLst>
          </p:cNvPr>
          <p:cNvGrpSpPr/>
          <p:nvPr/>
        </p:nvGrpSpPr>
        <p:grpSpPr>
          <a:xfrm>
            <a:off x="1512000" y="185859"/>
            <a:ext cx="2636838" cy="799962"/>
            <a:chOff x="1332706" y="185859"/>
            <a:chExt cx="2636838" cy="799962"/>
          </a:xfrm>
        </p:grpSpPr>
        <p:sp>
          <p:nvSpPr>
            <p:cNvPr id="131" name="Скругленный прямоугольник 120">
              <a:extLst>
                <a:ext uri="{FF2B5EF4-FFF2-40B4-BE49-F238E27FC236}">
                  <a16:creationId xmlns:a16="http://schemas.microsoft.com/office/drawing/2014/main" id="{A3C0EBDC-14D7-4427-9F4A-2F774892359C}"/>
                </a:ext>
              </a:extLst>
            </p:cNvPr>
            <p:cNvSpPr/>
            <p:nvPr/>
          </p:nvSpPr>
          <p:spPr>
            <a:xfrm>
              <a:off x="1332706" y="288262"/>
              <a:ext cx="2636838" cy="6975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Скругленный прямоугольник 121">
              <a:extLst>
                <a:ext uri="{FF2B5EF4-FFF2-40B4-BE49-F238E27FC236}">
                  <a16:creationId xmlns:a16="http://schemas.microsoft.com/office/drawing/2014/main" id="{D5D4DF37-320B-440E-8E4F-C61802087624}"/>
                </a:ext>
              </a:extLst>
            </p:cNvPr>
            <p:cNvSpPr/>
            <p:nvPr/>
          </p:nvSpPr>
          <p:spPr>
            <a:xfrm>
              <a:off x="1332706" y="185859"/>
              <a:ext cx="2636838" cy="69755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НАЧАЛО ОТСЧЕТА</a:t>
              </a:r>
            </a:p>
          </p:txBody>
        </p:sp>
      </p:grpSp>
      <p:grpSp>
        <p:nvGrpSpPr>
          <p:cNvPr id="133" name="время истекло">
            <a:extLst>
              <a:ext uri="{FF2B5EF4-FFF2-40B4-BE49-F238E27FC236}">
                <a16:creationId xmlns:a16="http://schemas.microsoft.com/office/drawing/2014/main" id="{27149C40-F8AA-415E-82FF-662D5016BFE5}"/>
              </a:ext>
            </a:extLst>
          </p:cNvPr>
          <p:cNvGrpSpPr/>
          <p:nvPr/>
        </p:nvGrpSpPr>
        <p:grpSpPr>
          <a:xfrm>
            <a:off x="1512000" y="185859"/>
            <a:ext cx="2636838" cy="799962"/>
            <a:chOff x="4321176" y="185859"/>
            <a:chExt cx="2636838" cy="799962"/>
          </a:xfrm>
        </p:grpSpPr>
        <p:sp>
          <p:nvSpPr>
            <p:cNvPr id="134" name="Скругленный прямоугольник 123">
              <a:extLst>
                <a:ext uri="{FF2B5EF4-FFF2-40B4-BE49-F238E27FC236}">
                  <a16:creationId xmlns:a16="http://schemas.microsoft.com/office/drawing/2014/main" id="{66D8562D-5F8B-46AB-9848-81C9DFB9DA5F}"/>
                </a:ext>
              </a:extLst>
            </p:cNvPr>
            <p:cNvSpPr/>
            <p:nvPr/>
          </p:nvSpPr>
          <p:spPr>
            <a:xfrm>
              <a:off x="4321176" y="288262"/>
              <a:ext cx="2636838" cy="69755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Скругленный прямоугольник 124">
              <a:extLst>
                <a:ext uri="{FF2B5EF4-FFF2-40B4-BE49-F238E27FC236}">
                  <a16:creationId xmlns:a16="http://schemas.microsoft.com/office/drawing/2014/main" id="{4B34BDB5-FFF9-46B3-962E-224C8BB40DEA}"/>
                </a:ext>
              </a:extLst>
            </p:cNvPr>
            <p:cNvSpPr/>
            <p:nvPr/>
          </p:nvSpPr>
          <p:spPr>
            <a:xfrm>
              <a:off x="4321176" y="185859"/>
              <a:ext cx="2636838" cy="69755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r>
                <a:rPr lang="ru-RU" sz="2200" dirty="0">
                  <a:latin typeface="Arial" panose="020B0604020202020204" pitchFamily="34" charset="0"/>
                  <a:cs typeface="Arial" panose="020B0604020202020204" pitchFamily="34" charset="0"/>
                </a:rPr>
                <a:t>ВРЕМЯ ИСТЕКЛО!</a:t>
              </a:r>
            </a:p>
          </p:txBody>
        </p:sp>
      </p:grpSp>
      <p:sp>
        <p:nvSpPr>
          <p:cNvPr id="136" name="Автофигура 3">
            <a:extLst>
              <a:ext uri="{FF2B5EF4-FFF2-40B4-BE49-F238E27FC236}">
                <a16:creationId xmlns:a16="http://schemas.microsoft.com/office/drawing/2014/main" id="{FD6382C5-238C-46EB-89D6-812E58712C9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0" y="1176728"/>
            <a:ext cx="4922838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37" name="Прямоугольник 5">
            <a:extLst>
              <a:ext uri="{FF2B5EF4-FFF2-40B4-BE49-F238E27FC236}">
                <a16:creationId xmlns:a16="http://schemas.microsoft.com/office/drawing/2014/main" id="{F0CD76CE-9432-428E-8AE8-3364AD55D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1741878"/>
            <a:ext cx="136525" cy="371475"/>
          </a:xfrm>
          <a:prstGeom prst="rect">
            <a:avLst/>
          </a:prstGeom>
          <a:solidFill>
            <a:srgbClr val="9E9D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38" name="Прямоугольник 6">
            <a:extLst>
              <a:ext uri="{FF2B5EF4-FFF2-40B4-BE49-F238E27FC236}">
                <a16:creationId xmlns:a16="http://schemas.microsoft.com/office/drawing/2014/main" id="{8BB09774-3359-45F6-A858-73D03E0F7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1741878"/>
            <a:ext cx="1365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39" name="Прямоугольник 7">
            <a:extLst>
              <a:ext uri="{FF2B5EF4-FFF2-40B4-BE49-F238E27FC236}">
                <a16:creationId xmlns:a16="http://schemas.microsoft.com/office/drawing/2014/main" id="{09B638C6-9DFD-48F7-89EE-60FAD4870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1741878"/>
            <a:ext cx="136525" cy="146050"/>
          </a:xfrm>
          <a:prstGeom prst="rect">
            <a:avLst/>
          </a:prstGeom>
          <a:solidFill>
            <a:srgbClr val="8685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0" name="Прямоугольник 8">
            <a:extLst>
              <a:ext uri="{FF2B5EF4-FFF2-40B4-BE49-F238E27FC236}">
                <a16:creationId xmlns:a16="http://schemas.microsoft.com/office/drawing/2014/main" id="{BF788EFF-1496-49C3-B22F-62B6448EB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1741878"/>
            <a:ext cx="13652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1" name="Полилиния 9">
            <a:extLst>
              <a:ext uri="{FF2B5EF4-FFF2-40B4-BE49-F238E27FC236}">
                <a16:creationId xmlns:a16="http://schemas.microsoft.com/office/drawing/2014/main" id="{87721729-BC89-4F9B-9413-B274B96F16E4}"/>
              </a:ext>
            </a:extLst>
          </p:cNvPr>
          <p:cNvSpPr>
            <a:spLocks/>
          </p:cNvSpPr>
          <p:nvPr/>
        </p:nvSpPr>
        <p:spPr bwMode="auto">
          <a:xfrm>
            <a:off x="2498725" y="1633928"/>
            <a:ext cx="460375" cy="195263"/>
          </a:xfrm>
          <a:custGeom>
            <a:avLst/>
            <a:gdLst>
              <a:gd name="T0" fmla="*/ 188 w 188"/>
              <a:gd name="T1" fmla="*/ 64 h 80"/>
              <a:gd name="T2" fmla="*/ 172 w 188"/>
              <a:gd name="T3" fmla="*/ 80 h 80"/>
              <a:gd name="T4" fmla="*/ 16 w 188"/>
              <a:gd name="T5" fmla="*/ 80 h 80"/>
              <a:gd name="T6" fmla="*/ 0 w 188"/>
              <a:gd name="T7" fmla="*/ 64 h 80"/>
              <a:gd name="T8" fmla="*/ 0 w 188"/>
              <a:gd name="T9" fmla="*/ 16 h 80"/>
              <a:gd name="T10" fmla="*/ 16 w 188"/>
              <a:gd name="T11" fmla="*/ 0 h 80"/>
              <a:gd name="T12" fmla="*/ 172 w 188"/>
              <a:gd name="T13" fmla="*/ 0 h 80"/>
              <a:gd name="T14" fmla="*/ 188 w 188"/>
              <a:gd name="T15" fmla="*/ 16 h 80"/>
              <a:gd name="T16" fmla="*/ 188 w 188"/>
              <a:gd name="T17" fmla="*/ 6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80">
                <a:moveTo>
                  <a:pt x="188" y="64"/>
                </a:moveTo>
                <a:cubicBezTo>
                  <a:pt x="188" y="73"/>
                  <a:pt x="181" y="80"/>
                  <a:pt x="172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7" y="80"/>
                  <a:pt x="0" y="73"/>
                  <a:pt x="0" y="6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81" y="0"/>
                  <a:pt x="188" y="7"/>
                  <a:pt x="188" y="16"/>
                </a:cubicBezTo>
                <a:lnTo>
                  <a:pt x="188" y="64"/>
                </a:lnTo>
                <a:close/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2" name="Полилиния 10">
            <a:extLst>
              <a:ext uri="{FF2B5EF4-FFF2-40B4-BE49-F238E27FC236}">
                <a16:creationId xmlns:a16="http://schemas.microsoft.com/office/drawing/2014/main" id="{04F30725-0F24-4DE7-8516-3C23D669F369}"/>
              </a:ext>
            </a:extLst>
          </p:cNvPr>
          <p:cNvSpPr>
            <a:spLocks/>
          </p:cNvSpPr>
          <p:nvPr/>
        </p:nvSpPr>
        <p:spPr bwMode="auto">
          <a:xfrm>
            <a:off x="3525838" y="1881578"/>
            <a:ext cx="911225" cy="1109663"/>
          </a:xfrm>
          <a:custGeom>
            <a:avLst/>
            <a:gdLst>
              <a:gd name="T0" fmla="*/ 5 w 372"/>
              <a:gd name="T1" fmla="*/ 378 h 454"/>
              <a:gd name="T2" fmla="*/ 8 w 372"/>
              <a:gd name="T3" fmla="*/ 397 h 454"/>
              <a:gd name="T4" fmla="*/ 80 w 372"/>
              <a:gd name="T5" fmla="*/ 450 h 454"/>
              <a:gd name="T6" fmla="*/ 99 w 372"/>
              <a:gd name="T7" fmla="*/ 447 h 454"/>
              <a:gd name="T8" fmla="*/ 368 w 372"/>
              <a:gd name="T9" fmla="*/ 76 h 454"/>
              <a:gd name="T10" fmla="*/ 364 w 372"/>
              <a:gd name="T11" fmla="*/ 57 h 454"/>
              <a:gd name="T12" fmla="*/ 292 w 372"/>
              <a:gd name="T13" fmla="*/ 5 h 454"/>
              <a:gd name="T14" fmla="*/ 273 w 372"/>
              <a:gd name="T15" fmla="*/ 8 h 454"/>
              <a:gd name="T16" fmla="*/ 5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5" y="378"/>
                </a:moveTo>
                <a:cubicBezTo>
                  <a:pt x="0" y="384"/>
                  <a:pt x="2" y="393"/>
                  <a:pt x="8" y="397"/>
                </a:cubicBezTo>
                <a:cubicBezTo>
                  <a:pt x="80" y="450"/>
                  <a:pt x="80" y="450"/>
                  <a:pt x="80" y="450"/>
                </a:cubicBezTo>
                <a:cubicBezTo>
                  <a:pt x="86" y="454"/>
                  <a:pt x="95" y="453"/>
                  <a:pt x="99" y="447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72" y="70"/>
                  <a:pt x="371" y="62"/>
                  <a:pt x="364" y="57"/>
                </a:cubicBezTo>
                <a:cubicBezTo>
                  <a:pt x="292" y="5"/>
                  <a:pt x="292" y="5"/>
                  <a:pt x="292" y="5"/>
                </a:cubicBezTo>
                <a:cubicBezTo>
                  <a:pt x="286" y="0"/>
                  <a:pt x="277" y="2"/>
                  <a:pt x="273" y="8"/>
                </a:cubicBezTo>
                <a:cubicBezTo>
                  <a:pt x="5" y="378"/>
                  <a:pt x="5" y="378"/>
                  <a:pt x="5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3" name="Полилиния 11">
            <a:extLst>
              <a:ext uri="{FF2B5EF4-FFF2-40B4-BE49-F238E27FC236}">
                <a16:creationId xmlns:a16="http://schemas.microsoft.com/office/drawing/2014/main" id="{C9807928-87F2-48B6-A057-CE5A6776F351}"/>
              </a:ext>
            </a:extLst>
          </p:cNvPr>
          <p:cNvSpPr>
            <a:spLocks/>
          </p:cNvSpPr>
          <p:nvPr/>
        </p:nvSpPr>
        <p:spPr bwMode="auto">
          <a:xfrm>
            <a:off x="1027113" y="1860941"/>
            <a:ext cx="909638" cy="1111250"/>
          </a:xfrm>
          <a:custGeom>
            <a:avLst/>
            <a:gdLst>
              <a:gd name="T0" fmla="*/ 368 w 372"/>
              <a:gd name="T1" fmla="*/ 378 h 454"/>
              <a:gd name="T2" fmla="*/ 365 w 372"/>
              <a:gd name="T3" fmla="*/ 397 h 454"/>
              <a:gd name="T4" fmla="*/ 292 w 372"/>
              <a:gd name="T5" fmla="*/ 449 h 454"/>
              <a:gd name="T6" fmla="*/ 273 w 372"/>
              <a:gd name="T7" fmla="*/ 446 h 454"/>
              <a:gd name="T8" fmla="*/ 5 w 372"/>
              <a:gd name="T9" fmla="*/ 76 h 454"/>
              <a:gd name="T10" fmla="*/ 8 w 372"/>
              <a:gd name="T11" fmla="*/ 57 h 454"/>
              <a:gd name="T12" fmla="*/ 80 w 372"/>
              <a:gd name="T13" fmla="*/ 4 h 454"/>
              <a:gd name="T14" fmla="*/ 100 w 372"/>
              <a:gd name="T15" fmla="*/ 7 h 454"/>
              <a:gd name="T16" fmla="*/ 368 w 372"/>
              <a:gd name="T17" fmla="*/ 378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2" h="454">
                <a:moveTo>
                  <a:pt x="368" y="378"/>
                </a:moveTo>
                <a:cubicBezTo>
                  <a:pt x="372" y="384"/>
                  <a:pt x="371" y="392"/>
                  <a:pt x="365" y="397"/>
                </a:cubicBezTo>
                <a:cubicBezTo>
                  <a:pt x="292" y="449"/>
                  <a:pt x="292" y="449"/>
                  <a:pt x="292" y="449"/>
                </a:cubicBezTo>
                <a:cubicBezTo>
                  <a:pt x="286" y="454"/>
                  <a:pt x="277" y="452"/>
                  <a:pt x="273" y="446"/>
                </a:cubicBezTo>
                <a:cubicBezTo>
                  <a:pt x="5" y="76"/>
                  <a:pt x="5" y="76"/>
                  <a:pt x="5" y="76"/>
                </a:cubicBezTo>
                <a:cubicBezTo>
                  <a:pt x="0" y="70"/>
                  <a:pt x="2" y="61"/>
                  <a:pt x="8" y="57"/>
                </a:cubicBezTo>
                <a:cubicBezTo>
                  <a:pt x="80" y="4"/>
                  <a:pt x="80" y="4"/>
                  <a:pt x="80" y="4"/>
                </a:cubicBezTo>
                <a:cubicBezTo>
                  <a:pt x="86" y="0"/>
                  <a:pt x="95" y="1"/>
                  <a:pt x="100" y="7"/>
                </a:cubicBezTo>
                <a:cubicBezTo>
                  <a:pt x="368" y="378"/>
                  <a:pt x="368" y="378"/>
                  <a:pt x="368" y="378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4" name="Полилиния 12">
            <a:extLst>
              <a:ext uri="{FF2B5EF4-FFF2-40B4-BE49-F238E27FC236}">
                <a16:creationId xmlns:a16="http://schemas.microsoft.com/office/drawing/2014/main" id="{CB4FE5AC-383D-4562-9ADF-57B88836C1DF}"/>
              </a:ext>
            </a:extLst>
          </p:cNvPr>
          <p:cNvSpPr>
            <a:spLocks noEditPoints="1"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  <a:close/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5" name="Полилиния 13">
            <a:extLst>
              <a:ext uri="{FF2B5EF4-FFF2-40B4-BE49-F238E27FC236}">
                <a16:creationId xmlns:a16="http://schemas.microsoft.com/office/drawing/2014/main" id="{F5B4867A-AE87-49EE-B4FC-E43434D3096F}"/>
              </a:ext>
            </a:extLst>
          </p:cNvPr>
          <p:cNvSpPr>
            <a:spLocks noEditPoints="1"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0 w 171"/>
              <a:gd name="T1" fmla="*/ 97 h 123"/>
              <a:gd name="T2" fmla="*/ 0 w 171"/>
              <a:gd name="T3" fmla="*/ 97 h 123"/>
              <a:gd name="T4" fmla="*/ 18 w 171"/>
              <a:gd name="T5" fmla="*/ 123 h 123"/>
              <a:gd name="T6" fmla="*/ 18 w 171"/>
              <a:gd name="T7" fmla="*/ 123 h 123"/>
              <a:gd name="T8" fmla="*/ 0 w 171"/>
              <a:gd name="T9" fmla="*/ 97 h 123"/>
              <a:gd name="T10" fmla="*/ 152 w 171"/>
              <a:gd name="T11" fmla="*/ 0 h 123"/>
              <a:gd name="T12" fmla="*/ 152 w 171"/>
              <a:gd name="T13" fmla="*/ 0 h 123"/>
              <a:gd name="T14" fmla="*/ 171 w 171"/>
              <a:gd name="T15" fmla="*/ 26 h 123"/>
              <a:gd name="T16" fmla="*/ 171 w 171"/>
              <a:gd name="T17" fmla="*/ 26 h 123"/>
              <a:gd name="T18" fmla="*/ 152 w 171"/>
              <a:gd name="T19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1" h="123">
                <a:moveTo>
                  <a:pt x="0" y="97"/>
                </a:moveTo>
                <a:lnTo>
                  <a:pt x="0" y="97"/>
                </a:lnTo>
                <a:lnTo>
                  <a:pt x="18" y="123"/>
                </a:lnTo>
                <a:lnTo>
                  <a:pt x="18" y="123"/>
                </a:lnTo>
                <a:lnTo>
                  <a:pt x="0" y="97"/>
                </a:lnTo>
                <a:moveTo>
                  <a:pt x="152" y="0"/>
                </a:moveTo>
                <a:lnTo>
                  <a:pt x="152" y="0"/>
                </a:lnTo>
                <a:lnTo>
                  <a:pt x="171" y="26"/>
                </a:lnTo>
                <a:lnTo>
                  <a:pt x="171" y="26"/>
                </a:lnTo>
                <a:lnTo>
                  <a:pt x="15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6" name="Полилиния 14">
            <a:extLst>
              <a:ext uri="{FF2B5EF4-FFF2-40B4-BE49-F238E27FC236}">
                <a16:creationId xmlns:a16="http://schemas.microsoft.com/office/drawing/2014/main" id="{BC203685-9F1A-4F71-8ADA-47C4081B116D}"/>
              </a:ext>
            </a:extLst>
          </p:cNvPr>
          <p:cNvSpPr>
            <a:spLocks/>
          </p:cNvSpPr>
          <p:nvPr/>
        </p:nvSpPr>
        <p:spPr bwMode="auto">
          <a:xfrm>
            <a:off x="1238250" y="2167328"/>
            <a:ext cx="271463" cy="195263"/>
          </a:xfrm>
          <a:custGeom>
            <a:avLst/>
            <a:gdLst>
              <a:gd name="T0" fmla="*/ 99 w 111"/>
              <a:gd name="T1" fmla="*/ 0 h 80"/>
              <a:gd name="T2" fmla="*/ 0 w 111"/>
              <a:gd name="T3" fmla="*/ 63 h 80"/>
              <a:gd name="T4" fmla="*/ 12 w 111"/>
              <a:gd name="T5" fmla="*/ 80 h 80"/>
              <a:gd name="T6" fmla="*/ 33 w 111"/>
              <a:gd name="T7" fmla="*/ 66 h 80"/>
              <a:gd name="T8" fmla="*/ 47 w 111"/>
              <a:gd name="T9" fmla="*/ 59 h 80"/>
              <a:gd name="T10" fmla="*/ 85 w 111"/>
              <a:gd name="T11" fmla="*/ 36 h 80"/>
              <a:gd name="T12" fmla="*/ 107 w 111"/>
              <a:gd name="T13" fmla="*/ 19 h 80"/>
              <a:gd name="T14" fmla="*/ 111 w 111"/>
              <a:gd name="T15" fmla="*/ 17 h 80"/>
              <a:gd name="T16" fmla="*/ 99 w 111"/>
              <a:gd name="T1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80">
                <a:moveTo>
                  <a:pt x="99" y="0"/>
                </a:moveTo>
                <a:cubicBezTo>
                  <a:pt x="0" y="63"/>
                  <a:pt x="0" y="63"/>
                  <a:pt x="0" y="63"/>
                </a:cubicBezTo>
                <a:cubicBezTo>
                  <a:pt x="12" y="80"/>
                  <a:pt x="12" y="80"/>
                  <a:pt x="12" y="80"/>
                </a:cubicBezTo>
                <a:cubicBezTo>
                  <a:pt x="19" y="75"/>
                  <a:pt x="26" y="70"/>
                  <a:pt x="33" y="66"/>
                </a:cubicBezTo>
                <a:cubicBezTo>
                  <a:pt x="38" y="64"/>
                  <a:pt x="42" y="61"/>
                  <a:pt x="47" y="59"/>
                </a:cubicBezTo>
                <a:cubicBezTo>
                  <a:pt x="58" y="50"/>
                  <a:pt x="71" y="42"/>
                  <a:pt x="85" y="36"/>
                </a:cubicBezTo>
                <a:cubicBezTo>
                  <a:pt x="92" y="30"/>
                  <a:pt x="99" y="25"/>
                  <a:pt x="107" y="19"/>
                </a:cubicBezTo>
                <a:cubicBezTo>
                  <a:pt x="108" y="19"/>
                  <a:pt x="110" y="18"/>
                  <a:pt x="111" y="17"/>
                </a:cubicBezTo>
                <a:cubicBezTo>
                  <a:pt x="99" y="0"/>
                  <a:pt x="99" y="0"/>
                  <a:pt x="99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7" name="Полилиния 15">
            <a:extLst>
              <a:ext uri="{FF2B5EF4-FFF2-40B4-BE49-F238E27FC236}">
                <a16:creationId xmlns:a16="http://schemas.microsoft.com/office/drawing/2014/main" id="{E4C7F493-B446-4653-A069-859839811FE5}"/>
              </a:ext>
            </a:extLst>
          </p:cNvPr>
          <p:cNvSpPr>
            <a:spLocks/>
          </p:cNvSpPr>
          <p:nvPr/>
        </p:nvSpPr>
        <p:spPr bwMode="auto">
          <a:xfrm>
            <a:off x="4198938" y="2343541"/>
            <a:ext cx="30163" cy="38100"/>
          </a:xfrm>
          <a:custGeom>
            <a:avLst/>
            <a:gdLst>
              <a:gd name="T0" fmla="*/ 11 w 12"/>
              <a:gd name="T1" fmla="*/ 0 h 16"/>
              <a:gd name="T2" fmla="*/ 0 w 12"/>
              <a:gd name="T3" fmla="*/ 15 h 16"/>
              <a:gd name="T4" fmla="*/ 1 w 12"/>
              <a:gd name="T5" fmla="*/ 16 h 16"/>
              <a:gd name="T6" fmla="*/ 12 w 12"/>
              <a:gd name="T7" fmla="*/ 0 h 16"/>
              <a:gd name="T8" fmla="*/ 11 w 12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11" y="0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5"/>
                  <a:pt x="1" y="16"/>
                </a:cubicBezTo>
                <a:cubicBezTo>
                  <a:pt x="12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8" name="Полилиния 16">
            <a:extLst>
              <a:ext uri="{FF2B5EF4-FFF2-40B4-BE49-F238E27FC236}">
                <a16:creationId xmlns:a16="http://schemas.microsoft.com/office/drawing/2014/main" id="{6F36E2E9-4468-4603-8323-8AA6F3B15778}"/>
              </a:ext>
            </a:extLst>
          </p:cNvPr>
          <p:cNvSpPr>
            <a:spLocks/>
          </p:cNvSpPr>
          <p:nvPr/>
        </p:nvSpPr>
        <p:spPr bwMode="auto">
          <a:xfrm>
            <a:off x="3959225" y="2189553"/>
            <a:ext cx="266700" cy="190500"/>
          </a:xfrm>
          <a:custGeom>
            <a:avLst/>
            <a:gdLst>
              <a:gd name="T0" fmla="*/ 11 w 109"/>
              <a:gd name="T1" fmla="*/ 0 h 78"/>
              <a:gd name="T2" fmla="*/ 0 w 109"/>
              <a:gd name="T3" fmla="*/ 16 h 78"/>
              <a:gd name="T4" fmla="*/ 4 w 109"/>
              <a:gd name="T5" fmla="*/ 18 h 78"/>
              <a:gd name="T6" fmla="*/ 26 w 109"/>
              <a:gd name="T7" fmla="*/ 35 h 78"/>
              <a:gd name="T8" fmla="*/ 64 w 109"/>
              <a:gd name="T9" fmla="*/ 58 h 78"/>
              <a:gd name="T10" fmla="*/ 78 w 109"/>
              <a:gd name="T11" fmla="*/ 65 h 78"/>
              <a:gd name="T12" fmla="*/ 98 w 109"/>
              <a:gd name="T13" fmla="*/ 78 h 78"/>
              <a:gd name="T14" fmla="*/ 109 w 109"/>
              <a:gd name="T15" fmla="*/ 63 h 78"/>
              <a:gd name="T16" fmla="*/ 11 w 109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" h="78">
                <a:moveTo>
                  <a:pt x="11" y="0"/>
                </a:moveTo>
                <a:cubicBezTo>
                  <a:pt x="0" y="16"/>
                  <a:pt x="0" y="16"/>
                  <a:pt x="0" y="16"/>
                </a:cubicBezTo>
                <a:cubicBezTo>
                  <a:pt x="1" y="17"/>
                  <a:pt x="3" y="18"/>
                  <a:pt x="4" y="18"/>
                </a:cubicBezTo>
                <a:cubicBezTo>
                  <a:pt x="11" y="24"/>
                  <a:pt x="19" y="29"/>
                  <a:pt x="26" y="35"/>
                </a:cubicBezTo>
                <a:cubicBezTo>
                  <a:pt x="40" y="41"/>
                  <a:pt x="52" y="49"/>
                  <a:pt x="64" y="58"/>
                </a:cubicBezTo>
                <a:cubicBezTo>
                  <a:pt x="68" y="61"/>
                  <a:pt x="73" y="63"/>
                  <a:pt x="78" y="65"/>
                </a:cubicBezTo>
                <a:cubicBezTo>
                  <a:pt x="85" y="69"/>
                  <a:pt x="92" y="73"/>
                  <a:pt x="98" y="78"/>
                </a:cubicBezTo>
                <a:cubicBezTo>
                  <a:pt x="109" y="63"/>
                  <a:pt x="109" y="63"/>
                  <a:pt x="109" y="63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4B4A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49" name="Полилиния 17">
            <a:extLst>
              <a:ext uri="{FF2B5EF4-FFF2-40B4-BE49-F238E27FC236}">
                <a16:creationId xmlns:a16="http://schemas.microsoft.com/office/drawing/2014/main" id="{6AAD6DA5-CBDC-449A-98B5-BF8D1188A22B}"/>
              </a:ext>
            </a:extLst>
          </p:cNvPr>
          <p:cNvSpPr>
            <a:spLocks/>
          </p:cNvSpPr>
          <p:nvPr/>
        </p:nvSpPr>
        <p:spPr bwMode="auto">
          <a:xfrm>
            <a:off x="457200" y="1349766"/>
            <a:ext cx="1560513" cy="1320800"/>
          </a:xfrm>
          <a:custGeom>
            <a:avLst/>
            <a:gdLst>
              <a:gd name="T0" fmla="*/ 638 w 638"/>
              <a:gd name="T1" fmla="*/ 194 h 540"/>
              <a:gd name="T2" fmla="*/ 638 w 638"/>
              <a:gd name="T3" fmla="*/ 194 h 540"/>
              <a:gd name="T4" fmla="*/ 194 w 638"/>
              <a:gd name="T5" fmla="*/ 96 h 540"/>
              <a:gd name="T6" fmla="*/ 96 w 638"/>
              <a:gd name="T7" fmla="*/ 540 h 540"/>
              <a:gd name="T8" fmla="*/ 96 w 638"/>
              <a:gd name="T9" fmla="*/ 540 h 540"/>
              <a:gd name="T10" fmla="*/ 638 w 638"/>
              <a:gd name="T11" fmla="*/ 19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40">
                <a:moveTo>
                  <a:pt x="638" y="194"/>
                </a:moveTo>
                <a:cubicBezTo>
                  <a:pt x="638" y="194"/>
                  <a:pt x="638" y="194"/>
                  <a:pt x="638" y="194"/>
                </a:cubicBezTo>
                <a:cubicBezTo>
                  <a:pt x="543" y="44"/>
                  <a:pt x="344" y="0"/>
                  <a:pt x="194" y="96"/>
                </a:cubicBezTo>
                <a:cubicBezTo>
                  <a:pt x="44" y="191"/>
                  <a:pt x="0" y="390"/>
                  <a:pt x="96" y="540"/>
                </a:cubicBezTo>
                <a:cubicBezTo>
                  <a:pt x="96" y="540"/>
                  <a:pt x="96" y="540"/>
                  <a:pt x="96" y="540"/>
                </a:cubicBezTo>
                <a:cubicBezTo>
                  <a:pt x="638" y="194"/>
                  <a:pt x="638" y="194"/>
                  <a:pt x="638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0" name="Полилиния 18">
            <a:extLst>
              <a:ext uri="{FF2B5EF4-FFF2-40B4-BE49-F238E27FC236}">
                <a16:creationId xmlns:a16="http://schemas.microsoft.com/office/drawing/2014/main" id="{66C6A569-6299-461C-8BD7-31AE3CAE9EBD}"/>
              </a:ext>
            </a:extLst>
          </p:cNvPr>
          <p:cNvSpPr>
            <a:spLocks noEditPoints="1"/>
          </p:cNvSpPr>
          <p:nvPr/>
        </p:nvSpPr>
        <p:spPr bwMode="auto">
          <a:xfrm>
            <a:off x="673100" y="2553091"/>
            <a:ext cx="203200" cy="117475"/>
          </a:xfrm>
          <a:custGeom>
            <a:avLst/>
            <a:gdLst>
              <a:gd name="T0" fmla="*/ 0 w 83"/>
              <a:gd name="T1" fmla="*/ 36 h 48"/>
              <a:gd name="T2" fmla="*/ 8 w 83"/>
              <a:gd name="T3" fmla="*/ 48 h 48"/>
              <a:gd name="T4" fmla="*/ 0 w 83"/>
              <a:gd name="T5" fmla="*/ 36 h 48"/>
              <a:gd name="T6" fmla="*/ 83 w 83"/>
              <a:gd name="T7" fmla="*/ 0 h 48"/>
              <a:gd name="T8" fmla="*/ 8 w 83"/>
              <a:gd name="T9" fmla="*/ 48 h 48"/>
              <a:gd name="T10" fmla="*/ 83 w 83"/>
              <a:gd name="T11" fmla="*/ 0 h 48"/>
              <a:gd name="T12" fmla="*/ 83 w 83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48">
                <a:moveTo>
                  <a:pt x="0" y="36"/>
                </a:moveTo>
                <a:cubicBezTo>
                  <a:pt x="3" y="40"/>
                  <a:pt x="5" y="44"/>
                  <a:pt x="8" y="48"/>
                </a:cubicBezTo>
                <a:cubicBezTo>
                  <a:pt x="5" y="44"/>
                  <a:pt x="3" y="40"/>
                  <a:pt x="0" y="36"/>
                </a:cubicBezTo>
                <a:moveTo>
                  <a:pt x="83" y="0"/>
                </a:moveTo>
                <a:cubicBezTo>
                  <a:pt x="8" y="48"/>
                  <a:pt x="8" y="48"/>
                  <a:pt x="8" y="48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1" name="Полилиния 19">
            <a:extLst>
              <a:ext uri="{FF2B5EF4-FFF2-40B4-BE49-F238E27FC236}">
                <a16:creationId xmlns:a16="http://schemas.microsoft.com/office/drawing/2014/main" id="{311C8299-90BD-48D2-980A-23532DFC5B15}"/>
              </a:ext>
            </a:extLst>
          </p:cNvPr>
          <p:cNvSpPr>
            <a:spLocks/>
          </p:cNvSpPr>
          <p:nvPr/>
        </p:nvSpPr>
        <p:spPr bwMode="auto">
          <a:xfrm>
            <a:off x="606425" y="1589478"/>
            <a:ext cx="365125" cy="1081088"/>
          </a:xfrm>
          <a:custGeom>
            <a:avLst/>
            <a:gdLst>
              <a:gd name="T0" fmla="*/ 149 w 149"/>
              <a:gd name="T1" fmla="*/ 0 h 442"/>
              <a:gd name="T2" fmla="*/ 60 w 149"/>
              <a:gd name="T3" fmla="*/ 95 h 442"/>
              <a:gd name="T4" fmla="*/ 5 w 149"/>
              <a:gd name="T5" fmla="*/ 278 h 442"/>
              <a:gd name="T6" fmla="*/ 13 w 149"/>
              <a:gd name="T7" fmla="*/ 391 h 442"/>
              <a:gd name="T8" fmla="*/ 27 w 149"/>
              <a:gd name="T9" fmla="*/ 430 h 442"/>
              <a:gd name="T10" fmla="*/ 35 w 149"/>
              <a:gd name="T11" fmla="*/ 442 h 442"/>
              <a:gd name="T12" fmla="*/ 35 w 149"/>
              <a:gd name="T13" fmla="*/ 442 h 442"/>
              <a:gd name="T14" fmla="*/ 35 w 149"/>
              <a:gd name="T15" fmla="*/ 442 h 442"/>
              <a:gd name="T16" fmla="*/ 110 w 149"/>
              <a:gd name="T17" fmla="*/ 394 h 442"/>
              <a:gd name="T18" fmla="*/ 105 w 149"/>
              <a:gd name="T19" fmla="*/ 139 h 442"/>
              <a:gd name="T20" fmla="*/ 148 w 149"/>
              <a:gd name="T21" fmla="*/ 2 h 442"/>
              <a:gd name="T22" fmla="*/ 149 w 149"/>
              <a:gd name="T23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2">
                <a:moveTo>
                  <a:pt x="149" y="0"/>
                </a:moveTo>
                <a:cubicBezTo>
                  <a:pt x="117" y="27"/>
                  <a:pt x="80" y="57"/>
                  <a:pt x="60" y="95"/>
                </a:cubicBezTo>
                <a:cubicBezTo>
                  <a:pt x="31" y="152"/>
                  <a:pt x="12" y="215"/>
                  <a:pt x="5" y="278"/>
                </a:cubicBezTo>
                <a:cubicBezTo>
                  <a:pt x="0" y="328"/>
                  <a:pt x="7" y="359"/>
                  <a:pt x="13" y="391"/>
                </a:cubicBezTo>
                <a:cubicBezTo>
                  <a:pt x="16" y="407"/>
                  <a:pt x="21" y="418"/>
                  <a:pt x="27" y="430"/>
                </a:cubicBezTo>
                <a:cubicBezTo>
                  <a:pt x="30" y="434"/>
                  <a:pt x="32" y="438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35" y="442"/>
                  <a:pt x="35" y="442"/>
                  <a:pt x="35" y="442"/>
                </a:cubicBezTo>
                <a:cubicBezTo>
                  <a:pt x="110" y="394"/>
                  <a:pt x="110" y="394"/>
                  <a:pt x="110" y="394"/>
                </a:cubicBezTo>
                <a:cubicBezTo>
                  <a:pt x="92" y="312"/>
                  <a:pt x="87" y="222"/>
                  <a:pt x="105" y="139"/>
                </a:cubicBezTo>
                <a:cubicBezTo>
                  <a:pt x="115" y="91"/>
                  <a:pt x="130" y="47"/>
                  <a:pt x="148" y="2"/>
                </a:cubicBezTo>
                <a:cubicBezTo>
                  <a:pt x="148" y="2"/>
                  <a:pt x="149" y="1"/>
                  <a:pt x="149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2" name="Полилиния 20">
            <a:extLst>
              <a:ext uri="{FF2B5EF4-FFF2-40B4-BE49-F238E27FC236}">
                <a16:creationId xmlns:a16="http://schemas.microsoft.com/office/drawing/2014/main" id="{A16C0895-A3D2-470A-B9E6-54F18A7BBA68}"/>
              </a:ext>
            </a:extLst>
          </p:cNvPr>
          <p:cNvSpPr>
            <a:spLocks/>
          </p:cNvSpPr>
          <p:nvPr/>
        </p:nvSpPr>
        <p:spPr bwMode="auto">
          <a:xfrm>
            <a:off x="1068388" y="5628078"/>
            <a:ext cx="765175" cy="941388"/>
          </a:xfrm>
          <a:custGeom>
            <a:avLst/>
            <a:gdLst>
              <a:gd name="T0" fmla="*/ 140 w 313"/>
              <a:gd name="T1" fmla="*/ 366 h 385"/>
              <a:gd name="T2" fmla="*/ 112 w 313"/>
              <a:gd name="T3" fmla="*/ 381 h 385"/>
              <a:gd name="T4" fmla="*/ 13 w 313"/>
              <a:gd name="T5" fmla="*/ 378 h 385"/>
              <a:gd name="T6" fmla="*/ 6 w 313"/>
              <a:gd name="T7" fmla="*/ 350 h 385"/>
              <a:gd name="T8" fmla="*/ 174 w 313"/>
              <a:gd name="T9" fmla="*/ 13 h 385"/>
              <a:gd name="T10" fmla="*/ 201 w 313"/>
              <a:gd name="T11" fmla="*/ 6 h 385"/>
              <a:gd name="T12" fmla="*/ 301 w 313"/>
              <a:gd name="T13" fmla="*/ 66 h 385"/>
              <a:gd name="T14" fmla="*/ 308 w 313"/>
              <a:gd name="T15" fmla="*/ 93 h 385"/>
              <a:gd name="T16" fmla="*/ 140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40" y="366"/>
                </a:moveTo>
                <a:cubicBezTo>
                  <a:pt x="134" y="376"/>
                  <a:pt x="129" y="381"/>
                  <a:pt x="112" y="381"/>
                </a:cubicBezTo>
                <a:cubicBezTo>
                  <a:pt x="112" y="381"/>
                  <a:pt x="36" y="385"/>
                  <a:pt x="13" y="378"/>
                </a:cubicBezTo>
                <a:cubicBezTo>
                  <a:pt x="2" y="375"/>
                  <a:pt x="0" y="360"/>
                  <a:pt x="6" y="350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79" y="4"/>
                  <a:pt x="192" y="0"/>
                  <a:pt x="201" y="6"/>
                </a:cubicBezTo>
                <a:cubicBezTo>
                  <a:pt x="301" y="66"/>
                  <a:pt x="301" y="66"/>
                  <a:pt x="301" y="66"/>
                </a:cubicBezTo>
                <a:cubicBezTo>
                  <a:pt x="310" y="71"/>
                  <a:pt x="313" y="84"/>
                  <a:pt x="308" y="93"/>
                </a:cubicBezTo>
                <a:cubicBezTo>
                  <a:pt x="140" y="366"/>
                  <a:pt x="140" y="366"/>
                  <a:pt x="140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3" name="Полилиния 21">
            <a:extLst>
              <a:ext uri="{FF2B5EF4-FFF2-40B4-BE49-F238E27FC236}">
                <a16:creationId xmlns:a16="http://schemas.microsoft.com/office/drawing/2014/main" id="{F8430ED4-A19E-4BFA-853E-8302ECCE4E49}"/>
              </a:ext>
            </a:extLst>
          </p:cNvPr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close/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4" name="Полилиния 22">
            <a:extLst>
              <a:ext uri="{FF2B5EF4-FFF2-40B4-BE49-F238E27FC236}">
                <a16:creationId xmlns:a16="http://schemas.microsoft.com/office/drawing/2014/main" id="{CE2C6DD8-17AE-4548-92B5-EB4309D13845}"/>
              </a:ext>
            </a:extLst>
          </p:cNvPr>
          <p:cNvSpPr>
            <a:spLocks noEditPoints="1"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209 w 209"/>
              <a:gd name="T1" fmla="*/ 125 h 150"/>
              <a:gd name="T2" fmla="*/ 195 w 209"/>
              <a:gd name="T3" fmla="*/ 150 h 150"/>
              <a:gd name="T4" fmla="*/ 195 w 209"/>
              <a:gd name="T5" fmla="*/ 150 h 150"/>
              <a:gd name="T6" fmla="*/ 209 w 209"/>
              <a:gd name="T7" fmla="*/ 125 h 150"/>
              <a:gd name="T8" fmla="*/ 209 w 209"/>
              <a:gd name="T9" fmla="*/ 125 h 150"/>
              <a:gd name="T10" fmla="*/ 23 w 209"/>
              <a:gd name="T11" fmla="*/ 0 h 150"/>
              <a:gd name="T12" fmla="*/ 0 w 209"/>
              <a:gd name="T13" fmla="*/ 45 h 150"/>
              <a:gd name="T14" fmla="*/ 0 w 209"/>
              <a:gd name="T15" fmla="*/ 45 h 150"/>
              <a:gd name="T16" fmla="*/ 23 w 209"/>
              <a:gd name="T17" fmla="*/ 0 h 150"/>
              <a:gd name="T18" fmla="*/ 23 w 209"/>
              <a:gd name="T19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9" h="150">
                <a:moveTo>
                  <a:pt x="209" y="125"/>
                </a:moveTo>
                <a:lnTo>
                  <a:pt x="195" y="150"/>
                </a:lnTo>
                <a:lnTo>
                  <a:pt x="195" y="150"/>
                </a:lnTo>
                <a:lnTo>
                  <a:pt x="209" y="125"/>
                </a:lnTo>
                <a:lnTo>
                  <a:pt x="209" y="125"/>
                </a:lnTo>
                <a:moveTo>
                  <a:pt x="23" y="0"/>
                </a:moveTo>
                <a:lnTo>
                  <a:pt x="0" y="45"/>
                </a:lnTo>
                <a:lnTo>
                  <a:pt x="0" y="45"/>
                </a:lnTo>
                <a:lnTo>
                  <a:pt x="23" y="0"/>
                </a:lnTo>
                <a:lnTo>
                  <a:pt x="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5" name="Полилиния 23">
            <a:extLst>
              <a:ext uri="{FF2B5EF4-FFF2-40B4-BE49-F238E27FC236}">
                <a16:creationId xmlns:a16="http://schemas.microsoft.com/office/drawing/2014/main" id="{F3F118AC-F3CD-4439-9ADE-12EDC73AA750}"/>
              </a:ext>
            </a:extLst>
          </p:cNvPr>
          <p:cNvSpPr>
            <a:spLocks/>
          </p:cNvSpPr>
          <p:nvPr/>
        </p:nvSpPr>
        <p:spPr bwMode="auto">
          <a:xfrm>
            <a:off x="1338263" y="5901128"/>
            <a:ext cx="331788" cy="238125"/>
          </a:xfrm>
          <a:custGeom>
            <a:avLst/>
            <a:gdLst>
              <a:gd name="T0" fmla="*/ 15 w 136"/>
              <a:gd name="T1" fmla="*/ 0 h 97"/>
              <a:gd name="T2" fmla="*/ 0 w 136"/>
              <a:gd name="T3" fmla="*/ 29 h 97"/>
              <a:gd name="T4" fmla="*/ 59 w 136"/>
              <a:gd name="T5" fmla="*/ 64 h 97"/>
              <a:gd name="T6" fmla="*/ 127 w 136"/>
              <a:gd name="T7" fmla="*/ 97 h 97"/>
              <a:gd name="T8" fmla="*/ 136 w 136"/>
              <a:gd name="T9" fmla="*/ 81 h 97"/>
              <a:gd name="T10" fmla="*/ 15 w 136"/>
              <a:gd name="T11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" h="97">
                <a:moveTo>
                  <a:pt x="15" y="0"/>
                </a:moveTo>
                <a:cubicBezTo>
                  <a:pt x="0" y="29"/>
                  <a:pt x="0" y="29"/>
                  <a:pt x="0" y="29"/>
                </a:cubicBezTo>
                <a:cubicBezTo>
                  <a:pt x="20" y="40"/>
                  <a:pt x="40" y="52"/>
                  <a:pt x="59" y="64"/>
                </a:cubicBezTo>
                <a:cubicBezTo>
                  <a:pt x="82" y="74"/>
                  <a:pt x="105" y="85"/>
                  <a:pt x="127" y="97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94" y="57"/>
                  <a:pt x="53" y="30"/>
                  <a:pt x="15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6" name="Полилиния 24">
            <a:extLst>
              <a:ext uri="{FF2B5EF4-FFF2-40B4-BE49-F238E27FC236}">
                <a16:creationId xmlns:a16="http://schemas.microsoft.com/office/drawing/2014/main" id="{267D2BF9-B401-4662-A74B-384D3E0CE9CE}"/>
              </a:ext>
            </a:extLst>
          </p:cNvPr>
          <p:cNvSpPr>
            <a:spLocks/>
          </p:cNvSpPr>
          <p:nvPr/>
        </p:nvSpPr>
        <p:spPr bwMode="auto">
          <a:xfrm>
            <a:off x="3633788" y="5628078"/>
            <a:ext cx="765175" cy="941388"/>
          </a:xfrm>
          <a:custGeom>
            <a:avLst/>
            <a:gdLst>
              <a:gd name="T0" fmla="*/ 173 w 313"/>
              <a:gd name="T1" fmla="*/ 366 h 385"/>
              <a:gd name="T2" fmla="*/ 201 w 313"/>
              <a:gd name="T3" fmla="*/ 381 h 385"/>
              <a:gd name="T4" fmla="*/ 300 w 313"/>
              <a:gd name="T5" fmla="*/ 378 h 385"/>
              <a:gd name="T6" fmla="*/ 307 w 313"/>
              <a:gd name="T7" fmla="*/ 350 h 385"/>
              <a:gd name="T8" fmla="*/ 139 w 313"/>
              <a:gd name="T9" fmla="*/ 13 h 385"/>
              <a:gd name="T10" fmla="*/ 112 w 313"/>
              <a:gd name="T11" fmla="*/ 6 h 385"/>
              <a:gd name="T12" fmla="*/ 12 w 313"/>
              <a:gd name="T13" fmla="*/ 66 h 385"/>
              <a:gd name="T14" fmla="*/ 5 w 313"/>
              <a:gd name="T15" fmla="*/ 93 h 385"/>
              <a:gd name="T16" fmla="*/ 173 w 313"/>
              <a:gd name="T17" fmla="*/ 366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3" h="385">
                <a:moveTo>
                  <a:pt x="173" y="366"/>
                </a:moveTo>
                <a:cubicBezTo>
                  <a:pt x="179" y="376"/>
                  <a:pt x="184" y="381"/>
                  <a:pt x="201" y="381"/>
                </a:cubicBezTo>
                <a:cubicBezTo>
                  <a:pt x="201" y="381"/>
                  <a:pt x="277" y="385"/>
                  <a:pt x="300" y="378"/>
                </a:cubicBezTo>
                <a:cubicBezTo>
                  <a:pt x="311" y="375"/>
                  <a:pt x="313" y="360"/>
                  <a:pt x="307" y="350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4" y="4"/>
                  <a:pt x="121" y="0"/>
                  <a:pt x="112" y="6"/>
                </a:cubicBezTo>
                <a:cubicBezTo>
                  <a:pt x="12" y="66"/>
                  <a:pt x="12" y="66"/>
                  <a:pt x="12" y="66"/>
                </a:cubicBezTo>
                <a:cubicBezTo>
                  <a:pt x="3" y="71"/>
                  <a:pt x="0" y="84"/>
                  <a:pt x="5" y="93"/>
                </a:cubicBezTo>
                <a:cubicBezTo>
                  <a:pt x="173" y="366"/>
                  <a:pt x="173" y="366"/>
                  <a:pt x="173" y="366"/>
                </a:cubicBezTo>
              </a:path>
            </a:pathLst>
          </a:cu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7" name="Полилиния 25">
            <a:extLst>
              <a:ext uri="{FF2B5EF4-FFF2-40B4-BE49-F238E27FC236}">
                <a16:creationId xmlns:a16="http://schemas.microsoft.com/office/drawing/2014/main" id="{B6B908F4-60A3-4874-A055-9AEA5F1FF7D6}"/>
              </a:ext>
            </a:extLst>
          </p:cNvPr>
          <p:cNvSpPr>
            <a:spLocks/>
          </p:cNvSpPr>
          <p:nvPr/>
        </p:nvSpPr>
        <p:spPr bwMode="auto">
          <a:xfrm>
            <a:off x="4094163" y="5899541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  <a:close/>
              </a:path>
            </a:pathLst>
          </a:custGeom>
          <a:solidFill>
            <a:srgbClr val="AEAD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8" name="Полилиния 26">
            <a:extLst>
              <a:ext uri="{FF2B5EF4-FFF2-40B4-BE49-F238E27FC236}">
                <a16:creationId xmlns:a16="http://schemas.microsoft.com/office/drawing/2014/main" id="{5C43A504-0406-49A4-86A8-072140A4445A}"/>
              </a:ext>
            </a:extLst>
          </p:cNvPr>
          <p:cNvSpPr>
            <a:spLocks/>
          </p:cNvSpPr>
          <p:nvPr/>
        </p:nvSpPr>
        <p:spPr bwMode="auto">
          <a:xfrm>
            <a:off x="4094163" y="5899541"/>
            <a:ext cx="36513" cy="73025"/>
          </a:xfrm>
          <a:custGeom>
            <a:avLst/>
            <a:gdLst>
              <a:gd name="T0" fmla="*/ 0 w 23"/>
              <a:gd name="T1" fmla="*/ 0 h 46"/>
              <a:gd name="T2" fmla="*/ 0 w 23"/>
              <a:gd name="T3" fmla="*/ 0 h 46"/>
              <a:gd name="T4" fmla="*/ 23 w 23"/>
              <a:gd name="T5" fmla="*/ 46 h 46"/>
              <a:gd name="T6" fmla="*/ 23 w 23"/>
              <a:gd name="T7" fmla="*/ 46 h 46"/>
              <a:gd name="T8" fmla="*/ 0 w 23"/>
              <a:gd name="T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6">
                <a:moveTo>
                  <a:pt x="0" y="0"/>
                </a:moveTo>
                <a:lnTo>
                  <a:pt x="0" y="0"/>
                </a:lnTo>
                <a:lnTo>
                  <a:pt x="23" y="46"/>
                </a:lnTo>
                <a:lnTo>
                  <a:pt x="23" y="4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59" name="Полилиния 27">
            <a:extLst>
              <a:ext uri="{FF2B5EF4-FFF2-40B4-BE49-F238E27FC236}">
                <a16:creationId xmlns:a16="http://schemas.microsoft.com/office/drawing/2014/main" id="{47B7DBAB-BF90-453F-A2DF-C3E5081CFDDD}"/>
              </a:ext>
            </a:extLst>
          </p:cNvPr>
          <p:cNvSpPr>
            <a:spLocks/>
          </p:cNvSpPr>
          <p:nvPr/>
        </p:nvSpPr>
        <p:spPr bwMode="auto">
          <a:xfrm>
            <a:off x="3795713" y="5899541"/>
            <a:ext cx="334963" cy="239713"/>
          </a:xfrm>
          <a:custGeom>
            <a:avLst/>
            <a:gdLst>
              <a:gd name="T0" fmla="*/ 122 w 137"/>
              <a:gd name="T1" fmla="*/ 0 h 98"/>
              <a:gd name="T2" fmla="*/ 0 w 137"/>
              <a:gd name="T3" fmla="*/ 81 h 98"/>
              <a:gd name="T4" fmla="*/ 10 w 137"/>
              <a:gd name="T5" fmla="*/ 98 h 98"/>
              <a:gd name="T6" fmla="*/ 78 w 137"/>
              <a:gd name="T7" fmla="*/ 65 h 98"/>
              <a:gd name="T8" fmla="*/ 137 w 137"/>
              <a:gd name="T9" fmla="*/ 30 h 98"/>
              <a:gd name="T10" fmla="*/ 122 w 137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7" h="98">
                <a:moveTo>
                  <a:pt x="122" y="0"/>
                </a:moveTo>
                <a:cubicBezTo>
                  <a:pt x="83" y="30"/>
                  <a:pt x="43" y="58"/>
                  <a:pt x="0" y="81"/>
                </a:cubicBezTo>
                <a:cubicBezTo>
                  <a:pt x="10" y="98"/>
                  <a:pt x="10" y="98"/>
                  <a:pt x="10" y="98"/>
                </a:cubicBezTo>
                <a:cubicBezTo>
                  <a:pt x="32" y="86"/>
                  <a:pt x="55" y="75"/>
                  <a:pt x="78" y="65"/>
                </a:cubicBezTo>
                <a:cubicBezTo>
                  <a:pt x="97" y="53"/>
                  <a:pt x="117" y="41"/>
                  <a:pt x="137" y="30"/>
                </a:cubicBezTo>
                <a:cubicBezTo>
                  <a:pt x="122" y="0"/>
                  <a:pt x="122" y="0"/>
                  <a:pt x="122" y="0"/>
                </a:cubicBezTo>
              </a:path>
            </a:pathLst>
          </a:custGeom>
          <a:solidFill>
            <a:srgbClr val="3F3E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160" name="Группа 3">
            <a:extLst>
              <a:ext uri="{FF2B5EF4-FFF2-40B4-BE49-F238E27FC236}">
                <a16:creationId xmlns:a16="http://schemas.microsoft.com/office/drawing/2014/main" id="{92B1AA53-3ED3-481B-8F23-5D6A3469BA82}"/>
              </a:ext>
            </a:extLst>
          </p:cNvPr>
          <p:cNvGrpSpPr/>
          <p:nvPr/>
        </p:nvGrpSpPr>
        <p:grpSpPr>
          <a:xfrm rot="1786145">
            <a:off x="817563" y="2264166"/>
            <a:ext cx="3829050" cy="3830638"/>
            <a:chOff x="817563" y="2264166"/>
            <a:chExt cx="3829050" cy="3830638"/>
          </a:xfrm>
        </p:grpSpPr>
        <p:sp>
          <p:nvSpPr>
            <p:cNvPr id="161" name="Овал 28">
              <a:extLst>
                <a:ext uri="{FF2B5EF4-FFF2-40B4-BE49-F238E27FC236}">
                  <a16:creationId xmlns:a16="http://schemas.microsoft.com/office/drawing/2014/main" id="{5F10342B-3D62-4547-80D3-E4693E44B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63" y="2264166"/>
              <a:ext cx="3829050" cy="3830638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2" name="часовая стрелка">
              <a:extLst>
                <a:ext uri="{FF2B5EF4-FFF2-40B4-BE49-F238E27FC236}">
                  <a16:creationId xmlns:a16="http://schemas.microsoft.com/office/drawing/2014/main" id="{B89251B9-8916-46F9-A861-C7F83BFB6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000" y="3253178"/>
              <a:ext cx="601663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163" name="Полилиния 29">
            <a:extLst>
              <a:ext uri="{FF2B5EF4-FFF2-40B4-BE49-F238E27FC236}">
                <a16:creationId xmlns:a16="http://schemas.microsoft.com/office/drawing/2014/main" id="{DAB48C4B-A53C-47DB-89A7-2B310D12D588}"/>
              </a:ext>
            </a:extLst>
          </p:cNvPr>
          <p:cNvSpPr>
            <a:spLocks noEditPoints="1"/>
          </p:cNvSpPr>
          <p:nvPr/>
        </p:nvSpPr>
        <p:spPr bwMode="auto">
          <a:xfrm>
            <a:off x="538163" y="1986353"/>
            <a:ext cx="4387850" cy="4384675"/>
          </a:xfrm>
          <a:custGeom>
            <a:avLst/>
            <a:gdLst>
              <a:gd name="T0" fmla="*/ 897 w 1794"/>
              <a:gd name="T1" fmla="*/ 1793 h 1793"/>
              <a:gd name="T2" fmla="*/ 263 w 1794"/>
              <a:gd name="T3" fmla="*/ 1531 h 1793"/>
              <a:gd name="T4" fmla="*/ 0 w 1794"/>
              <a:gd name="T5" fmla="*/ 897 h 1793"/>
              <a:gd name="T6" fmla="*/ 263 w 1794"/>
              <a:gd name="T7" fmla="*/ 262 h 1793"/>
              <a:gd name="T8" fmla="*/ 897 w 1794"/>
              <a:gd name="T9" fmla="*/ 0 h 1793"/>
              <a:gd name="T10" fmla="*/ 1531 w 1794"/>
              <a:gd name="T11" fmla="*/ 262 h 1793"/>
              <a:gd name="T12" fmla="*/ 1794 w 1794"/>
              <a:gd name="T13" fmla="*/ 897 h 1793"/>
              <a:gd name="T14" fmla="*/ 1531 w 1794"/>
              <a:gd name="T15" fmla="*/ 1531 h 1793"/>
              <a:gd name="T16" fmla="*/ 897 w 1794"/>
              <a:gd name="T17" fmla="*/ 1793 h 1793"/>
              <a:gd name="T18" fmla="*/ 897 w 1794"/>
              <a:gd name="T19" fmla="*/ 79 h 1793"/>
              <a:gd name="T20" fmla="*/ 79 w 1794"/>
              <a:gd name="T21" fmla="*/ 897 h 1793"/>
              <a:gd name="T22" fmla="*/ 897 w 1794"/>
              <a:gd name="T23" fmla="*/ 1714 h 1793"/>
              <a:gd name="T24" fmla="*/ 1715 w 1794"/>
              <a:gd name="T25" fmla="*/ 897 h 1793"/>
              <a:gd name="T26" fmla="*/ 897 w 1794"/>
              <a:gd name="T27" fmla="*/ 79 h 1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4" h="1793">
                <a:moveTo>
                  <a:pt x="897" y="1793"/>
                </a:moveTo>
                <a:cubicBezTo>
                  <a:pt x="658" y="1793"/>
                  <a:pt x="432" y="1700"/>
                  <a:pt x="263" y="1531"/>
                </a:cubicBezTo>
                <a:cubicBezTo>
                  <a:pt x="94" y="1361"/>
                  <a:pt x="0" y="1136"/>
                  <a:pt x="0" y="897"/>
                </a:cubicBezTo>
                <a:cubicBezTo>
                  <a:pt x="0" y="657"/>
                  <a:pt x="94" y="432"/>
                  <a:pt x="263" y="262"/>
                </a:cubicBezTo>
                <a:cubicBezTo>
                  <a:pt x="432" y="93"/>
                  <a:pt x="658" y="0"/>
                  <a:pt x="897" y="0"/>
                </a:cubicBezTo>
                <a:cubicBezTo>
                  <a:pt x="1137" y="0"/>
                  <a:pt x="1362" y="93"/>
                  <a:pt x="1531" y="262"/>
                </a:cubicBezTo>
                <a:cubicBezTo>
                  <a:pt x="1701" y="432"/>
                  <a:pt x="1794" y="657"/>
                  <a:pt x="1794" y="897"/>
                </a:cubicBezTo>
                <a:cubicBezTo>
                  <a:pt x="1794" y="1136"/>
                  <a:pt x="1701" y="1361"/>
                  <a:pt x="1531" y="1531"/>
                </a:cubicBezTo>
                <a:cubicBezTo>
                  <a:pt x="1362" y="1700"/>
                  <a:pt x="1137" y="1793"/>
                  <a:pt x="897" y="1793"/>
                </a:cubicBezTo>
                <a:moveTo>
                  <a:pt x="897" y="79"/>
                </a:moveTo>
                <a:cubicBezTo>
                  <a:pt x="446" y="79"/>
                  <a:pt x="79" y="446"/>
                  <a:pt x="79" y="897"/>
                </a:cubicBezTo>
                <a:cubicBezTo>
                  <a:pt x="79" y="1348"/>
                  <a:pt x="446" y="1714"/>
                  <a:pt x="897" y="1714"/>
                </a:cubicBezTo>
                <a:cubicBezTo>
                  <a:pt x="1348" y="1714"/>
                  <a:pt x="1715" y="1348"/>
                  <a:pt x="1715" y="897"/>
                </a:cubicBezTo>
                <a:cubicBezTo>
                  <a:pt x="1715" y="446"/>
                  <a:pt x="1348" y="79"/>
                  <a:pt x="897" y="79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64" name="Полилиния 30">
            <a:extLst>
              <a:ext uri="{FF2B5EF4-FFF2-40B4-BE49-F238E27FC236}">
                <a16:creationId xmlns:a16="http://schemas.microsoft.com/office/drawing/2014/main" id="{10F52BF8-4A42-4CAA-ABC9-9AAFC9FCE8BF}"/>
              </a:ext>
            </a:extLst>
          </p:cNvPr>
          <p:cNvSpPr>
            <a:spLocks noEditPoints="1"/>
          </p:cNvSpPr>
          <p:nvPr/>
        </p:nvSpPr>
        <p:spPr bwMode="auto">
          <a:xfrm>
            <a:off x="711200" y="2157803"/>
            <a:ext cx="4043363" cy="4041775"/>
          </a:xfrm>
          <a:custGeom>
            <a:avLst/>
            <a:gdLst>
              <a:gd name="T0" fmla="*/ 826 w 1653"/>
              <a:gd name="T1" fmla="*/ 1653 h 1653"/>
              <a:gd name="T2" fmla="*/ 0 w 1653"/>
              <a:gd name="T3" fmla="*/ 827 h 1653"/>
              <a:gd name="T4" fmla="*/ 826 w 1653"/>
              <a:gd name="T5" fmla="*/ 0 h 1653"/>
              <a:gd name="T6" fmla="*/ 1653 w 1653"/>
              <a:gd name="T7" fmla="*/ 827 h 1653"/>
              <a:gd name="T8" fmla="*/ 826 w 1653"/>
              <a:gd name="T9" fmla="*/ 1653 h 1653"/>
              <a:gd name="T10" fmla="*/ 826 w 1653"/>
              <a:gd name="T11" fmla="*/ 49 h 1653"/>
              <a:gd name="T12" fmla="*/ 48 w 1653"/>
              <a:gd name="T13" fmla="*/ 827 h 1653"/>
              <a:gd name="T14" fmla="*/ 826 w 1653"/>
              <a:gd name="T15" fmla="*/ 1605 h 1653"/>
              <a:gd name="T16" fmla="*/ 1604 w 1653"/>
              <a:gd name="T17" fmla="*/ 827 h 1653"/>
              <a:gd name="T18" fmla="*/ 826 w 1653"/>
              <a:gd name="T19" fmla="*/ 49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3" h="1653">
                <a:moveTo>
                  <a:pt x="826" y="1653"/>
                </a:moveTo>
                <a:cubicBezTo>
                  <a:pt x="371" y="1653"/>
                  <a:pt x="0" y="1282"/>
                  <a:pt x="0" y="827"/>
                </a:cubicBezTo>
                <a:cubicBezTo>
                  <a:pt x="0" y="371"/>
                  <a:pt x="371" y="0"/>
                  <a:pt x="826" y="0"/>
                </a:cubicBezTo>
                <a:cubicBezTo>
                  <a:pt x="1282" y="0"/>
                  <a:pt x="1653" y="371"/>
                  <a:pt x="1653" y="827"/>
                </a:cubicBezTo>
                <a:cubicBezTo>
                  <a:pt x="1653" y="1282"/>
                  <a:pt x="1282" y="1653"/>
                  <a:pt x="826" y="1653"/>
                </a:cubicBezTo>
                <a:moveTo>
                  <a:pt x="826" y="49"/>
                </a:moveTo>
                <a:cubicBezTo>
                  <a:pt x="397" y="49"/>
                  <a:pt x="48" y="398"/>
                  <a:pt x="48" y="827"/>
                </a:cubicBezTo>
                <a:cubicBezTo>
                  <a:pt x="48" y="1256"/>
                  <a:pt x="397" y="1605"/>
                  <a:pt x="826" y="1605"/>
                </a:cubicBezTo>
                <a:cubicBezTo>
                  <a:pt x="1255" y="1605"/>
                  <a:pt x="1604" y="1256"/>
                  <a:pt x="1604" y="827"/>
                </a:cubicBezTo>
                <a:cubicBezTo>
                  <a:pt x="1604" y="398"/>
                  <a:pt x="1255" y="49"/>
                  <a:pt x="826" y="49"/>
                </a:cubicBezTo>
              </a:path>
            </a:pathLst>
          </a:custGeom>
          <a:solidFill>
            <a:srgbClr val="DFDE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165" name="Полилиния 31">
            <a:extLst>
              <a:ext uri="{FF2B5EF4-FFF2-40B4-BE49-F238E27FC236}">
                <a16:creationId xmlns:a16="http://schemas.microsoft.com/office/drawing/2014/main" id="{9A49F2B3-008E-4B08-A1FA-5480572BACD5}"/>
              </a:ext>
            </a:extLst>
          </p:cNvPr>
          <p:cNvSpPr>
            <a:spLocks noEditPoints="1"/>
          </p:cNvSpPr>
          <p:nvPr/>
        </p:nvSpPr>
        <p:spPr bwMode="auto">
          <a:xfrm>
            <a:off x="620713" y="2067316"/>
            <a:ext cx="4221163" cy="4222750"/>
          </a:xfrm>
          <a:custGeom>
            <a:avLst/>
            <a:gdLst>
              <a:gd name="T0" fmla="*/ 863 w 1726"/>
              <a:gd name="T1" fmla="*/ 1690 h 1727"/>
              <a:gd name="T2" fmla="*/ 37 w 1726"/>
              <a:gd name="T3" fmla="*/ 864 h 1727"/>
              <a:gd name="T4" fmla="*/ 863 w 1726"/>
              <a:gd name="T5" fmla="*/ 37 h 1727"/>
              <a:gd name="T6" fmla="*/ 1690 w 1726"/>
              <a:gd name="T7" fmla="*/ 864 h 1727"/>
              <a:gd name="T8" fmla="*/ 1690 w 1726"/>
              <a:gd name="T9" fmla="*/ 864 h 1727"/>
              <a:gd name="T10" fmla="*/ 1690 w 1726"/>
              <a:gd name="T11" fmla="*/ 864 h 1727"/>
              <a:gd name="T12" fmla="*/ 863 w 1726"/>
              <a:gd name="T13" fmla="*/ 1690 h 1727"/>
              <a:gd name="T14" fmla="*/ 863 w 1726"/>
              <a:gd name="T15" fmla="*/ 1690 h 1727"/>
              <a:gd name="T16" fmla="*/ 863 w 1726"/>
              <a:gd name="T17" fmla="*/ 0 h 1727"/>
              <a:gd name="T18" fmla="*/ 0 w 1726"/>
              <a:gd name="T19" fmla="*/ 864 h 1727"/>
              <a:gd name="T20" fmla="*/ 863 w 1726"/>
              <a:gd name="T21" fmla="*/ 1727 h 1727"/>
              <a:gd name="T22" fmla="*/ 1726 w 1726"/>
              <a:gd name="T23" fmla="*/ 864 h 1727"/>
              <a:gd name="T24" fmla="*/ 863 w 1726"/>
              <a:gd name="T25" fmla="*/ 0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26" h="1727">
                <a:moveTo>
                  <a:pt x="863" y="1690"/>
                </a:moveTo>
                <a:cubicBezTo>
                  <a:pt x="408" y="1690"/>
                  <a:pt x="37" y="1319"/>
                  <a:pt x="37" y="864"/>
                </a:cubicBezTo>
                <a:cubicBezTo>
                  <a:pt x="37" y="408"/>
                  <a:pt x="408" y="37"/>
                  <a:pt x="863" y="37"/>
                </a:cubicBezTo>
                <a:cubicBezTo>
                  <a:pt x="1319" y="37"/>
                  <a:pt x="1690" y="408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864"/>
                  <a:pt x="1690" y="864"/>
                  <a:pt x="1690" y="864"/>
                </a:cubicBezTo>
                <a:cubicBezTo>
                  <a:pt x="1690" y="1319"/>
                  <a:pt x="1319" y="1690"/>
                  <a:pt x="863" y="1690"/>
                </a:cubicBezTo>
                <a:cubicBezTo>
                  <a:pt x="863" y="1690"/>
                  <a:pt x="863" y="1690"/>
                  <a:pt x="863" y="1690"/>
                </a:cubicBezTo>
                <a:moveTo>
                  <a:pt x="863" y="0"/>
                </a:moveTo>
                <a:cubicBezTo>
                  <a:pt x="387" y="0"/>
                  <a:pt x="0" y="388"/>
                  <a:pt x="0" y="864"/>
                </a:cubicBezTo>
                <a:cubicBezTo>
                  <a:pt x="0" y="1340"/>
                  <a:pt x="387" y="1727"/>
                  <a:pt x="863" y="1727"/>
                </a:cubicBezTo>
                <a:cubicBezTo>
                  <a:pt x="1339" y="1727"/>
                  <a:pt x="1726" y="1340"/>
                  <a:pt x="1726" y="864"/>
                </a:cubicBezTo>
                <a:cubicBezTo>
                  <a:pt x="1726" y="388"/>
                  <a:pt x="1339" y="0"/>
                  <a:pt x="863" y="0"/>
                </a:cubicBezTo>
              </a:path>
            </a:pathLst>
          </a:custGeom>
          <a:solidFill>
            <a:srgbClr val="CD4A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grpSp>
        <p:nvGrpSpPr>
          <p:cNvPr id="166" name="Группа 165">
            <a:extLst>
              <a:ext uri="{FF2B5EF4-FFF2-40B4-BE49-F238E27FC236}">
                <a16:creationId xmlns:a16="http://schemas.microsoft.com/office/drawing/2014/main" id="{6D68A407-0FD8-4E87-B366-3AA240FE7C10}"/>
              </a:ext>
            </a:extLst>
          </p:cNvPr>
          <p:cNvGrpSpPr/>
          <p:nvPr/>
        </p:nvGrpSpPr>
        <p:grpSpPr>
          <a:xfrm>
            <a:off x="2455863" y="2411803"/>
            <a:ext cx="566738" cy="566738"/>
            <a:chOff x="2455863" y="2411803"/>
            <a:chExt cx="566738" cy="566738"/>
          </a:xfrm>
        </p:grpSpPr>
        <p:sp>
          <p:nvSpPr>
            <p:cNvPr id="167" name="Овал 32">
              <a:extLst>
                <a:ext uri="{FF2B5EF4-FFF2-40B4-BE49-F238E27FC236}">
                  <a16:creationId xmlns:a16="http://schemas.microsoft.com/office/drawing/2014/main" id="{3FA61C46-6728-4325-A3C1-12662815E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8" name="Овал 33">
              <a:extLst>
                <a:ext uri="{FF2B5EF4-FFF2-40B4-BE49-F238E27FC236}">
                  <a16:creationId xmlns:a16="http://schemas.microsoft.com/office/drawing/2014/main" id="{D000ED3A-9140-4271-BA13-9AC796B6C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69" name="Полилиния 34">
              <a:extLst>
                <a:ext uri="{FF2B5EF4-FFF2-40B4-BE49-F238E27FC236}">
                  <a16:creationId xmlns:a16="http://schemas.microsoft.com/office/drawing/2014/main" id="{1F4B6B58-7341-46DE-8D4B-75026E8AB1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0" name="Полилиния 35">
              <a:extLst>
                <a:ext uri="{FF2B5EF4-FFF2-40B4-BE49-F238E27FC236}">
                  <a16:creationId xmlns:a16="http://schemas.microsoft.com/office/drawing/2014/main" id="{59351213-E30D-4091-A5B7-97F896465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1" name="Прямоугольник 36">
              <a:extLst>
                <a:ext uri="{FF2B5EF4-FFF2-40B4-BE49-F238E27FC236}">
                  <a16:creationId xmlns:a16="http://schemas.microsoft.com/office/drawing/2014/main" id="{6EAA74C0-F9C5-44DB-B862-85FA57164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2" name="Прямоугольник 37">
              <a:extLst>
                <a:ext uri="{FF2B5EF4-FFF2-40B4-BE49-F238E27FC236}">
                  <a16:creationId xmlns:a16="http://schemas.microsoft.com/office/drawing/2014/main" id="{FB9941E3-992F-4ACB-946B-33DF2B1CA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0635" y="2499116"/>
              <a:ext cx="39433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dirty="0">
                  <a:solidFill>
                    <a:srgbClr val="FF9936"/>
                  </a:solidFill>
                  <a:latin typeface="Raleway" panose="020B0003030101060003" pitchFamily="34" charset="0"/>
                </a:rPr>
                <a:t>120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F9196A96-2D07-4DBC-B863-9995B74B8095}"/>
              </a:ext>
            </a:extLst>
          </p:cNvPr>
          <p:cNvGrpSpPr/>
          <p:nvPr/>
        </p:nvGrpSpPr>
        <p:grpSpPr>
          <a:xfrm>
            <a:off x="3186113" y="2594366"/>
            <a:ext cx="573088" cy="573088"/>
            <a:chOff x="3186113" y="2594366"/>
            <a:chExt cx="573088" cy="573088"/>
          </a:xfrm>
        </p:grpSpPr>
        <p:sp>
          <p:nvSpPr>
            <p:cNvPr id="174" name="Полилиния 38">
              <a:extLst>
                <a:ext uri="{FF2B5EF4-FFF2-40B4-BE49-F238E27FC236}">
                  <a16:creationId xmlns:a16="http://schemas.microsoft.com/office/drawing/2014/main" id="{4FEEE906-48E9-498F-A8D9-7FC58C384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13" y="2594366"/>
              <a:ext cx="573088" cy="573088"/>
            </a:xfrm>
            <a:custGeom>
              <a:avLst/>
              <a:gdLst>
                <a:gd name="T0" fmla="*/ 115 w 234"/>
                <a:gd name="T1" fmla="*/ 233 h 234"/>
                <a:gd name="T2" fmla="*/ 233 w 234"/>
                <a:gd name="T3" fmla="*/ 118 h 234"/>
                <a:gd name="T4" fmla="*/ 119 w 234"/>
                <a:gd name="T5" fmla="*/ 1 h 234"/>
                <a:gd name="T6" fmla="*/ 1 w 234"/>
                <a:gd name="T7" fmla="*/ 115 h 234"/>
                <a:gd name="T8" fmla="*/ 115 w 234"/>
                <a:gd name="T9" fmla="*/ 23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34">
                  <a:moveTo>
                    <a:pt x="115" y="233"/>
                  </a:moveTo>
                  <a:cubicBezTo>
                    <a:pt x="179" y="234"/>
                    <a:pt x="232" y="182"/>
                    <a:pt x="233" y="118"/>
                  </a:cubicBezTo>
                  <a:cubicBezTo>
                    <a:pt x="234" y="54"/>
                    <a:pt x="183" y="1"/>
                    <a:pt x="119" y="1"/>
                  </a:cubicBezTo>
                  <a:cubicBezTo>
                    <a:pt x="55" y="0"/>
                    <a:pt x="2" y="51"/>
                    <a:pt x="1" y="115"/>
                  </a:cubicBezTo>
                  <a:cubicBezTo>
                    <a:pt x="0" y="179"/>
                    <a:pt x="51" y="232"/>
                    <a:pt x="115" y="233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5" name="Полилиния 39">
              <a:extLst>
                <a:ext uri="{FF2B5EF4-FFF2-40B4-BE49-F238E27FC236}">
                  <a16:creationId xmlns:a16="http://schemas.microsoft.com/office/drawing/2014/main" id="{6B3E9FAF-EA6E-4D2B-A3B5-F04592B5F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263" y="2648341"/>
              <a:ext cx="458788" cy="461963"/>
            </a:xfrm>
            <a:custGeom>
              <a:avLst/>
              <a:gdLst>
                <a:gd name="T0" fmla="*/ 93 w 188"/>
                <a:gd name="T1" fmla="*/ 188 h 189"/>
                <a:gd name="T2" fmla="*/ 188 w 188"/>
                <a:gd name="T3" fmla="*/ 96 h 189"/>
                <a:gd name="T4" fmla="*/ 95 w 188"/>
                <a:gd name="T5" fmla="*/ 1 h 189"/>
                <a:gd name="T6" fmla="*/ 1 w 188"/>
                <a:gd name="T7" fmla="*/ 93 h 189"/>
                <a:gd name="T8" fmla="*/ 93 w 188"/>
                <a:gd name="T9" fmla="*/ 18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89">
                  <a:moveTo>
                    <a:pt x="93" y="188"/>
                  </a:moveTo>
                  <a:cubicBezTo>
                    <a:pt x="144" y="189"/>
                    <a:pt x="187" y="147"/>
                    <a:pt x="188" y="96"/>
                  </a:cubicBezTo>
                  <a:cubicBezTo>
                    <a:pt x="188" y="44"/>
                    <a:pt x="147" y="2"/>
                    <a:pt x="95" y="1"/>
                  </a:cubicBezTo>
                  <a:cubicBezTo>
                    <a:pt x="44" y="0"/>
                    <a:pt x="1" y="42"/>
                    <a:pt x="1" y="93"/>
                  </a:cubicBezTo>
                  <a:cubicBezTo>
                    <a:pt x="0" y="145"/>
                    <a:pt x="41" y="187"/>
                    <a:pt x="93" y="188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6" name="Полилиния 40">
              <a:extLst>
                <a:ext uri="{FF2B5EF4-FFF2-40B4-BE49-F238E27FC236}">
                  <a16:creationId xmlns:a16="http://schemas.microsoft.com/office/drawing/2014/main" id="{6E8CE95E-582C-4535-8CED-97106D52C2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4850" y="2851541"/>
              <a:ext cx="20638" cy="122238"/>
            </a:xfrm>
            <a:custGeom>
              <a:avLst/>
              <a:gdLst>
                <a:gd name="T0" fmla="*/ 8 w 8"/>
                <a:gd name="T1" fmla="*/ 50 h 50"/>
                <a:gd name="T2" fmla="*/ 8 w 8"/>
                <a:gd name="T3" fmla="*/ 50 h 50"/>
                <a:gd name="T4" fmla="*/ 8 w 8"/>
                <a:gd name="T5" fmla="*/ 50 h 50"/>
                <a:gd name="T6" fmla="*/ 8 w 8"/>
                <a:gd name="T7" fmla="*/ 50 h 50"/>
                <a:gd name="T8" fmla="*/ 0 w 8"/>
                <a:gd name="T9" fmla="*/ 11 h 50"/>
                <a:gd name="T10" fmla="*/ 0 w 8"/>
                <a:gd name="T11" fmla="*/ 11 h 50"/>
                <a:gd name="T12" fmla="*/ 0 w 8"/>
                <a:gd name="T13" fmla="*/ 11 h 50"/>
                <a:gd name="T14" fmla="*/ 0 w 8"/>
                <a:gd name="T15" fmla="*/ 11 h 50"/>
                <a:gd name="T16" fmla="*/ 0 w 8"/>
                <a:gd name="T17" fmla="*/ 11 h 50"/>
                <a:gd name="T18" fmla="*/ 0 w 8"/>
                <a:gd name="T19" fmla="*/ 11 h 50"/>
                <a:gd name="T20" fmla="*/ 0 w 8"/>
                <a:gd name="T21" fmla="*/ 10 h 50"/>
                <a:gd name="T22" fmla="*/ 0 w 8"/>
                <a:gd name="T23" fmla="*/ 10 h 50"/>
                <a:gd name="T24" fmla="*/ 0 w 8"/>
                <a:gd name="T25" fmla="*/ 10 h 50"/>
                <a:gd name="T26" fmla="*/ 0 w 8"/>
                <a:gd name="T27" fmla="*/ 10 h 50"/>
                <a:gd name="T28" fmla="*/ 0 w 8"/>
                <a:gd name="T29" fmla="*/ 9 h 50"/>
                <a:gd name="T30" fmla="*/ 0 w 8"/>
                <a:gd name="T31" fmla="*/ 9 h 50"/>
                <a:gd name="T32" fmla="*/ 0 w 8"/>
                <a:gd name="T33" fmla="*/ 9 h 50"/>
                <a:gd name="T34" fmla="*/ 0 w 8"/>
                <a:gd name="T35" fmla="*/ 9 h 50"/>
                <a:gd name="T36" fmla="*/ 0 w 8"/>
                <a:gd name="T37" fmla="*/ 9 h 50"/>
                <a:gd name="T38" fmla="*/ 0 w 8"/>
                <a:gd name="T39" fmla="*/ 9 h 50"/>
                <a:gd name="T40" fmla="*/ 0 w 8"/>
                <a:gd name="T41" fmla="*/ 8 h 50"/>
                <a:gd name="T42" fmla="*/ 0 w 8"/>
                <a:gd name="T43" fmla="*/ 8 h 50"/>
                <a:gd name="T44" fmla="*/ 0 w 8"/>
                <a:gd name="T45" fmla="*/ 8 h 50"/>
                <a:gd name="T46" fmla="*/ 0 w 8"/>
                <a:gd name="T47" fmla="*/ 7 h 50"/>
                <a:gd name="T48" fmla="*/ 0 w 8"/>
                <a:gd name="T49" fmla="*/ 7 h 50"/>
                <a:gd name="T50" fmla="*/ 0 w 8"/>
                <a:gd name="T51" fmla="*/ 7 h 50"/>
                <a:gd name="T52" fmla="*/ 0 w 8"/>
                <a:gd name="T53" fmla="*/ 7 h 50"/>
                <a:gd name="T54" fmla="*/ 0 w 8"/>
                <a:gd name="T55" fmla="*/ 7 h 50"/>
                <a:gd name="T56" fmla="*/ 0 w 8"/>
                <a:gd name="T57" fmla="*/ 7 h 50"/>
                <a:gd name="T58" fmla="*/ 0 w 8"/>
                <a:gd name="T59" fmla="*/ 6 h 50"/>
                <a:gd name="T60" fmla="*/ 0 w 8"/>
                <a:gd name="T61" fmla="*/ 6 h 50"/>
                <a:gd name="T62" fmla="*/ 0 w 8"/>
                <a:gd name="T63" fmla="*/ 6 h 50"/>
                <a:gd name="T64" fmla="*/ 0 w 8"/>
                <a:gd name="T65" fmla="*/ 6 h 50"/>
                <a:gd name="T66" fmla="*/ 0 w 8"/>
                <a:gd name="T67" fmla="*/ 6 h 50"/>
                <a:gd name="T68" fmla="*/ 0 w 8"/>
                <a:gd name="T69" fmla="*/ 6 h 50"/>
                <a:gd name="T70" fmla="*/ 0 w 8"/>
                <a:gd name="T71" fmla="*/ 5 h 50"/>
                <a:gd name="T72" fmla="*/ 0 w 8"/>
                <a:gd name="T73" fmla="*/ 5 h 50"/>
                <a:gd name="T74" fmla="*/ 0 w 8"/>
                <a:gd name="T75" fmla="*/ 5 h 50"/>
                <a:gd name="T76" fmla="*/ 0 w 8"/>
                <a:gd name="T77" fmla="*/ 5 h 50"/>
                <a:gd name="T78" fmla="*/ 0 w 8"/>
                <a:gd name="T79" fmla="*/ 5 h 50"/>
                <a:gd name="T80" fmla="*/ 0 w 8"/>
                <a:gd name="T81" fmla="*/ 4 h 50"/>
                <a:gd name="T82" fmla="*/ 0 w 8"/>
                <a:gd name="T83" fmla="*/ 4 h 50"/>
                <a:gd name="T84" fmla="*/ 0 w 8"/>
                <a:gd name="T85" fmla="*/ 4 h 50"/>
                <a:gd name="T86" fmla="*/ 0 w 8"/>
                <a:gd name="T87" fmla="*/ 4 h 50"/>
                <a:gd name="T88" fmla="*/ 0 w 8"/>
                <a:gd name="T89" fmla="*/ 3 h 50"/>
                <a:gd name="T90" fmla="*/ 0 w 8"/>
                <a:gd name="T91" fmla="*/ 3 h 50"/>
                <a:gd name="T92" fmla="*/ 0 w 8"/>
                <a:gd name="T93" fmla="*/ 3 h 50"/>
                <a:gd name="T94" fmla="*/ 0 w 8"/>
                <a:gd name="T95" fmla="*/ 3 h 50"/>
                <a:gd name="T96" fmla="*/ 0 w 8"/>
                <a:gd name="T97" fmla="*/ 3 h 50"/>
                <a:gd name="T98" fmla="*/ 0 w 8"/>
                <a:gd name="T99" fmla="*/ 3 h 50"/>
                <a:gd name="T100" fmla="*/ 0 w 8"/>
                <a:gd name="T101" fmla="*/ 2 h 50"/>
                <a:gd name="T102" fmla="*/ 0 w 8"/>
                <a:gd name="T103" fmla="*/ 2 h 50"/>
                <a:gd name="T104" fmla="*/ 0 w 8"/>
                <a:gd name="T105" fmla="*/ 2 h 50"/>
                <a:gd name="T106" fmla="*/ 0 w 8"/>
                <a:gd name="T107" fmla="*/ 2 h 50"/>
                <a:gd name="T108" fmla="*/ 0 w 8"/>
                <a:gd name="T109" fmla="*/ 2 h 50"/>
                <a:gd name="T110" fmla="*/ 0 w 8"/>
                <a:gd name="T111" fmla="*/ 1 h 50"/>
                <a:gd name="T112" fmla="*/ 0 w 8"/>
                <a:gd name="T113" fmla="*/ 0 h 50"/>
                <a:gd name="T114" fmla="*/ 0 w 8"/>
                <a:gd name="T1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50"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moveTo>
                    <a:pt x="8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moveTo>
                    <a:pt x="8" y="49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49"/>
                  </a:cubicBezTo>
                  <a:moveTo>
                    <a:pt x="0" y="11"/>
                  </a:moveTo>
                  <a:cubicBezTo>
                    <a:pt x="0" y="25"/>
                    <a:pt x="2" y="38"/>
                    <a:pt x="8" y="49"/>
                  </a:cubicBezTo>
                  <a:cubicBezTo>
                    <a:pt x="2" y="38"/>
                    <a:pt x="0" y="25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7" name="Полилиния 41">
              <a:extLst>
                <a:ext uri="{FF2B5EF4-FFF2-40B4-BE49-F238E27FC236}">
                  <a16:creationId xmlns:a16="http://schemas.microsoft.com/office/drawing/2014/main" id="{25FA23F8-750F-4157-8DE4-E06B82FCF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850" y="2678503"/>
              <a:ext cx="188913" cy="427038"/>
            </a:xfrm>
            <a:custGeom>
              <a:avLst/>
              <a:gdLst>
                <a:gd name="T0" fmla="*/ 0 w 77"/>
                <a:gd name="T1" fmla="*/ 71 h 175"/>
                <a:gd name="T2" fmla="*/ 0 w 77"/>
                <a:gd name="T3" fmla="*/ 72 h 175"/>
                <a:gd name="T4" fmla="*/ 0 w 77"/>
                <a:gd name="T5" fmla="*/ 73 h 175"/>
                <a:gd name="T6" fmla="*/ 0 w 77"/>
                <a:gd name="T7" fmla="*/ 73 h 175"/>
                <a:gd name="T8" fmla="*/ 0 w 77"/>
                <a:gd name="T9" fmla="*/ 73 h 175"/>
                <a:gd name="T10" fmla="*/ 0 w 77"/>
                <a:gd name="T11" fmla="*/ 73 h 175"/>
                <a:gd name="T12" fmla="*/ 0 w 77"/>
                <a:gd name="T13" fmla="*/ 74 h 175"/>
                <a:gd name="T14" fmla="*/ 0 w 77"/>
                <a:gd name="T15" fmla="*/ 74 h 175"/>
                <a:gd name="T16" fmla="*/ 0 w 77"/>
                <a:gd name="T17" fmla="*/ 74 h 175"/>
                <a:gd name="T18" fmla="*/ 0 w 77"/>
                <a:gd name="T19" fmla="*/ 75 h 175"/>
                <a:gd name="T20" fmla="*/ 0 w 77"/>
                <a:gd name="T21" fmla="*/ 75 h 175"/>
                <a:gd name="T22" fmla="*/ 0 w 77"/>
                <a:gd name="T23" fmla="*/ 75 h 175"/>
                <a:gd name="T24" fmla="*/ 0 w 77"/>
                <a:gd name="T25" fmla="*/ 76 h 175"/>
                <a:gd name="T26" fmla="*/ 0 w 77"/>
                <a:gd name="T27" fmla="*/ 76 h 175"/>
                <a:gd name="T28" fmla="*/ 0 w 77"/>
                <a:gd name="T29" fmla="*/ 76 h 175"/>
                <a:gd name="T30" fmla="*/ 0 w 77"/>
                <a:gd name="T31" fmla="*/ 76 h 175"/>
                <a:gd name="T32" fmla="*/ 0 w 77"/>
                <a:gd name="T33" fmla="*/ 77 h 175"/>
                <a:gd name="T34" fmla="*/ 0 w 77"/>
                <a:gd name="T35" fmla="*/ 77 h 175"/>
                <a:gd name="T36" fmla="*/ 0 w 77"/>
                <a:gd name="T37" fmla="*/ 77 h 175"/>
                <a:gd name="T38" fmla="*/ 0 w 77"/>
                <a:gd name="T39" fmla="*/ 78 h 175"/>
                <a:gd name="T40" fmla="*/ 0 w 77"/>
                <a:gd name="T41" fmla="*/ 78 h 175"/>
                <a:gd name="T42" fmla="*/ 0 w 77"/>
                <a:gd name="T43" fmla="*/ 78 h 175"/>
                <a:gd name="T44" fmla="*/ 0 w 77"/>
                <a:gd name="T45" fmla="*/ 78 h 175"/>
                <a:gd name="T46" fmla="*/ 0 w 77"/>
                <a:gd name="T47" fmla="*/ 79 h 175"/>
                <a:gd name="T48" fmla="*/ 0 w 77"/>
                <a:gd name="T49" fmla="*/ 79 h 175"/>
                <a:gd name="T50" fmla="*/ 0 w 77"/>
                <a:gd name="T51" fmla="*/ 79 h 175"/>
                <a:gd name="T52" fmla="*/ 0 w 77"/>
                <a:gd name="T53" fmla="*/ 80 h 175"/>
                <a:gd name="T54" fmla="*/ 0 w 77"/>
                <a:gd name="T55" fmla="*/ 80 h 175"/>
                <a:gd name="T56" fmla="*/ 0 w 77"/>
                <a:gd name="T57" fmla="*/ 80 h 175"/>
                <a:gd name="T58" fmla="*/ 0 w 77"/>
                <a:gd name="T59" fmla="*/ 81 h 175"/>
                <a:gd name="T60" fmla="*/ 0 w 77"/>
                <a:gd name="T61" fmla="*/ 81 h 175"/>
                <a:gd name="T62" fmla="*/ 0 w 77"/>
                <a:gd name="T63" fmla="*/ 81 h 175"/>
                <a:gd name="T64" fmla="*/ 0 w 77"/>
                <a:gd name="T65" fmla="*/ 82 h 175"/>
                <a:gd name="T66" fmla="*/ 0 w 77"/>
                <a:gd name="T67" fmla="*/ 82 h 175"/>
                <a:gd name="T68" fmla="*/ 0 w 77"/>
                <a:gd name="T69" fmla="*/ 82 h 175"/>
                <a:gd name="T70" fmla="*/ 8 w 77"/>
                <a:gd name="T71" fmla="*/ 120 h 175"/>
                <a:gd name="T72" fmla="*/ 8 w 77"/>
                <a:gd name="T73" fmla="*/ 121 h 175"/>
                <a:gd name="T74" fmla="*/ 8 w 77"/>
                <a:gd name="T75" fmla="*/ 121 h 175"/>
                <a:gd name="T76" fmla="*/ 8 w 77"/>
                <a:gd name="T77" fmla="*/ 121 h 175"/>
                <a:gd name="T78" fmla="*/ 45 w 77"/>
                <a:gd name="T79" fmla="*/ 152 h 175"/>
                <a:gd name="T80" fmla="*/ 15 w 77"/>
                <a:gd name="T81" fmla="*/ 77 h 175"/>
                <a:gd name="T82" fmla="*/ 30 w 77"/>
                <a:gd name="T83" fmla="*/ 23 h 175"/>
                <a:gd name="T84" fmla="*/ 50 w 77"/>
                <a:gd name="T8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175">
                  <a:moveTo>
                    <a:pt x="50" y="0"/>
                  </a:moveTo>
                  <a:cubicBezTo>
                    <a:pt x="23" y="14"/>
                    <a:pt x="4" y="40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6"/>
                    <a:pt x="2" y="109"/>
                    <a:pt x="8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20" y="149"/>
                    <a:pt x="46" y="169"/>
                    <a:pt x="77" y="175"/>
                  </a:cubicBezTo>
                  <a:cubicBezTo>
                    <a:pt x="65" y="169"/>
                    <a:pt x="54" y="162"/>
                    <a:pt x="45" y="152"/>
                  </a:cubicBezTo>
                  <a:cubicBezTo>
                    <a:pt x="32" y="139"/>
                    <a:pt x="23" y="123"/>
                    <a:pt x="19" y="105"/>
                  </a:cubicBezTo>
                  <a:cubicBezTo>
                    <a:pt x="18" y="96"/>
                    <a:pt x="16" y="87"/>
                    <a:pt x="15" y="77"/>
                  </a:cubicBezTo>
                  <a:cubicBezTo>
                    <a:pt x="15" y="77"/>
                    <a:pt x="15" y="76"/>
                    <a:pt x="15" y="76"/>
                  </a:cubicBezTo>
                  <a:cubicBezTo>
                    <a:pt x="16" y="57"/>
                    <a:pt x="21" y="39"/>
                    <a:pt x="30" y="23"/>
                  </a:cubicBezTo>
                  <a:cubicBezTo>
                    <a:pt x="36" y="16"/>
                    <a:pt x="42" y="9"/>
                    <a:pt x="47" y="2"/>
                  </a:cubicBezTo>
                  <a:cubicBezTo>
                    <a:pt x="48" y="1"/>
                    <a:pt x="49" y="0"/>
                    <a:pt x="50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8" name="Прямоугольник 42">
              <a:extLst>
                <a:ext uri="{FF2B5EF4-FFF2-40B4-BE49-F238E27FC236}">
                  <a16:creationId xmlns:a16="http://schemas.microsoft.com/office/drawing/2014/main" id="{9ADB0D31-A36D-46F2-A58F-A7911BD02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4713" y="2778516"/>
              <a:ext cx="12223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79" name="Прямоугольник 43">
              <a:extLst>
                <a:ext uri="{FF2B5EF4-FFF2-40B4-BE49-F238E27FC236}">
                  <a16:creationId xmlns:a16="http://schemas.microsoft.com/office/drawing/2014/main" id="{417E42DB-9818-466D-A8F1-BAB117C54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7880" y="2684853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10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0" name="Группа 179">
            <a:extLst>
              <a:ext uri="{FF2B5EF4-FFF2-40B4-BE49-F238E27FC236}">
                <a16:creationId xmlns:a16="http://schemas.microsoft.com/office/drawing/2014/main" id="{EF04DAB6-F235-4667-94ED-F2F19964E499}"/>
              </a:ext>
            </a:extLst>
          </p:cNvPr>
          <p:cNvGrpSpPr/>
          <p:nvPr/>
        </p:nvGrpSpPr>
        <p:grpSpPr>
          <a:xfrm>
            <a:off x="3722688" y="3113478"/>
            <a:ext cx="585788" cy="587375"/>
            <a:chOff x="3722688" y="3113478"/>
            <a:chExt cx="585788" cy="587375"/>
          </a:xfrm>
        </p:grpSpPr>
        <p:sp>
          <p:nvSpPr>
            <p:cNvPr id="181" name="Полилиния 44">
              <a:extLst>
                <a:ext uri="{FF2B5EF4-FFF2-40B4-BE49-F238E27FC236}">
                  <a16:creationId xmlns:a16="http://schemas.microsoft.com/office/drawing/2014/main" id="{A0F6D9B6-3A09-4BA7-BAFA-E3701DCB2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688" y="3113478"/>
              <a:ext cx="585788" cy="587375"/>
            </a:xfrm>
            <a:custGeom>
              <a:avLst/>
              <a:gdLst>
                <a:gd name="T0" fmla="*/ 127 w 240"/>
                <a:gd name="T1" fmla="*/ 236 h 240"/>
                <a:gd name="T2" fmla="*/ 236 w 240"/>
                <a:gd name="T3" fmla="*/ 113 h 240"/>
                <a:gd name="T4" fmla="*/ 113 w 240"/>
                <a:gd name="T5" fmla="*/ 4 h 240"/>
                <a:gd name="T6" fmla="*/ 4 w 240"/>
                <a:gd name="T7" fmla="*/ 127 h 240"/>
                <a:gd name="T8" fmla="*/ 127 w 240"/>
                <a:gd name="T9" fmla="*/ 23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127" y="236"/>
                  </a:moveTo>
                  <a:cubicBezTo>
                    <a:pt x="191" y="232"/>
                    <a:pt x="240" y="177"/>
                    <a:pt x="236" y="113"/>
                  </a:cubicBezTo>
                  <a:cubicBezTo>
                    <a:pt x="232" y="49"/>
                    <a:pt x="177" y="0"/>
                    <a:pt x="113" y="4"/>
                  </a:cubicBezTo>
                  <a:cubicBezTo>
                    <a:pt x="49" y="8"/>
                    <a:pt x="0" y="63"/>
                    <a:pt x="4" y="127"/>
                  </a:cubicBezTo>
                  <a:cubicBezTo>
                    <a:pt x="8" y="191"/>
                    <a:pt x="63" y="240"/>
                    <a:pt x="127" y="236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2" name="Полилиния 45">
              <a:extLst>
                <a:ext uri="{FF2B5EF4-FFF2-40B4-BE49-F238E27FC236}">
                  <a16:creationId xmlns:a16="http://schemas.microsoft.com/office/drawing/2014/main" id="{28479154-1CBA-4E3D-8C99-DA83D707E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5" y="3169041"/>
              <a:ext cx="471488" cy="473075"/>
            </a:xfrm>
            <a:custGeom>
              <a:avLst/>
              <a:gdLst>
                <a:gd name="T0" fmla="*/ 102 w 193"/>
                <a:gd name="T1" fmla="*/ 190 h 193"/>
                <a:gd name="T2" fmla="*/ 189 w 193"/>
                <a:gd name="T3" fmla="*/ 91 h 193"/>
                <a:gd name="T4" fmla="*/ 90 w 193"/>
                <a:gd name="T5" fmla="*/ 4 h 193"/>
                <a:gd name="T6" fmla="*/ 3 w 193"/>
                <a:gd name="T7" fmla="*/ 103 h 193"/>
                <a:gd name="T8" fmla="*/ 102 w 193"/>
                <a:gd name="T9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190"/>
                  </a:moveTo>
                  <a:cubicBezTo>
                    <a:pt x="153" y="187"/>
                    <a:pt x="193" y="143"/>
                    <a:pt x="189" y="91"/>
                  </a:cubicBezTo>
                  <a:cubicBezTo>
                    <a:pt x="186" y="40"/>
                    <a:pt x="142" y="0"/>
                    <a:pt x="90" y="4"/>
                  </a:cubicBezTo>
                  <a:cubicBezTo>
                    <a:pt x="39" y="7"/>
                    <a:pt x="0" y="51"/>
                    <a:pt x="3" y="103"/>
                  </a:cubicBezTo>
                  <a:cubicBezTo>
                    <a:pt x="6" y="154"/>
                    <a:pt x="50" y="193"/>
                    <a:pt x="102" y="19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3" name="Полилиния 46">
              <a:extLst>
                <a:ext uri="{FF2B5EF4-FFF2-40B4-BE49-F238E27FC236}">
                  <a16:creationId xmlns:a16="http://schemas.microsoft.com/office/drawing/2014/main" id="{FF5AB879-9E34-4BED-80CD-C51C45C0A0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188" y="3272228"/>
              <a:ext cx="46038" cy="188913"/>
            </a:xfrm>
            <a:custGeom>
              <a:avLst/>
              <a:gdLst>
                <a:gd name="T0" fmla="*/ 3 w 19"/>
                <a:gd name="T1" fmla="*/ 76 h 77"/>
                <a:gd name="T2" fmla="*/ 3 w 19"/>
                <a:gd name="T3" fmla="*/ 76 h 77"/>
                <a:gd name="T4" fmla="*/ 3 w 19"/>
                <a:gd name="T5" fmla="*/ 76 h 77"/>
                <a:gd name="T6" fmla="*/ 3 w 19"/>
                <a:gd name="T7" fmla="*/ 75 h 77"/>
                <a:gd name="T8" fmla="*/ 3 w 19"/>
                <a:gd name="T9" fmla="*/ 75 h 77"/>
                <a:gd name="T10" fmla="*/ 3 w 19"/>
                <a:gd name="T11" fmla="*/ 75 h 77"/>
                <a:gd name="T12" fmla="*/ 3 w 19"/>
                <a:gd name="T13" fmla="*/ 74 h 77"/>
                <a:gd name="T14" fmla="*/ 3 w 19"/>
                <a:gd name="T15" fmla="*/ 74 h 77"/>
                <a:gd name="T16" fmla="*/ 3 w 19"/>
                <a:gd name="T17" fmla="*/ 74 h 77"/>
                <a:gd name="T18" fmla="*/ 2 w 19"/>
                <a:gd name="T19" fmla="*/ 73 h 77"/>
                <a:gd name="T20" fmla="*/ 2 w 19"/>
                <a:gd name="T21" fmla="*/ 73 h 77"/>
                <a:gd name="T22" fmla="*/ 2 w 19"/>
                <a:gd name="T23" fmla="*/ 72 h 77"/>
                <a:gd name="T24" fmla="*/ 2 w 19"/>
                <a:gd name="T25" fmla="*/ 72 h 77"/>
                <a:gd name="T26" fmla="*/ 2 w 19"/>
                <a:gd name="T27" fmla="*/ 71 h 77"/>
                <a:gd name="T28" fmla="*/ 2 w 19"/>
                <a:gd name="T29" fmla="*/ 71 h 77"/>
                <a:gd name="T30" fmla="*/ 2 w 19"/>
                <a:gd name="T31" fmla="*/ 71 h 77"/>
                <a:gd name="T32" fmla="*/ 2 w 19"/>
                <a:gd name="T33" fmla="*/ 70 h 77"/>
                <a:gd name="T34" fmla="*/ 2 w 19"/>
                <a:gd name="T35" fmla="*/ 70 h 77"/>
                <a:gd name="T36" fmla="*/ 2 w 19"/>
                <a:gd name="T37" fmla="*/ 69 h 77"/>
                <a:gd name="T38" fmla="*/ 2 w 19"/>
                <a:gd name="T39" fmla="*/ 69 h 77"/>
                <a:gd name="T40" fmla="*/ 2 w 19"/>
                <a:gd name="T41" fmla="*/ 69 h 77"/>
                <a:gd name="T42" fmla="*/ 2 w 19"/>
                <a:gd name="T43" fmla="*/ 68 h 77"/>
                <a:gd name="T44" fmla="*/ 2 w 19"/>
                <a:gd name="T45" fmla="*/ 68 h 77"/>
                <a:gd name="T46" fmla="*/ 2 w 19"/>
                <a:gd name="T47" fmla="*/ 68 h 77"/>
                <a:gd name="T48" fmla="*/ 1 w 19"/>
                <a:gd name="T49" fmla="*/ 67 h 77"/>
                <a:gd name="T50" fmla="*/ 1 w 19"/>
                <a:gd name="T51" fmla="*/ 67 h 77"/>
                <a:gd name="T52" fmla="*/ 1 w 19"/>
                <a:gd name="T53" fmla="*/ 67 h 77"/>
                <a:gd name="T54" fmla="*/ 1 w 19"/>
                <a:gd name="T55" fmla="*/ 66 h 77"/>
                <a:gd name="T56" fmla="*/ 1 w 19"/>
                <a:gd name="T57" fmla="*/ 66 h 77"/>
                <a:gd name="T58" fmla="*/ 1 w 19"/>
                <a:gd name="T59" fmla="*/ 65 h 77"/>
                <a:gd name="T60" fmla="*/ 1 w 19"/>
                <a:gd name="T61" fmla="*/ 65 h 77"/>
                <a:gd name="T62" fmla="*/ 1 w 19"/>
                <a:gd name="T63" fmla="*/ 65 h 77"/>
                <a:gd name="T64" fmla="*/ 1 w 19"/>
                <a:gd name="T65" fmla="*/ 64 h 77"/>
                <a:gd name="T66" fmla="*/ 1 w 19"/>
                <a:gd name="T67" fmla="*/ 64 h 77"/>
                <a:gd name="T68" fmla="*/ 1 w 19"/>
                <a:gd name="T69" fmla="*/ 64 h 77"/>
                <a:gd name="T70" fmla="*/ 1 w 19"/>
                <a:gd name="T71" fmla="*/ 63 h 77"/>
                <a:gd name="T72" fmla="*/ 1 w 19"/>
                <a:gd name="T73" fmla="*/ 63 h 77"/>
                <a:gd name="T74" fmla="*/ 1 w 19"/>
                <a:gd name="T75" fmla="*/ 62 h 77"/>
                <a:gd name="T76" fmla="*/ 1 w 19"/>
                <a:gd name="T77" fmla="*/ 62 h 77"/>
                <a:gd name="T78" fmla="*/ 1 w 19"/>
                <a:gd name="T79" fmla="*/ 61 h 77"/>
                <a:gd name="T80" fmla="*/ 1 w 19"/>
                <a:gd name="T81" fmla="*/ 61 h 77"/>
                <a:gd name="T82" fmla="*/ 1 w 19"/>
                <a:gd name="T83" fmla="*/ 61 h 77"/>
                <a:gd name="T84" fmla="*/ 1 w 19"/>
                <a:gd name="T85" fmla="*/ 60 h 77"/>
                <a:gd name="T86" fmla="*/ 1 w 19"/>
                <a:gd name="T87" fmla="*/ 60 h 77"/>
                <a:gd name="T88" fmla="*/ 1 w 19"/>
                <a:gd name="T89" fmla="*/ 60 h 77"/>
                <a:gd name="T90" fmla="*/ 18 w 19"/>
                <a:gd name="T91" fmla="*/ 0 h 77"/>
                <a:gd name="T92" fmla="*/ 18 w 19"/>
                <a:gd name="T93" fmla="*/ 0 h 77"/>
                <a:gd name="T94" fmla="*/ 19 w 19"/>
                <a:gd name="T95" fmla="*/ 0 h 77"/>
                <a:gd name="T96" fmla="*/ 19 w 19"/>
                <a:gd name="T9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" h="77">
                  <a:moveTo>
                    <a:pt x="3" y="77"/>
                  </a:move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6"/>
                  </a:moveTo>
                  <a:cubicBezTo>
                    <a:pt x="3" y="76"/>
                    <a:pt x="3" y="76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5"/>
                  </a:move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moveTo>
                    <a:pt x="3" y="74"/>
                  </a:moveTo>
                  <a:cubicBezTo>
                    <a:pt x="3" y="74"/>
                    <a:pt x="3" y="75"/>
                    <a:pt x="3" y="75"/>
                  </a:cubicBezTo>
                  <a:cubicBezTo>
                    <a:pt x="3" y="75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3" y="74"/>
                  </a:move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3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3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70"/>
                  </a:move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moveTo>
                    <a:pt x="2" y="69"/>
                  </a:moveTo>
                  <a:cubicBezTo>
                    <a:pt x="2" y="69"/>
                    <a:pt x="2" y="70"/>
                    <a:pt x="2" y="70"/>
                  </a:cubicBezTo>
                  <a:cubicBezTo>
                    <a:pt x="2" y="70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9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moveTo>
                    <a:pt x="2" y="68"/>
                  </a:move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2" y="68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8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7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6"/>
                  </a:move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moveTo>
                    <a:pt x="1" y="65"/>
                  </a:moveTo>
                  <a:cubicBezTo>
                    <a:pt x="1" y="65"/>
                    <a:pt x="1" y="66"/>
                    <a:pt x="1" y="66"/>
                  </a:cubicBezTo>
                  <a:cubicBezTo>
                    <a:pt x="1" y="66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5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moveTo>
                    <a:pt x="1" y="64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4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3"/>
                  </a:move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2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moveTo>
                    <a:pt x="1" y="61"/>
                  </a:moveTo>
                  <a:cubicBezTo>
                    <a:pt x="1" y="61"/>
                    <a:pt x="1" y="62"/>
                    <a:pt x="1" y="62"/>
                  </a:cubicBezTo>
                  <a:cubicBezTo>
                    <a:pt x="1" y="62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1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moveTo>
                    <a:pt x="1" y="60"/>
                  </a:move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1" y="61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moveTo>
                    <a:pt x="18" y="1"/>
                  </a:moveTo>
                  <a:cubicBezTo>
                    <a:pt x="6" y="17"/>
                    <a:pt x="0" y="38"/>
                    <a:pt x="1" y="60"/>
                  </a:cubicBezTo>
                  <a:cubicBezTo>
                    <a:pt x="0" y="38"/>
                    <a:pt x="6" y="17"/>
                    <a:pt x="18" y="1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9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4" name="Полилиния 47">
              <a:extLst>
                <a:ext uri="{FF2B5EF4-FFF2-40B4-BE49-F238E27FC236}">
                  <a16:creationId xmlns:a16="http://schemas.microsoft.com/office/drawing/2014/main" id="{518CD8A6-7661-409F-BCFC-9DCA1F6DA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88" y="3213491"/>
              <a:ext cx="207963" cy="420688"/>
            </a:xfrm>
            <a:custGeom>
              <a:avLst/>
              <a:gdLst>
                <a:gd name="T0" fmla="*/ 19 w 85"/>
                <a:gd name="T1" fmla="*/ 24 h 172"/>
                <a:gd name="T2" fmla="*/ 19 w 85"/>
                <a:gd name="T3" fmla="*/ 24 h 172"/>
                <a:gd name="T4" fmla="*/ 18 w 85"/>
                <a:gd name="T5" fmla="*/ 24 h 172"/>
                <a:gd name="T6" fmla="*/ 18 w 85"/>
                <a:gd name="T7" fmla="*/ 25 h 172"/>
                <a:gd name="T8" fmla="*/ 1 w 85"/>
                <a:gd name="T9" fmla="*/ 84 h 172"/>
                <a:gd name="T10" fmla="*/ 1 w 85"/>
                <a:gd name="T11" fmla="*/ 84 h 172"/>
                <a:gd name="T12" fmla="*/ 1 w 85"/>
                <a:gd name="T13" fmla="*/ 85 h 172"/>
                <a:gd name="T14" fmla="*/ 1 w 85"/>
                <a:gd name="T15" fmla="*/ 85 h 172"/>
                <a:gd name="T16" fmla="*/ 1 w 85"/>
                <a:gd name="T17" fmla="*/ 85 h 172"/>
                <a:gd name="T18" fmla="*/ 1 w 85"/>
                <a:gd name="T19" fmla="*/ 86 h 172"/>
                <a:gd name="T20" fmla="*/ 1 w 85"/>
                <a:gd name="T21" fmla="*/ 86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8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9 h 172"/>
                <a:gd name="T34" fmla="*/ 1 w 85"/>
                <a:gd name="T35" fmla="*/ 89 h 172"/>
                <a:gd name="T36" fmla="*/ 1 w 85"/>
                <a:gd name="T37" fmla="*/ 90 h 172"/>
                <a:gd name="T38" fmla="*/ 1 w 85"/>
                <a:gd name="T39" fmla="*/ 90 h 172"/>
                <a:gd name="T40" fmla="*/ 1 w 85"/>
                <a:gd name="T41" fmla="*/ 91 h 172"/>
                <a:gd name="T42" fmla="*/ 1 w 85"/>
                <a:gd name="T43" fmla="*/ 91 h 172"/>
                <a:gd name="T44" fmla="*/ 1 w 85"/>
                <a:gd name="T45" fmla="*/ 91 h 172"/>
                <a:gd name="T46" fmla="*/ 2 w 85"/>
                <a:gd name="T47" fmla="*/ 92 h 172"/>
                <a:gd name="T48" fmla="*/ 2 w 85"/>
                <a:gd name="T49" fmla="*/ 92 h 172"/>
                <a:gd name="T50" fmla="*/ 2 w 85"/>
                <a:gd name="T51" fmla="*/ 93 h 172"/>
                <a:gd name="T52" fmla="*/ 2 w 85"/>
                <a:gd name="T53" fmla="*/ 93 h 172"/>
                <a:gd name="T54" fmla="*/ 2 w 85"/>
                <a:gd name="T55" fmla="*/ 94 h 172"/>
                <a:gd name="T56" fmla="*/ 2 w 85"/>
                <a:gd name="T57" fmla="*/ 94 h 172"/>
                <a:gd name="T58" fmla="*/ 2 w 85"/>
                <a:gd name="T59" fmla="*/ 94 h 172"/>
                <a:gd name="T60" fmla="*/ 2 w 85"/>
                <a:gd name="T61" fmla="*/ 95 h 172"/>
                <a:gd name="T62" fmla="*/ 2 w 85"/>
                <a:gd name="T63" fmla="*/ 95 h 172"/>
                <a:gd name="T64" fmla="*/ 2 w 85"/>
                <a:gd name="T65" fmla="*/ 96 h 172"/>
                <a:gd name="T66" fmla="*/ 2 w 85"/>
                <a:gd name="T67" fmla="*/ 96 h 172"/>
                <a:gd name="T68" fmla="*/ 2 w 85"/>
                <a:gd name="T69" fmla="*/ 96 h 172"/>
                <a:gd name="T70" fmla="*/ 2 w 85"/>
                <a:gd name="T71" fmla="*/ 97 h 172"/>
                <a:gd name="T72" fmla="*/ 3 w 85"/>
                <a:gd name="T73" fmla="*/ 98 h 172"/>
                <a:gd name="T74" fmla="*/ 3 w 85"/>
                <a:gd name="T75" fmla="*/ 98 h 172"/>
                <a:gd name="T76" fmla="*/ 3 w 85"/>
                <a:gd name="T77" fmla="*/ 98 h 172"/>
                <a:gd name="T78" fmla="*/ 3 w 85"/>
                <a:gd name="T79" fmla="*/ 99 h 172"/>
                <a:gd name="T80" fmla="*/ 3 w 85"/>
                <a:gd name="T81" fmla="*/ 99 h 172"/>
                <a:gd name="T82" fmla="*/ 3 w 85"/>
                <a:gd name="T83" fmla="*/ 100 h 172"/>
                <a:gd name="T84" fmla="*/ 3 w 85"/>
                <a:gd name="T85" fmla="*/ 100 h 172"/>
                <a:gd name="T86" fmla="*/ 3 w 85"/>
                <a:gd name="T87" fmla="*/ 100 h 172"/>
                <a:gd name="T88" fmla="*/ 85 w 85"/>
                <a:gd name="T89" fmla="*/ 172 h 172"/>
                <a:gd name="T90" fmla="*/ 16 w 85"/>
                <a:gd name="T91" fmla="*/ 80 h 172"/>
                <a:gd name="T92" fmla="*/ 42 w 85"/>
                <a:gd name="T93" fmla="*/ 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" h="172">
                  <a:moveTo>
                    <a:pt x="45" y="0"/>
                  </a:moveTo>
                  <a:cubicBezTo>
                    <a:pt x="35" y="6"/>
                    <a:pt x="26" y="1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4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6" y="41"/>
                    <a:pt x="0" y="62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2" y="94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3" y="98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0"/>
                  </a:cubicBezTo>
                  <a:cubicBezTo>
                    <a:pt x="3" y="100"/>
                    <a:pt x="3" y="100"/>
                    <a:pt x="3" y="101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2" y="139"/>
                    <a:pt x="45" y="168"/>
                    <a:pt x="85" y="172"/>
                  </a:cubicBezTo>
                  <a:cubicBezTo>
                    <a:pt x="73" y="168"/>
                    <a:pt x="61" y="161"/>
                    <a:pt x="52" y="152"/>
                  </a:cubicBezTo>
                  <a:cubicBezTo>
                    <a:pt x="38" y="140"/>
                    <a:pt x="28" y="125"/>
                    <a:pt x="22" y="107"/>
                  </a:cubicBezTo>
                  <a:cubicBezTo>
                    <a:pt x="20" y="98"/>
                    <a:pt x="18" y="89"/>
                    <a:pt x="16" y="80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5" y="60"/>
                    <a:pt x="19" y="42"/>
                    <a:pt x="27" y="24"/>
                  </a:cubicBezTo>
                  <a:cubicBezTo>
                    <a:pt x="32" y="17"/>
                    <a:pt x="37" y="10"/>
                    <a:pt x="42" y="2"/>
                  </a:cubicBezTo>
                  <a:cubicBezTo>
                    <a:pt x="43" y="1"/>
                    <a:pt x="44" y="1"/>
                    <a:pt x="4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5" name="Прямоугольник 48">
              <a:extLst>
                <a:ext uri="{FF2B5EF4-FFF2-40B4-BE49-F238E27FC236}">
                  <a16:creationId xmlns:a16="http://schemas.microsoft.com/office/drawing/2014/main" id="{9F07E691-99AE-4074-9891-D8D5AB283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763" y="3299216"/>
              <a:ext cx="14287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6" name="Прямоугольник 49">
              <a:extLst>
                <a:ext uri="{FF2B5EF4-FFF2-40B4-BE49-F238E27FC236}">
                  <a16:creationId xmlns:a16="http://schemas.microsoft.com/office/drawing/2014/main" id="{249E31B4-D972-438B-BD2A-31DDC2846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423" y="3216666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20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7" name="Группа 186">
            <a:extLst>
              <a:ext uri="{FF2B5EF4-FFF2-40B4-BE49-F238E27FC236}">
                <a16:creationId xmlns:a16="http://schemas.microsoft.com/office/drawing/2014/main" id="{2EE4C4EA-2AA1-4749-BDE0-FCD549848A26}"/>
              </a:ext>
            </a:extLst>
          </p:cNvPr>
          <p:cNvGrpSpPr/>
          <p:nvPr/>
        </p:nvGrpSpPr>
        <p:grpSpPr>
          <a:xfrm>
            <a:off x="3940175" y="3851666"/>
            <a:ext cx="566738" cy="568325"/>
            <a:chOff x="3940175" y="3851666"/>
            <a:chExt cx="566738" cy="568325"/>
          </a:xfrm>
        </p:grpSpPr>
        <p:sp>
          <p:nvSpPr>
            <p:cNvPr id="188" name="Полилиния 50">
              <a:extLst>
                <a:ext uri="{FF2B5EF4-FFF2-40B4-BE49-F238E27FC236}">
                  <a16:creationId xmlns:a16="http://schemas.microsoft.com/office/drawing/2014/main" id="{B21AAECF-7250-4D26-8B1C-C6AB0E466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0175" y="3851666"/>
              <a:ext cx="566738" cy="568325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79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89" name="Овал 51">
              <a:extLst>
                <a:ext uri="{FF2B5EF4-FFF2-40B4-BE49-F238E27FC236}">
                  <a16:creationId xmlns:a16="http://schemas.microsoft.com/office/drawing/2014/main" id="{901E86E7-79AD-408D-B852-E81AA1E3B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150" y="3905641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0" name="Полилиния 52">
              <a:extLst>
                <a:ext uri="{FF2B5EF4-FFF2-40B4-BE49-F238E27FC236}">
                  <a16:creationId xmlns:a16="http://schemas.microsoft.com/office/drawing/2014/main" id="{B7D9DD13-F729-48D8-9757-67757BFDEF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150" y="3978666"/>
              <a:ext cx="60325" cy="158750"/>
            </a:xfrm>
            <a:custGeom>
              <a:avLst/>
              <a:gdLst>
                <a:gd name="T0" fmla="*/ 0 w 25"/>
                <a:gd name="T1" fmla="*/ 65 h 65"/>
                <a:gd name="T2" fmla="*/ 0 w 25"/>
                <a:gd name="T3" fmla="*/ 65 h 65"/>
                <a:gd name="T4" fmla="*/ 0 w 25"/>
                <a:gd name="T5" fmla="*/ 65 h 65"/>
                <a:gd name="T6" fmla="*/ 0 w 25"/>
                <a:gd name="T7" fmla="*/ 65 h 65"/>
                <a:gd name="T8" fmla="*/ 0 w 25"/>
                <a:gd name="T9" fmla="*/ 65 h 65"/>
                <a:gd name="T10" fmla="*/ 0 w 25"/>
                <a:gd name="T11" fmla="*/ 65 h 65"/>
                <a:gd name="T12" fmla="*/ 0 w 25"/>
                <a:gd name="T13" fmla="*/ 64 h 65"/>
                <a:gd name="T14" fmla="*/ 0 w 25"/>
                <a:gd name="T15" fmla="*/ 64 h 65"/>
                <a:gd name="T16" fmla="*/ 0 w 25"/>
                <a:gd name="T17" fmla="*/ 64 h 65"/>
                <a:gd name="T18" fmla="*/ 0 w 25"/>
                <a:gd name="T19" fmla="*/ 64 h 65"/>
                <a:gd name="T20" fmla="*/ 0 w 25"/>
                <a:gd name="T21" fmla="*/ 64 h 65"/>
                <a:gd name="T22" fmla="*/ 0 w 25"/>
                <a:gd name="T23" fmla="*/ 64 h 65"/>
                <a:gd name="T24" fmla="*/ 0 w 25"/>
                <a:gd name="T25" fmla="*/ 64 h 65"/>
                <a:gd name="T26" fmla="*/ 0 w 25"/>
                <a:gd name="T27" fmla="*/ 64 h 65"/>
                <a:gd name="T28" fmla="*/ 0 w 25"/>
                <a:gd name="T29" fmla="*/ 64 h 65"/>
                <a:gd name="T30" fmla="*/ 0 w 25"/>
                <a:gd name="T31" fmla="*/ 63 h 65"/>
                <a:gd name="T32" fmla="*/ 0 w 25"/>
                <a:gd name="T33" fmla="*/ 64 h 65"/>
                <a:gd name="T34" fmla="*/ 0 w 25"/>
                <a:gd name="T35" fmla="*/ 64 h 65"/>
                <a:gd name="T36" fmla="*/ 0 w 25"/>
                <a:gd name="T37" fmla="*/ 63 h 65"/>
                <a:gd name="T38" fmla="*/ 25 w 25"/>
                <a:gd name="T39" fmla="*/ 0 h 65"/>
                <a:gd name="T40" fmla="*/ 0 w 25"/>
                <a:gd name="T41" fmla="*/ 63 h 65"/>
                <a:gd name="T42" fmla="*/ 25 w 25"/>
                <a:gd name="T43" fmla="*/ 0 h 65"/>
                <a:gd name="T44" fmla="*/ 25 w 25"/>
                <a:gd name="T45" fmla="*/ 0 h 65"/>
                <a:gd name="T46" fmla="*/ 25 w 25"/>
                <a:gd name="T47" fmla="*/ 0 h 65"/>
                <a:gd name="T48" fmla="*/ 25 w 25"/>
                <a:gd name="T4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65">
                  <a:moveTo>
                    <a:pt x="0" y="65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0" y="65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moveTo>
                    <a:pt x="0" y="63"/>
                  </a:move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3"/>
                    <a:pt x="0" y="63"/>
                  </a:cubicBezTo>
                  <a:moveTo>
                    <a:pt x="25" y="0"/>
                  </a:moveTo>
                  <a:cubicBezTo>
                    <a:pt x="10" y="17"/>
                    <a:pt x="0" y="39"/>
                    <a:pt x="0" y="63"/>
                  </a:cubicBezTo>
                  <a:cubicBezTo>
                    <a:pt x="0" y="39"/>
                    <a:pt x="10" y="17"/>
                    <a:pt x="25" y="0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1" name="Полилиния 53">
              <a:extLst>
                <a:ext uri="{FF2B5EF4-FFF2-40B4-BE49-F238E27FC236}">
                  <a16:creationId xmlns:a16="http://schemas.microsoft.com/office/drawing/2014/main" id="{394199EE-D6A2-4703-B50F-50298D27F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4150" y="3932628"/>
              <a:ext cx="192088" cy="428625"/>
            </a:xfrm>
            <a:custGeom>
              <a:avLst/>
              <a:gdLst>
                <a:gd name="T0" fmla="*/ 49 w 79"/>
                <a:gd name="T1" fmla="*/ 0 h 175"/>
                <a:gd name="T2" fmla="*/ 25 w 79"/>
                <a:gd name="T3" fmla="*/ 19 h 175"/>
                <a:gd name="T4" fmla="*/ 25 w 79"/>
                <a:gd name="T5" fmla="*/ 19 h 175"/>
                <a:gd name="T6" fmla="*/ 25 w 79"/>
                <a:gd name="T7" fmla="*/ 19 h 175"/>
                <a:gd name="T8" fmla="*/ 0 w 79"/>
                <a:gd name="T9" fmla="*/ 82 h 175"/>
                <a:gd name="T10" fmla="*/ 0 w 79"/>
                <a:gd name="T11" fmla="*/ 82 h 175"/>
                <a:gd name="T12" fmla="*/ 0 w 79"/>
                <a:gd name="T13" fmla="*/ 83 h 175"/>
                <a:gd name="T14" fmla="*/ 0 w 79"/>
                <a:gd name="T15" fmla="*/ 83 h 175"/>
                <a:gd name="T16" fmla="*/ 0 w 79"/>
                <a:gd name="T17" fmla="*/ 83 h 175"/>
                <a:gd name="T18" fmla="*/ 0 w 79"/>
                <a:gd name="T19" fmla="*/ 83 h 175"/>
                <a:gd name="T20" fmla="*/ 0 w 79"/>
                <a:gd name="T21" fmla="*/ 83 h 175"/>
                <a:gd name="T22" fmla="*/ 0 w 79"/>
                <a:gd name="T23" fmla="*/ 83 h 175"/>
                <a:gd name="T24" fmla="*/ 0 w 79"/>
                <a:gd name="T25" fmla="*/ 83 h 175"/>
                <a:gd name="T26" fmla="*/ 0 w 79"/>
                <a:gd name="T27" fmla="*/ 84 h 175"/>
                <a:gd name="T28" fmla="*/ 0 w 79"/>
                <a:gd name="T29" fmla="*/ 84 h 175"/>
                <a:gd name="T30" fmla="*/ 0 w 79"/>
                <a:gd name="T31" fmla="*/ 84 h 175"/>
                <a:gd name="T32" fmla="*/ 0 w 79"/>
                <a:gd name="T33" fmla="*/ 84 h 175"/>
                <a:gd name="T34" fmla="*/ 79 w 79"/>
                <a:gd name="T35" fmla="*/ 175 h 175"/>
                <a:gd name="T36" fmla="*/ 47 w 79"/>
                <a:gd name="T37" fmla="*/ 153 h 175"/>
                <a:gd name="T38" fmla="*/ 20 w 79"/>
                <a:gd name="T39" fmla="*/ 106 h 175"/>
                <a:gd name="T40" fmla="*/ 16 w 79"/>
                <a:gd name="T41" fmla="*/ 78 h 175"/>
                <a:gd name="T42" fmla="*/ 16 w 79"/>
                <a:gd name="T43" fmla="*/ 77 h 175"/>
                <a:gd name="T44" fmla="*/ 30 w 79"/>
                <a:gd name="T45" fmla="*/ 24 h 175"/>
                <a:gd name="T46" fmla="*/ 47 w 79"/>
                <a:gd name="T47" fmla="*/ 3 h 175"/>
                <a:gd name="T48" fmla="*/ 49 w 79"/>
                <a:gd name="T4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175">
                  <a:moveTo>
                    <a:pt x="49" y="0"/>
                  </a:moveTo>
                  <a:cubicBezTo>
                    <a:pt x="40" y="5"/>
                    <a:pt x="32" y="12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0" y="36"/>
                    <a:pt x="0" y="58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" y="130"/>
                    <a:pt x="35" y="168"/>
                    <a:pt x="79" y="175"/>
                  </a:cubicBezTo>
                  <a:cubicBezTo>
                    <a:pt x="67" y="170"/>
                    <a:pt x="56" y="162"/>
                    <a:pt x="47" y="153"/>
                  </a:cubicBezTo>
                  <a:cubicBezTo>
                    <a:pt x="34" y="140"/>
                    <a:pt x="25" y="124"/>
                    <a:pt x="20" y="106"/>
                  </a:cubicBezTo>
                  <a:cubicBezTo>
                    <a:pt x="18" y="97"/>
                    <a:pt x="17" y="88"/>
                    <a:pt x="16" y="78"/>
                  </a:cubicBezTo>
                  <a:cubicBezTo>
                    <a:pt x="16" y="78"/>
                    <a:pt x="16" y="78"/>
                    <a:pt x="16" y="77"/>
                  </a:cubicBezTo>
                  <a:cubicBezTo>
                    <a:pt x="16" y="58"/>
                    <a:pt x="21" y="41"/>
                    <a:pt x="30" y="24"/>
                  </a:cubicBezTo>
                  <a:cubicBezTo>
                    <a:pt x="36" y="17"/>
                    <a:pt x="41" y="10"/>
                    <a:pt x="47" y="3"/>
                  </a:cubicBezTo>
                  <a:cubicBezTo>
                    <a:pt x="48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2" name="Прямоугольник 54">
              <a:extLst>
                <a:ext uri="{FF2B5EF4-FFF2-40B4-BE49-F238E27FC236}">
                  <a16:creationId xmlns:a16="http://schemas.microsoft.com/office/drawing/2014/main" id="{CAE2B8C6-0D33-4851-8432-09756E758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4488" y="4032641"/>
              <a:ext cx="134938" cy="19367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3" name="Прямоугольник 55">
              <a:extLst>
                <a:ext uri="{FF2B5EF4-FFF2-40B4-BE49-F238E27FC236}">
                  <a16:creationId xmlns:a16="http://schemas.microsoft.com/office/drawing/2014/main" id="{25D41D30-0BC4-4F78-900A-A3D2DA00B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178" y="3938978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30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94" name="Группа 193">
            <a:extLst>
              <a:ext uri="{FF2B5EF4-FFF2-40B4-BE49-F238E27FC236}">
                <a16:creationId xmlns:a16="http://schemas.microsoft.com/office/drawing/2014/main" id="{142D8D3A-28EF-4524-BA30-92CD9321F3AA}"/>
              </a:ext>
            </a:extLst>
          </p:cNvPr>
          <p:cNvGrpSpPr/>
          <p:nvPr/>
        </p:nvGrpSpPr>
        <p:grpSpPr>
          <a:xfrm>
            <a:off x="3754438" y="4585091"/>
            <a:ext cx="566738" cy="568325"/>
            <a:chOff x="3754438" y="4585091"/>
            <a:chExt cx="566738" cy="568325"/>
          </a:xfrm>
        </p:grpSpPr>
        <p:sp>
          <p:nvSpPr>
            <p:cNvPr id="195" name="Полилиния 56">
              <a:extLst>
                <a:ext uri="{FF2B5EF4-FFF2-40B4-BE49-F238E27FC236}">
                  <a16:creationId xmlns:a16="http://schemas.microsoft.com/office/drawing/2014/main" id="{6E142BD1-5669-4DCB-8359-B0E8FCF35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4585091"/>
              <a:ext cx="566738" cy="568325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79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6" name="Овал 57">
              <a:extLst>
                <a:ext uri="{FF2B5EF4-FFF2-40B4-BE49-F238E27FC236}">
                  <a16:creationId xmlns:a16="http://schemas.microsoft.com/office/drawing/2014/main" id="{36C80717-C619-4673-8D6F-6EBAF8CB7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0" y="4639066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7" name="Полилиния 58">
              <a:extLst>
                <a:ext uri="{FF2B5EF4-FFF2-40B4-BE49-F238E27FC236}">
                  <a16:creationId xmlns:a16="http://schemas.microsoft.com/office/drawing/2014/main" id="{DD38D3A3-0154-4DA0-82D9-5986DDC877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0000" y="4732728"/>
              <a:ext cx="44450" cy="222250"/>
            </a:xfrm>
            <a:custGeom>
              <a:avLst/>
              <a:gdLst>
                <a:gd name="T0" fmla="*/ 7 w 18"/>
                <a:gd name="T1" fmla="*/ 91 h 91"/>
                <a:gd name="T2" fmla="*/ 7 w 18"/>
                <a:gd name="T3" fmla="*/ 91 h 91"/>
                <a:gd name="T4" fmla="*/ 7 w 18"/>
                <a:gd name="T5" fmla="*/ 91 h 91"/>
                <a:gd name="T6" fmla="*/ 7 w 18"/>
                <a:gd name="T7" fmla="*/ 91 h 91"/>
                <a:gd name="T8" fmla="*/ 7 w 18"/>
                <a:gd name="T9" fmla="*/ 91 h 91"/>
                <a:gd name="T10" fmla="*/ 7 w 18"/>
                <a:gd name="T11" fmla="*/ 91 h 91"/>
                <a:gd name="T12" fmla="*/ 7 w 18"/>
                <a:gd name="T13" fmla="*/ 91 h 91"/>
                <a:gd name="T14" fmla="*/ 7 w 18"/>
                <a:gd name="T15" fmla="*/ 91 h 91"/>
                <a:gd name="T16" fmla="*/ 7 w 18"/>
                <a:gd name="T17" fmla="*/ 91 h 91"/>
                <a:gd name="T18" fmla="*/ 7 w 18"/>
                <a:gd name="T19" fmla="*/ 91 h 91"/>
                <a:gd name="T20" fmla="*/ 7 w 18"/>
                <a:gd name="T21" fmla="*/ 91 h 91"/>
                <a:gd name="T22" fmla="*/ 7 w 18"/>
                <a:gd name="T23" fmla="*/ 91 h 91"/>
                <a:gd name="T24" fmla="*/ 6 w 18"/>
                <a:gd name="T25" fmla="*/ 90 h 91"/>
                <a:gd name="T26" fmla="*/ 7 w 18"/>
                <a:gd name="T27" fmla="*/ 91 h 91"/>
                <a:gd name="T28" fmla="*/ 6 w 18"/>
                <a:gd name="T29" fmla="*/ 90 h 91"/>
                <a:gd name="T30" fmla="*/ 0 w 18"/>
                <a:gd name="T31" fmla="*/ 57 h 91"/>
                <a:gd name="T32" fmla="*/ 6 w 18"/>
                <a:gd name="T33" fmla="*/ 90 h 91"/>
                <a:gd name="T34" fmla="*/ 0 w 18"/>
                <a:gd name="T35" fmla="*/ 57 h 91"/>
                <a:gd name="T36" fmla="*/ 0 w 18"/>
                <a:gd name="T37" fmla="*/ 57 h 91"/>
                <a:gd name="T38" fmla="*/ 0 w 18"/>
                <a:gd name="T39" fmla="*/ 57 h 91"/>
                <a:gd name="T40" fmla="*/ 0 w 18"/>
                <a:gd name="T41" fmla="*/ 57 h 91"/>
                <a:gd name="T42" fmla="*/ 0 w 18"/>
                <a:gd name="T43" fmla="*/ 57 h 91"/>
                <a:gd name="T44" fmla="*/ 0 w 18"/>
                <a:gd name="T45" fmla="*/ 57 h 91"/>
                <a:gd name="T46" fmla="*/ 0 w 18"/>
                <a:gd name="T47" fmla="*/ 57 h 91"/>
                <a:gd name="T48" fmla="*/ 0 w 18"/>
                <a:gd name="T49" fmla="*/ 56 h 91"/>
                <a:gd name="T50" fmla="*/ 0 w 18"/>
                <a:gd name="T51" fmla="*/ 57 h 91"/>
                <a:gd name="T52" fmla="*/ 0 w 18"/>
                <a:gd name="T53" fmla="*/ 56 h 91"/>
                <a:gd name="T54" fmla="*/ 0 w 18"/>
                <a:gd name="T55" fmla="*/ 56 h 91"/>
                <a:gd name="T56" fmla="*/ 0 w 18"/>
                <a:gd name="T57" fmla="*/ 56 h 91"/>
                <a:gd name="T58" fmla="*/ 0 w 18"/>
                <a:gd name="T59" fmla="*/ 56 h 91"/>
                <a:gd name="T60" fmla="*/ 0 w 18"/>
                <a:gd name="T61" fmla="*/ 56 h 91"/>
                <a:gd name="T62" fmla="*/ 0 w 18"/>
                <a:gd name="T63" fmla="*/ 56 h 91"/>
                <a:gd name="T64" fmla="*/ 0 w 18"/>
                <a:gd name="T65" fmla="*/ 56 h 91"/>
                <a:gd name="T66" fmla="*/ 0 w 18"/>
                <a:gd name="T67" fmla="*/ 56 h 91"/>
                <a:gd name="T68" fmla="*/ 0 w 18"/>
                <a:gd name="T69" fmla="*/ 56 h 91"/>
                <a:gd name="T70" fmla="*/ 0 w 18"/>
                <a:gd name="T71" fmla="*/ 56 h 91"/>
                <a:gd name="T72" fmla="*/ 0 w 18"/>
                <a:gd name="T73" fmla="*/ 55 h 91"/>
                <a:gd name="T74" fmla="*/ 0 w 18"/>
                <a:gd name="T75" fmla="*/ 56 h 91"/>
                <a:gd name="T76" fmla="*/ 0 w 18"/>
                <a:gd name="T77" fmla="*/ 56 h 91"/>
                <a:gd name="T78" fmla="*/ 0 w 18"/>
                <a:gd name="T79" fmla="*/ 55 h 91"/>
                <a:gd name="T80" fmla="*/ 18 w 18"/>
                <a:gd name="T81" fmla="*/ 0 h 91"/>
                <a:gd name="T82" fmla="*/ 0 w 18"/>
                <a:gd name="T83" fmla="*/ 55 h 91"/>
                <a:gd name="T84" fmla="*/ 18 w 18"/>
                <a:gd name="T85" fmla="*/ 0 h 91"/>
                <a:gd name="T86" fmla="*/ 18 w 18"/>
                <a:gd name="T87" fmla="*/ 0 h 91"/>
                <a:gd name="T88" fmla="*/ 18 w 18"/>
                <a:gd name="T89" fmla="*/ 0 h 91"/>
                <a:gd name="T90" fmla="*/ 18 w 18"/>
                <a:gd name="T91" fmla="*/ 0 h 91"/>
                <a:gd name="T92" fmla="*/ 18 w 18"/>
                <a:gd name="T93" fmla="*/ 0 h 91"/>
                <a:gd name="T94" fmla="*/ 18 w 18"/>
                <a:gd name="T95" fmla="*/ 0 h 91"/>
                <a:gd name="T96" fmla="*/ 18 w 18"/>
                <a:gd name="T9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" h="91"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7" y="9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moveTo>
                    <a:pt x="6" y="90"/>
                  </a:moveTo>
                  <a:cubicBezTo>
                    <a:pt x="6" y="90"/>
                    <a:pt x="6" y="90"/>
                    <a:pt x="7" y="91"/>
                  </a:cubicBezTo>
                  <a:cubicBezTo>
                    <a:pt x="6" y="90"/>
                    <a:pt x="6" y="90"/>
                    <a:pt x="6" y="90"/>
                  </a:cubicBezTo>
                  <a:moveTo>
                    <a:pt x="0" y="57"/>
                  </a:moveTo>
                  <a:cubicBezTo>
                    <a:pt x="0" y="69"/>
                    <a:pt x="2" y="80"/>
                    <a:pt x="6" y="90"/>
                  </a:cubicBezTo>
                  <a:cubicBezTo>
                    <a:pt x="2" y="80"/>
                    <a:pt x="0" y="69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moveTo>
                    <a:pt x="0" y="56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0" y="55"/>
                  </a:moveTo>
                  <a:cubicBezTo>
                    <a:pt x="0" y="55"/>
                    <a:pt x="0" y="55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18" y="0"/>
                  </a:moveTo>
                  <a:cubicBezTo>
                    <a:pt x="7" y="15"/>
                    <a:pt x="0" y="35"/>
                    <a:pt x="0" y="55"/>
                  </a:cubicBezTo>
                  <a:cubicBezTo>
                    <a:pt x="0" y="35"/>
                    <a:pt x="7" y="15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8" name="Полилиния 59">
              <a:extLst>
                <a:ext uri="{FF2B5EF4-FFF2-40B4-BE49-F238E27FC236}">
                  <a16:creationId xmlns:a16="http://schemas.microsoft.com/office/drawing/2014/main" id="{382C4AAF-1832-479B-8528-FC74B3F3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000" y="4666053"/>
              <a:ext cx="190500" cy="428625"/>
            </a:xfrm>
            <a:custGeom>
              <a:avLst/>
              <a:gdLst>
                <a:gd name="T0" fmla="*/ 49 w 78"/>
                <a:gd name="T1" fmla="*/ 0 h 175"/>
                <a:gd name="T2" fmla="*/ 18 w 78"/>
                <a:gd name="T3" fmla="*/ 27 h 175"/>
                <a:gd name="T4" fmla="*/ 18 w 78"/>
                <a:gd name="T5" fmla="*/ 27 h 175"/>
                <a:gd name="T6" fmla="*/ 18 w 78"/>
                <a:gd name="T7" fmla="*/ 27 h 175"/>
                <a:gd name="T8" fmla="*/ 18 w 78"/>
                <a:gd name="T9" fmla="*/ 27 h 175"/>
                <a:gd name="T10" fmla="*/ 18 w 78"/>
                <a:gd name="T11" fmla="*/ 27 h 175"/>
                <a:gd name="T12" fmla="*/ 0 w 78"/>
                <a:gd name="T13" fmla="*/ 82 h 175"/>
                <a:gd name="T14" fmla="*/ 0 w 78"/>
                <a:gd name="T15" fmla="*/ 82 h 175"/>
                <a:gd name="T16" fmla="*/ 0 w 78"/>
                <a:gd name="T17" fmla="*/ 83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3 h 175"/>
                <a:gd name="T26" fmla="*/ 0 w 78"/>
                <a:gd name="T27" fmla="*/ 83 h 175"/>
                <a:gd name="T28" fmla="*/ 0 w 78"/>
                <a:gd name="T29" fmla="*/ 83 h 175"/>
                <a:gd name="T30" fmla="*/ 0 w 78"/>
                <a:gd name="T31" fmla="*/ 83 h 175"/>
                <a:gd name="T32" fmla="*/ 0 w 78"/>
                <a:gd name="T33" fmla="*/ 84 h 175"/>
                <a:gd name="T34" fmla="*/ 0 w 78"/>
                <a:gd name="T35" fmla="*/ 84 h 175"/>
                <a:gd name="T36" fmla="*/ 0 w 78"/>
                <a:gd name="T37" fmla="*/ 84 h 175"/>
                <a:gd name="T38" fmla="*/ 0 w 78"/>
                <a:gd name="T39" fmla="*/ 84 h 175"/>
                <a:gd name="T40" fmla="*/ 0 w 78"/>
                <a:gd name="T41" fmla="*/ 84 h 175"/>
                <a:gd name="T42" fmla="*/ 0 w 78"/>
                <a:gd name="T43" fmla="*/ 84 h 175"/>
                <a:gd name="T44" fmla="*/ 6 w 78"/>
                <a:gd name="T45" fmla="*/ 117 h 175"/>
                <a:gd name="T46" fmla="*/ 6 w 78"/>
                <a:gd name="T47" fmla="*/ 117 h 175"/>
                <a:gd name="T48" fmla="*/ 7 w 78"/>
                <a:gd name="T49" fmla="*/ 118 h 175"/>
                <a:gd name="T50" fmla="*/ 7 w 78"/>
                <a:gd name="T51" fmla="*/ 118 h 175"/>
                <a:gd name="T52" fmla="*/ 7 w 78"/>
                <a:gd name="T53" fmla="*/ 118 h 175"/>
                <a:gd name="T54" fmla="*/ 7 w 78"/>
                <a:gd name="T55" fmla="*/ 118 h 175"/>
                <a:gd name="T56" fmla="*/ 7 w 78"/>
                <a:gd name="T57" fmla="*/ 118 h 175"/>
                <a:gd name="T58" fmla="*/ 7 w 78"/>
                <a:gd name="T59" fmla="*/ 118 h 175"/>
                <a:gd name="T60" fmla="*/ 7 w 78"/>
                <a:gd name="T61" fmla="*/ 118 h 175"/>
                <a:gd name="T62" fmla="*/ 7 w 78"/>
                <a:gd name="T63" fmla="*/ 118 h 175"/>
                <a:gd name="T64" fmla="*/ 7 w 78"/>
                <a:gd name="T65" fmla="*/ 118 h 175"/>
                <a:gd name="T66" fmla="*/ 78 w 78"/>
                <a:gd name="T67" fmla="*/ 175 h 175"/>
                <a:gd name="T68" fmla="*/ 46 w 78"/>
                <a:gd name="T69" fmla="*/ 153 h 175"/>
                <a:gd name="T70" fmla="*/ 19 w 78"/>
                <a:gd name="T71" fmla="*/ 106 h 175"/>
                <a:gd name="T72" fmla="*/ 15 w 78"/>
                <a:gd name="T73" fmla="*/ 78 h 175"/>
                <a:gd name="T74" fmla="*/ 15 w 78"/>
                <a:gd name="T75" fmla="*/ 77 h 175"/>
                <a:gd name="T76" fmla="*/ 30 w 78"/>
                <a:gd name="T77" fmla="*/ 24 h 175"/>
                <a:gd name="T78" fmla="*/ 46 w 78"/>
                <a:gd name="T79" fmla="*/ 3 h 175"/>
                <a:gd name="T80" fmla="*/ 49 w 78"/>
                <a:gd name="T81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37" y="7"/>
                    <a:pt x="27" y="16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7" y="42"/>
                    <a:pt x="0" y="6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6"/>
                    <a:pt x="2" y="10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19" y="148"/>
                    <a:pt x="46" y="170"/>
                    <a:pt x="78" y="175"/>
                  </a:cubicBezTo>
                  <a:cubicBezTo>
                    <a:pt x="66" y="170"/>
                    <a:pt x="55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1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199" name="Прямоугольник 60">
              <a:extLst>
                <a:ext uri="{FF2B5EF4-FFF2-40B4-BE49-F238E27FC236}">
                  <a16:creationId xmlns:a16="http://schemas.microsoft.com/office/drawing/2014/main" id="{0D03FDED-26B2-4055-8A2A-778E254E4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7163" y="4769241"/>
              <a:ext cx="139700" cy="18573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0" name="Прямоугольник 61">
              <a:extLst>
                <a:ext uri="{FF2B5EF4-FFF2-40B4-BE49-F238E27FC236}">
                  <a16:creationId xmlns:a16="http://schemas.microsoft.com/office/drawing/2014/main" id="{521FB3C2-1A5F-420E-8B21-36C2DF073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300" y="4672403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dirty="0">
                  <a:solidFill>
                    <a:srgbClr val="FF9936"/>
                  </a:solidFill>
                  <a:latin typeface="Raleway" panose="020B0003030101060003" pitchFamily="34" charset="0"/>
                </a:rPr>
                <a:t>40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1" name="Группа 200">
            <a:extLst>
              <a:ext uri="{FF2B5EF4-FFF2-40B4-BE49-F238E27FC236}">
                <a16:creationId xmlns:a16="http://schemas.microsoft.com/office/drawing/2014/main" id="{EFC4D845-6A38-493A-AB60-42B594838796}"/>
              </a:ext>
            </a:extLst>
          </p:cNvPr>
          <p:cNvGrpSpPr/>
          <p:nvPr/>
        </p:nvGrpSpPr>
        <p:grpSpPr>
          <a:xfrm>
            <a:off x="3222625" y="5123253"/>
            <a:ext cx="577850" cy="577850"/>
            <a:chOff x="3222625" y="5123253"/>
            <a:chExt cx="577850" cy="577850"/>
          </a:xfrm>
        </p:grpSpPr>
        <p:sp>
          <p:nvSpPr>
            <p:cNvPr id="202" name="Полилиния 62">
              <a:extLst>
                <a:ext uri="{FF2B5EF4-FFF2-40B4-BE49-F238E27FC236}">
                  <a16:creationId xmlns:a16="http://schemas.microsoft.com/office/drawing/2014/main" id="{29D98885-6968-4E04-B942-C09558039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625" y="5123253"/>
              <a:ext cx="577850" cy="577850"/>
            </a:xfrm>
            <a:custGeom>
              <a:avLst/>
              <a:gdLst>
                <a:gd name="T0" fmla="*/ 122 w 236"/>
                <a:gd name="T1" fmla="*/ 234 h 236"/>
                <a:gd name="T2" fmla="*/ 234 w 236"/>
                <a:gd name="T3" fmla="*/ 114 h 236"/>
                <a:gd name="T4" fmla="*/ 114 w 236"/>
                <a:gd name="T5" fmla="*/ 2 h 236"/>
                <a:gd name="T6" fmla="*/ 2 w 236"/>
                <a:gd name="T7" fmla="*/ 122 h 236"/>
                <a:gd name="T8" fmla="*/ 122 w 236"/>
                <a:gd name="T9" fmla="*/ 23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236">
                  <a:moveTo>
                    <a:pt x="122" y="234"/>
                  </a:moveTo>
                  <a:cubicBezTo>
                    <a:pt x="186" y="231"/>
                    <a:pt x="236" y="178"/>
                    <a:pt x="234" y="114"/>
                  </a:cubicBezTo>
                  <a:cubicBezTo>
                    <a:pt x="232" y="50"/>
                    <a:pt x="178" y="0"/>
                    <a:pt x="114" y="2"/>
                  </a:cubicBezTo>
                  <a:cubicBezTo>
                    <a:pt x="50" y="4"/>
                    <a:pt x="0" y="58"/>
                    <a:pt x="2" y="122"/>
                  </a:cubicBezTo>
                  <a:cubicBezTo>
                    <a:pt x="4" y="186"/>
                    <a:pt x="58" y="236"/>
                    <a:pt x="122" y="23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3" name="Полилиния 63">
              <a:extLst>
                <a:ext uri="{FF2B5EF4-FFF2-40B4-BE49-F238E27FC236}">
                  <a16:creationId xmlns:a16="http://schemas.microsoft.com/office/drawing/2014/main" id="{B36335FA-58FB-44AC-B675-128116548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5" y="5180403"/>
              <a:ext cx="465138" cy="463550"/>
            </a:xfrm>
            <a:custGeom>
              <a:avLst/>
              <a:gdLst>
                <a:gd name="T0" fmla="*/ 98 w 190"/>
                <a:gd name="T1" fmla="*/ 188 h 190"/>
                <a:gd name="T2" fmla="*/ 188 w 190"/>
                <a:gd name="T3" fmla="*/ 91 h 190"/>
                <a:gd name="T4" fmla="*/ 92 w 190"/>
                <a:gd name="T5" fmla="*/ 1 h 190"/>
                <a:gd name="T6" fmla="*/ 1 w 190"/>
                <a:gd name="T7" fmla="*/ 98 h 190"/>
                <a:gd name="T8" fmla="*/ 98 w 190"/>
                <a:gd name="T9" fmla="*/ 18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0">
                  <a:moveTo>
                    <a:pt x="98" y="188"/>
                  </a:moveTo>
                  <a:cubicBezTo>
                    <a:pt x="150" y="186"/>
                    <a:pt x="190" y="143"/>
                    <a:pt x="188" y="91"/>
                  </a:cubicBezTo>
                  <a:cubicBezTo>
                    <a:pt x="186" y="40"/>
                    <a:pt x="143" y="0"/>
                    <a:pt x="92" y="1"/>
                  </a:cubicBezTo>
                  <a:cubicBezTo>
                    <a:pt x="40" y="3"/>
                    <a:pt x="0" y="47"/>
                    <a:pt x="1" y="98"/>
                  </a:cubicBezTo>
                  <a:cubicBezTo>
                    <a:pt x="3" y="149"/>
                    <a:pt x="47" y="190"/>
                    <a:pt x="98" y="188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4" name="Полилиния 64">
              <a:extLst>
                <a:ext uri="{FF2B5EF4-FFF2-40B4-BE49-F238E27FC236}">
                  <a16:creationId xmlns:a16="http://schemas.microsoft.com/office/drawing/2014/main" id="{33644CB9-77AE-4C43-97C6-F8BA6721A3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81363" y="5326453"/>
              <a:ext cx="17463" cy="168275"/>
            </a:xfrm>
            <a:custGeom>
              <a:avLst/>
              <a:gdLst>
                <a:gd name="T0" fmla="*/ 7 w 7"/>
                <a:gd name="T1" fmla="*/ 69 h 69"/>
                <a:gd name="T2" fmla="*/ 7 w 7"/>
                <a:gd name="T3" fmla="*/ 69 h 69"/>
                <a:gd name="T4" fmla="*/ 7 w 7"/>
                <a:gd name="T5" fmla="*/ 69 h 69"/>
                <a:gd name="T6" fmla="*/ 7 w 7"/>
                <a:gd name="T7" fmla="*/ 68 h 69"/>
                <a:gd name="T8" fmla="*/ 6 w 7"/>
                <a:gd name="T9" fmla="*/ 67 h 69"/>
                <a:gd name="T10" fmla="*/ 6 w 7"/>
                <a:gd name="T11" fmla="*/ 66 h 69"/>
                <a:gd name="T12" fmla="*/ 6 w 7"/>
                <a:gd name="T13" fmla="*/ 66 h 69"/>
                <a:gd name="T14" fmla="*/ 6 w 7"/>
                <a:gd name="T15" fmla="*/ 66 h 69"/>
                <a:gd name="T16" fmla="*/ 6 w 7"/>
                <a:gd name="T17" fmla="*/ 66 h 69"/>
                <a:gd name="T18" fmla="*/ 5 w 7"/>
                <a:gd name="T19" fmla="*/ 65 h 69"/>
                <a:gd name="T20" fmla="*/ 5 w 7"/>
                <a:gd name="T21" fmla="*/ 65 h 69"/>
                <a:gd name="T22" fmla="*/ 5 w 7"/>
                <a:gd name="T23" fmla="*/ 65 h 69"/>
                <a:gd name="T24" fmla="*/ 5 w 7"/>
                <a:gd name="T25" fmla="*/ 64 h 69"/>
                <a:gd name="T26" fmla="*/ 5 w 7"/>
                <a:gd name="T27" fmla="*/ 64 h 69"/>
                <a:gd name="T28" fmla="*/ 5 w 7"/>
                <a:gd name="T29" fmla="*/ 63 h 69"/>
                <a:gd name="T30" fmla="*/ 5 w 7"/>
                <a:gd name="T31" fmla="*/ 63 h 69"/>
                <a:gd name="T32" fmla="*/ 5 w 7"/>
                <a:gd name="T33" fmla="*/ 63 h 69"/>
                <a:gd name="T34" fmla="*/ 5 w 7"/>
                <a:gd name="T35" fmla="*/ 62 h 69"/>
                <a:gd name="T36" fmla="*/ 4 w 7"/>
                <a:gd name="T37" fmla="*/ 62 h 69"/>
                <a:gd name="T38" fmla="*/ 4 w 7"/>
                <a:gd name="T39" fmla="*/ 62 h 69"/>
                <a:gd name="T40" fmla="*/ 4 w 7"/>
                <a:gd name="T41" fmla="*/ 61 h 69"/>
                <a:gd name="T42" fmla="*/ 4 w 7"/>
                <a:gd name="T43" fmla="*/ 60 h 69"/>
                <a:gd name="T44" fmla="*/ 4 w 7"/>
                <a:gd name="T45" fmla="*/ 60 h 69"/>
                <a:gd name="T46" fmla="*/ 4 w 7"/>
                <a:gd name="T47" fmla="*/ 60 h 69"/>
                <a:gd name="T48" fmla="*/ 4 w 7"/>
                <a:gd name="T49" fmla="*/ 60 h 69"/>
                <a:gd name="T50" fmla="*/ 4 w 7"/>
                <a:gd name="T51" fmla="*/ 59 h 69"/>
                <a:gd name="T52" fmla="*/ 4 w 7"/>
                <a:gd name="T53" fmla="*/ 59 h 69"/>
                <a:gd name="T54" fmla="*/ 3 w 7"/>
                <a:gd name="T55" fmla="*/ 59 h 69"/>
                <a:gd name="T56" fmla="*/ 3 w 7"/>
                <a:gd name="T57" fmla="*/ 57 h 69"/>
                <a:gd name="T58" fmla="*/ 3 w 7"/>
                <a:gd name="T59" fmla="*/ 57 h 69"/>
                <a:gd name="T60" fmla="*/ 3 w 7"/>
                <a:gd name="T61" fmla="*/ 56 h 69"/>
                <a:gd name="T62" fmla="*/ 3 w 7"/>
                <a:gd name="T63" fmla="*/ 56 h 69"/>
                <a:gd name="T64" fmla="*/ 3 w 7"/>
                <a:gd name="T65" fmla="*/ 56 h 69"/>
                <a:gd name="T66" fmla="*/ 0 w 7"/>
                <a:gd name="T67" fmla="*/ 40 h 69"/>
                <a:gd name="T68" fmla="*/ 0 w 7"/>
                <a:gd name="T69" fmla="*/ 40 h 69"/>
                <a:gd name="T70" fmla="*/ 0 w 7"/>
                <a:gd name="T71" fmla="*/ 40 h 69"/>
                <a:gd name="T72" fmla="*/ 0 w 7"/>
                <a:gd name="T73" fmla="*/ 40 h 69"/>
                <a:gd name="T74" fmla="*/ 0 w 7"/>
                <a:gd name="T75" fmla="*/ 39 h 69"/>
                <a:gd name="T76" fmla="*/ 0 w 7"/>
                <a:gd name="T77" fmla="*/ 39 h 69"/>
                <a:gd name="T78" fmla="*/ 0 w 7"/>
                <a:gd name="T79" fmla="*/ 39 h 69"/>
                <a:gd name="T80" fmla="*/ 0 w 7"/>
                <a:gd name="T81" fmla="*/ 38 h 69"/>
                <a:gd name="T82" fmla="*/ 0 w 7"/>
                <a:gd name="T83" fmla="*/ 38 h 69"/>
                <a:gd name="T84" fmla="*/ 0 w 7"/>
                <a:gd name="T85" fmla="*/ 38 h 69"/>
                <a:gd name="T86" fmla="*/ 7 w 7"/>
                <a:gd name="T87" fmla="*/ 0 h 69"/>
                <a:gd name="T88" fmla="*/ 7 w 7"/>
                <a:gd name="T89" fmla="*/ 0 h 69"/>
                <a:gd name="T90" fmla="*/ 7 w 7"/>
                <a:gd name="T91" fmla="*/ 0 h 69"/>
                <a:gd name="T92" fmla="*/ 7 w 7"/>
                <a:gd name="T9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" h="69">
                  <a:moveTo>
                    <a:pt x="7" y="69"/>
                  </a:move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7" y="69"/>
                    <a:pt x="7" y="69"/>
                  </a:cubicBezTo>
                  <a:moveTo>
                    <a:pt x="7" y="69"/>
                  </a:move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7" y="69"/>
                    <a:pt x="7" y="69"/>
                  </a:cubicBezTo>
                  <a:moveTo>
                    <a:pt x="7" y="69"/>
                  </a:move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7" y="69"/>
                    <a:pt x="7" y="69"/>
                  </a:cubicBezTo>
                  <a:moveTo>
                    <a:pt x="7" y="68"/>
                  </a:moveTo>
                  <a:cubicBezTo>
                    <a:pt x="7" y="68"/>
                    <a:pt x="7" y="68"/>
                    <a:pt x="7" y="68"/>
                  </a:cubicBezTo>
                  <a:cubicBezTo>
                    <a:pt x="7" y="68"/>
                    <a:pt x="7" y="68"/>
                    <a:pt x="7" y="68"/>
                  </a:cubicBezTo>
                  <a:moveTo>
                    <a:pt x="6" y="67"/>
                  </a:move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6" y="66"/>
                  </a:move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moveTo>
                    <a:pt x="5" y="65"/>
                  </a:moveTo>
                  <a:cubicBezTo>
                    <a:pt x="5" y="65"/>
                    <a:pt x="6" y="65"/>
                    <a:pt x="6" y="66"/>
                  </a:cubicBezTo>
                  <a:cubicBezTo>
                    <a:pt x="6" y="65"/>
                    <a:pt x="5" y="65"/>
                    <a:pt x="5" y="65"/>
                  </a:cubicBezTo>
                  <a:moveTo>
                    <a:pt x="5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moveTo>
                    <a:pt x="5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moveTo>
                    <a:pt x="5" y="64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5" y="64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moveTo>
                    <a:pt x="5" y="63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moveTo>
                    <a:pt x="5" y="63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moveTo>
                    <a:pt x="5" y="63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moveTo>
                    <a:pt x="5" y="62"/>
                  </a:move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2"/>
                  </a:cubicBezTo>
                  <a:moveTo>
                    <a:pt x="4" y="62"/>
                  </a:moveTo>
                  <a:cubicBezTo>
                    <a:pt x="4" y="62"/>
                    <a:pt x="4" y="62"/>
                    <a:pt x="4" y="62"/>
                  </a:cubicBezTo>
                  <a:cubicBezTo>
                    <a:pt x="4" y="62"/>
                    <a:pt x="4" y="62"/>
                    <a:pt x="4" y="62"/>
                  </a:cubicBezTo>
                  <a:moveTo>
                    <a:pt x="4" y="62"/>
                  </a:moveTo>
                  <a:cubicBezTo>
                    <a:pt x="4" y="62"/>
                    <a:pt x="4" y="62"/>
                    <a:pt x="4" y="62"/>
                  </a:cubicBezTo>
                  <a:cubicBezTo>
                    <a:pt x="4" y="62"/>
                    <a:pt x="4" y="62"/>
                    <a:pt x="4" y="62"/>
                  </a:cubicBezTo>
                  <a:moveTo>
                    <a:pt x="4" y="61"/>
                  </a:move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moveTo>
                    <a:pt x="4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4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3" y="59"/>
                  </a:move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moveTo>
                    <a:pt x="3" y="57"/>
                  </a:move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moveTo>
                    <a:pt x="3" y="57"/>
                  </a:move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moveTo>
                    <a:pt x="3" y="56"/>
                  </a:moveTo>
                  <a:cubicBezTo>
                    <a:pt x="3" y="56"/>
                    <a:pt x="3" y="57"/>
                    <a:pt x="3" y="57"/>
                  </a:cubicBezTo>
                  <a:cubicBezTo>
                    <a:pt x="3" y="57"/>
                    <a:pt x="3" y="56"/>
                    <a:pt x="3" y="56"/>
                  </a:cubicBezTo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7" y="0"/>
                  </a:moveTo>
                  <a:cubicBezTo>
                    <a:pt x="2" y="12"/>
                    <a:pt x="0" y="24"/>
                    <a:pt x="0" y="38"/>
                  </a:cubicBezTo>
                  <a:cubicBezTo>
                    <a:pt x="0" y="24"/>
                    <a:pt x="2" y="12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5" name="Полилиния 65">
              <a:extLst>
                <a:ext uri="{FF2B5EF4-FFF2-40B4-BE49-F238E27FC236}">
                  <a16:creationId xmlns:a16="http://schemas.microsoft.com/office/drawing/2014/main" id="{5C91F65B-8548-4379-9399-E7471A4C3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363" y="5213741"/>
              <a:ext cx="201613" cy="425450"/>
            </a:xfrm>
            <a:custGeom>
              <a:avLst/>
              <a:gdLst>
                <a:gd name="T0" fmla="*/ 7 w 82"/>
                <a:gd name="T1" fmla="*/ 46 h 174"/>
                <a:gd name="T2" fmla="*/ 7 w 82"/>
                <a:gd name="T3" fmla="*/ 46 h 174"/>
                <a:gd name="T4" fmla="*/ 7 w 82"/>
                <a:gd name="T5" fmla="*/ 46 h 174"/>
                <a:gd name="T6" fmla="*/ 7 w 82"/>
                <a:gd name="T7" fmla="*/ 46 h 174"/>
                <a:gd name="T8" fmla="*/ 0 w 82"/>
                <a:gd name="T9" fmla="*/ 84 h 174"/>
                <a:gd name="T10" fmla="*/ 0 w 82"/>
                <a:gd name="T11" fmla="*/ 84 h 174"/>
                <a:gd name="T12" fmla="*/ 0 w 82"/>
                <a:gd name="T13" fmla="*/ 84 h 174"/>
                <a:gd name="T14" fmla="*/ 0 w 82"/>
                <a:gd name="T15" fmla="*/ 85 h 174"/>
                <a:gd name="T16" fmla="*/ 0 w 82"/>
                <a:gd name="T17" fmla="*/ 85 h 174"/>
                <a:gd name="T18" fmla="*/ 0 w 82"/>
                <a:gd name="T19" fmla="*/ 85 h 174"/>
                <a:gd name="T20" fmla="*/ 0 w 82"/>
                <a:gd name="T21" fmla="*/ 85 h 174"/>
                <a:gd name="T22" fmla="*/ 0 w 82"/>
                <a:gd name="T23" fmla="*/ 86 h 174"/>
                <a:gd name="T24" fmla="*/ 0 w 82"/>
                <a:gd name="T25" fmla="*/ 86 h 174"/>
                <a:gd name="T26" fmla="*/ 0 w 82"/>
                <a:gd name="T27" fmla="*/ 86 h 174"/>
                <a:gd name="T28" fmla="*/ 0 w 82"/>
                <a:gd name="T29" fmla="*/ 86 h 174"/>
                <a:gd name="T30" fmla="*/ 3 w 82"/>
                <a:gd name="T31" fmla="*/ 102 h 174"/>
                <a:gd name="T32" fmla="*/ 3 w 82"/>
                <a:gd name="T33" fmla="*/ 102 h 174"/>
                <a:gd name="T34" fmla="*/ 3 w 82"/>
                <a:gd name="T35" fmla="*/ 103 h 174"/>
                <a:gd name="T36" fmla="*/ 3 w 82"/>
                <a:gd name="T37" fmla="*/ 103 h 174"/>
                <a:gd name="T38" fmla="*/ 3 w 82"/>
                <a:gd name="T39" fmla="*/ 103 h 174"/>
                <a:gd name="T40" fmla="*/ 3 w 82"/>
                <a:gd name="T41" fmla="*/ 105 h 174"/>
                <a:gd name="T42" fmla="*/ 4 w 82"/>
                <a:gd name="T43" fmla="*/ 105 h 174"/>
                <a:gd name="T44" fmla="*/ 4 w 82"/>
                <a:gd name="T45" fmla="*/ 105 h 174"/>
                <a:gd name="T46" fmla="*/ 4 w 82"/>
                <a:gd name="T47" fmla="*/ 106 h 174"/>
                <a:gd name="T48" fmla="*/ 4 w 82"/>
                <a:gd name="T49" fmla="*/ 106 h 174"/>
                <a:gd name="T50" fmla="*/ 4 w 82"/>
                <a:gd name="T51" fmla="*/ 106 h 174"/>
                <a:gd name="T52" fmla="*/ 4 w 82"/>
                <a:gd name="T53" fmla="*/ 106 h 174"/>
                <a:gd name="T54" fmla="*/ 4 w 82"/>
                <a:gd name="T55" fmla="*/ 107 h 174"/>
                <a:gd name="T56" fmla="*/ 4 w 82"/>
                <a:gd name="T57" fmla="*/ 108 h 174"/>
                <a:gd name="T58" fmla="*/ 4 w 82"/>
                <a:gd name="T59" fmla="*/ 108 h 174"/>
                <a:gd name="T60" fmla="*/ 5 w 82"/>
                <a:gd name="T61" fmla="*/ 109 h 174"/>
                <a:gd name="T62" fmla="*/ 5 w 82"/>
                <a:gd name="T63" fmla="*/ 109 h 174"/>
                <a:gd name="T64" fmla="*/ 5 w 82"/>
                <a:gd name="T65" fmla="*/ 109 h 174"/>
                <a:gd name="T66" fmla="*/ 5 w 82"/>
                <a:gd name="T67" fmla="*/ 109 h 174"/>
                <a:gd name="T68" fmla="*/ 5 w 82"/>
                <a:gd name="T69" fmla="*/ 110 h 174"/>
                <a:gd name="T70" fmla="*/ 5 w 82"/>
                <a:gd name="T71" fmla="*/ 110 h 174"/>
                <a:gd name="T72" fmla="*/ 5 w 82"/>
                <a:gd name="T73" fmla="*/ 111 h 174"/>
                <a:gd name="T74" fmla="*/ 5 w 82"/>
                <a:gd name="T75" fmla="*/ 111 h 174"/>
                <a:gd name="T76" fmla="*/ 6 w 82"/>
                <a:gd name="T77" fmla="*/ 112 h 174"/>
                <a:gd name="T78" fmla="*/ 6 w 82"/>
                <a:gd name="T79" fmla="*/ 112 h 174"/>
                <a:gd name="T80" fmla="*/ 6 w 82"/>
                <a:gd name="T81" fmla="*/ 112 h 174"/>
                <a:gd name="T82" fmla="*/ 6 w 82"/>
                <a:gd name="T83" fmla="*/ 112 h 174"/>
                <a:gd name="T84" fmla="*/ 6 w 82"/>
                <a:gd name="T85" fmla="*/ 112 h 174"/>
                <a:gd name="T86" fmla="*/ 6 w 82"/>
                <a:gd name="T87" fmla="*/ 113 h 174"/>
                <a:gd name="T88" fmla="*/ 7 w 82"/>
                <a:gd name="T89" fmla="*/ 114 h 174"/>
                <a:gd name="T90" fmla="*/ 7 w 82"/>
                <a:gd name="T91" fmla="*/ 115 h 174"/>
                <a:gd name="T92" fmla="*/ 7 w 82"/>
                <a:gd name="T93" fmla="*/ 115 h 174"/>
                <a:gd name="T94" fmla="*/ 7 w 82"/>
                <a:gd name="T95" fmla="*/ 115 h 174"/>
                <a:gd name="T96" fmla="*/ 49 w 82"/>
                <a:gd name="T97" fmla="*/ 153 h 174"/>
                <a:gd name="T98" fmla="*/ 16 w 82"/>
                <a:gd name="T99" fmla="*/ 79 h 174"/>
                <a:gd name="T100" fmla="*/ 28 w 82"/>
                <a:gd name="T101" fmla="*/ 25 h 174"/>
                <a:gd name="T102" fmla="*/ 46 w 82"/>
                <a:gd name="T10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174">
                  <a:moveTo>
                    <a:pt x="46" y="0"/>
                  </a:moveTo>
                  <a:cubicBezTo>
                    <a:pt x="29" y="11"/>
                    <a:pt x="15" y="2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58"/>
                    <a:pt x="0" y="70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" y="92"/>
                    <a:pt x="2" y="97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3" y="102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4"/>
                    <a:pt x="3" y="104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6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08"/>
                    <a:pt x="4" y="108"/>
                    <a:pt x="5" y="108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5" y="110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1"/>
                    <a:pt x="6" y="111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19" y="146"/>
                    <a:pt x="48" y="169"/>
                    <a:pt x="82" y="174"/>
                  </a:cubicBezTo>
                  <a:cubicBezTo>
                    <a:pt x="70" y="169"/>
                    <a:pt x="59" y="162"/>
                    <a:pt x="49" y="153"/>
                  </a:cubicBezTo>
                  <a:cubicBezTo>
                    <a:pt x="36" y="140"/>
                    <a:pt x="26" y="125"/>
                    <a:pt x="21" y="107"/>
                  </a:cubicBezTo>
                  <a:cubicBezTo>
                    <a:pt x="19" y="98"/>
                    <a:pt x="17" y="89"/>
                    <a:pt x="16" y="7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59"/>
                    <a:pt x="19" y="41"/>
                    <a:pt x="28" y="25"/>
                  </a:cubicBezTo>
                  <a:cubicBezTo>
                    <a:pt x="34" y="17"/>
                    <a:pt x="39" y="10"/>
                    <a:pt x="44" y="3"/>
                  </a:cubicBezTo>
                  <a:cubicBezTo>
                    <a:pt x="45" y="2"/>
                    <a:pt x="46" y="1"/>
                    <a:pt x="46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6" name="Прямоугольник 66">
              <a:extLst>
                <a:ext uri="{FF2B5EF4-FFF2-40B4-BE49-F238E27FC236}">
                  <a16:creationId xmlns:a16="http://schemas.microsoft.com/office/drawing/2014/main" id="{A4F41BBC-BA69-4558-9458-419D2D795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1700" y="5308991"/>
              <a:ext cx="138113" cy="19685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07" name="Прямоугольник 67">
              <a:extLst>
                <a:ext uri="{FF2B5EF4-FFF2-40B4-BE49-F238E27FC236}">
                  <a16:creationId xmlns:a16="http://schemas.microsoft.com/office/drawing/2014/main" id="{1C7DAC79-A9C2-4CC3-A145-AE26E6059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533" y="5220091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50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8" name="Группа 207">
            <a:extLst>
              <a:ext uri="{FF2B5EF4-FFF2-40B4-BE49-F238E27FC236}">
                <a16:creationId xmlns:a16="http://schemas.microsoft.com/office/drawing/2014/main" id="{B9976895-A8A2-4729-8FBD-84EEE1485E6F}"/>
              </a:ext>
            </a:extLst>
          </p:cNvPr>
          <p:cNvGrpSpPr/>
          <p:nvPr/>
        </p:nvGrpSpPr>
        <p:grpSpPr>
          <a:xfrm>
            <a:off x="2498725" y="5334391"/>
            <a:ext cx="568325" cy="566738"/>
            <a:chOff x="2498725" y="5334391"/>
            <a:chExt cx="568325" cy="566738"/>
          </a:xfrm>
        </p:grpSpPr>
        <p:sp>
          <p:nvSpPr>
            <p:cNvPr id="209" name="Полилиния 88">
              <a:extLst>
                <a:ext uri="{FF2B5EF4-FFF2-40B4-BE49-F238E27FC236}">
                  <a16:creationId xmlns:a16="http://schemas.microsoft.com/office/drawing/2014/main" id="{D0387679-4F92-4ABD-A1A4-55BB0718C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5334391"/>
              <a:ext cx="568325" cy="566738"/>
            </a:xfrm>
            <a:custGeom>
              <a:avLst/>
              <a:gdLst>
                <a:gd name="T0" fmla="*/ 116 w 232"/>
                <a:gd name="T1" fmla="*/ 232 h 232"/>
                <a:gd name="T2" fmla="*/ 232 w 232"/>
                <a:gd name="T3" fmla="*/ 116 h 232"/>
                <a:gd name="T4" fmla="*/ 116 w 232"/>
                <a:gd name="T5" fmla="*/ 0 h 232"/>
                <a:gd name="T6" fmla="*/ 0 w 232"/>
                <a:gd name="T7" fmla="*/ 116 h 232"/>
                <a:gd name="T8" fmla="*/ 116 w 232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32">
                  <a:moveTo>
                    <a:pt x="116" y="232"/>
                  </a:move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ubicBezTo>
                    <a:pt x="52" y="0"/>
                    <a:pt x="0" y="53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0" name="Овал 89">
              <a:extLst>
                <a:ext uri="{FF2B5EF4-FFF2-40B4-BE49-F238E27FC236}">
                  <a16:creationId xmlns:a16="http://schemas.microsoft.com/office/drawing/2014/main" id="{F79CA5DD-258D-42B9-9216-DA26B0773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75" y="5389953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1" name="Полилиния 90">
              <a:extLst>
                <a:ext uri="{FF2B5EF4-FFF2-40B4-BE49-F238E27FC236}">
                  <a16:creationId xmlns:a16="http://schemas.microsoft.com/office/drawing/2014/main" id="{AC533E7C-6554-4F52-A3C6-BA9D54EA59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5875" y="5548703"/>
              <a:ext cx="9525" cy="127000"/>
            </a:xfrm>
            <a:custGeom>
              <a:avLst/>
              <a:gdLst>
                <a:gd name="T0" fmla="*/ 3 w 4"/>
                <a:gd name="T1" fmla="*/ 52 h 52"/>
                <a:gd name="T2" fmla="*/ 3 w 4"/>
                <a:gd name="T3" fmla="*/ 52 h 52"/>
                <a:gd name="T4" fmla="*/ 3 w 4"/>
                <a:gd name="T5" fmla="*/ 52 h 52"/>
                <a:gd name="T6" fmla="*/ 3 w 4"/>
                <a:gd name="T7" fmla="*/ 51 h 52"/>
                <a:gd name="T8" fmla="*/ 2 w 4"/>
                <a:gd name="T9" fmla="*/ 51 h 52"/>
                <a:gd name="T10" fmla="*/ 2 w 4"/>
                <a:gd name="T11" fmla="*/ 51 h 52"/>
                <a:gd name="T12" fmla="*/ 2 w 4"/>
                <a:gd name="T13" fmla="*/ 51 h 52"/>
                <a:gd name="T14" fmla="*/ 2 w 4"/>
                <a:gd name="T15" fmla="*/ 50 h 52"/>
                <a:gd name="T16" fmla="*/ 2 w 4"/>
                <a:gd name="T17" fmla="*/ 50 h 52"/>
                <a:gd name="T18" fmla="*/ 2 w 4"/>
                <a:gd name="T19" fmla="*/ 50 h 52"/>
                <a:gd name="T20" fmla="*/ 2 w 4"/>
                <a:gd name="T21" fmla="*/ 49 h 52"/>
                <a:gd name="T22" fmla="*/ 2 w 4"/>
                <a:gd name="T23" fmla="*/ 49 h 52"/>
                <a:gd name="T24" fmla="*/ 2 w 4"/>
                <a:gd name="T25" fmla="*/ 49 h 52"/>
                <a:gd name="T26" fmla="*/ 2 w 4"/>
                <a:gd name="T27" fmla="*/ 49 h 52"/>
                <a:gd name="T28" fmla="*/ 2 w 4"/>
                <a:gd name="T29" fmla="*/ 49 h 52"/>
                <a:gd name="T30" fmla="*/ 2 w 4"/>
                <a:gd name="T31" fmla="*/ 49 h 52"/>
                <a:gd name="T32" fmla="*/ 2 w 4"/>
                <a:gd name="T33" fmla="*/ 48 h 52"/>
                <a:gd name="T34" fmla="*/ 2 w 4"/>
                <a:gd name="T35" fmla="*/ 48 h 52"/>
                <a:gd name="T36" fmla="*/ 2 w 4"/>
                <a:gd name="T37" fmla="*/ 48 h 52"/>
                <a:gd name="T38" fmla="*/ 0 w 4"/>
                <a:gd name="T39" fmla="*/ 35 h 52"/>
                <a:gd name="T40" fmla="*/ 0 w 4"/>
                <a:gd name="T41" fmla="*/ 35 h 52"/>
                <a:gd name="T42" fmla="*/ 0 w 4"/>
                <a:gd name="T43" fmla="*/ 35 h 52"/>
                <a:gd name="T44" fmla="*/ 0 w 4"/>
                <a:gd name="T45" fmla="*/ 33 h 52"/>
                <a:gd name="T46" fmla="*/ 0 w 4"/>
                <a:gd name="T47" fmla="*/ 33 h 52"/>
                <a:gd name="T48" fmla="*/ 0 w 4"/>
                <a:gd name="T49" fmla="*/ 33 h 52"/>
                <a:gd name="T50" fmla="*/ 0 w 4"/>
                <a:gd name="T51" fmla="*/ 32 h 52"/>
                <a:gd name="T52" fmla="*/ 0 w 4"/>
                <a:gd name="T53" fmla="*/ 32 h 52"/>
                <a:gd name="T54" fmla="*/ 0 w 4"/>
                <a:gd name="T55" fmla="*/ 32 h 52"/>
                <a:gd name="T56" fmla="*/ 0 w 4"/>
                <a:gd name="T57" fmla="*/ 32 h 52"/>
                <a:gd name="T58" fmla="*/ 0 w 4"/>
                <a:gd name="T59" fmla="*/ 32 h 52"/>
                <a:gd name="T60" fmla="*/ 0 w 4"/>
                <a:gd name="T61" fmla="*/ 32 h 52"/>
                <a:gd name="T62" fmla="*/ 0 w 4"/>
                <a:gd name="T63" fmla="*/ 31 h 52"/>
                <a:gd name="T64" fmla="*/ 0 w 4"/>
                <a:gd name="T65" fmla="*/ 31 h 52"/>
                <a:gd name="T66" fmla="*/ 0 w 4"/>
                <a:gd name="T67" fmla="*/ 30 h 52"/>
                <a:gd name="T68" fmla="*/ 0 w 4"/>
                <a:gd name="T69" fmla="*/ 30 h 52"/>
                <a:gd name="T70" fmla="*/ 0 w 4"/>
                <a:gd name="T71" fmla="*/ 30 h 52"/>
                <a:gd name="T72" fmla="*/ 0 w 4"/>
                <a:gd name="T73" fmla="*/ 30 h 52"/>
                <a:gd name="T74" fmla="*/ 0 w 4"/>
                <a:gd name="T75" fmla="*/ 29 h 52"/>
                <a:gd name="T76" fmla="*/ 0 w 4"/>
                <a:gd name="T77" fmla="*/ 29 h 52"/>
                <a:gd name="T78" fmla="*/ 0 w 4"/>
                <a:gd name="T79" fmla="*/ 29 h 52"/>
                <a:gd name="T80" fmla="*/ 0 w 4"/>
                <a:gd name="T81" fmla="*/ 29 h 52"/>
                <a:gd name="T82" fmla="*/ 0 w 4"/>
                <a:gd name="T83" fmla="*/ 29 h 52"/>
                <a:gd name="T84" fmla="*/ 0 w 4"/>
                <a:gd name="T85" fmla="*/ 29 h 52"/>
                <a:gd name="T86" fmla="*/ 0 w 4"/>
                <a:gd name="T87" fmla="*/ 28 h 52"/>
                <a:gd name="T88" fmla="*/ 0 w 4"/>
                <a:gd name="T89" fmla="*/ 28 h 52"/>
                <a:gd name="T90" fmla="*/ 4 w 4"/>
                <a:gd name="T91" fmla="*/ 1 h 52"/>
                <a:gd name="T92" fmla="*/ 4 w 4"/>
                <a:gd name="T93" fmla="*/ 1 h 52"/>
                <a:gd name="T94" fmla="*/ 4 w 4"/>
                <a:gd name="T95" fmla="*/ 1 h 52"/>
                <a:gd name="T96" fmla="*/ 4 w 4"/>
                <a:gd name="T97" fmla="*/ 1 h 52"/>
                <a:gd name="T98" fmla="*/ 4 w 4"/>
                <a:gd name="T99" fmla="*/ 1 h 52"/>
                <a:gd name="T100" fmla="*/ 4 w 4"/>
                <a:gd name="T101" fmla="*/ 1 h 52"/>
                <a:gd name="T102" fmla="*/ 4 w 4"/>
                <a:gd name="T103" fmla="*/ 0 h 52"/>
                <a:gd name="T104" fmla="*/ 4 w 4"/>
                <a:gd name="T105" fmla="*/ 0 h 52"/>
                <a:gd name="T106" fmla="*/ 4 w 4"/>
                <a:gd name="T107" fmla="*/ 0 h 52"/>
                <a:gd name="T108" fmla="*/ 4 w 4"/>
                <a:gd name="T109" fmla="*/ 0 h 52"/>
                <a:gd name="T110" fmla="*/ 4 w 4"/>
                <a:gd name="T1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52"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1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1"/>
                  </a:move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moveTo>
                    <a:pt x="2" y="50"/>
                  </a:moveTo>
                  <a:cubicBezTo>
                    <a:pt x="2" y="50"/>
                    <a:pt x="2" y="51"/>
                    <a:pt x="2" y="51"/>
                  </a:cubicBezTo>
                  <a:cubicBezTo>
                    <a:pt x="2" y="51"/>
                    <a:pt x="2" y="50"/>
                    <a:pt x="2" y="50"/>
                  </a:cubicBezTo>
                  <a:moveTo>
                    <a:pt x="2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moveTo>
                    <a:pt x="2" y="49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0"/>
                    <a:pt x="2" y="50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9"/>
                  </a:move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moveTo>
                    <a:pt x="2" y="48"/>
                  </a:moveTo>
                  <a:cubicBezTo>
                    <a:pt x="2" y="48"/>
                    <a:pt x="2" y="49"/>
                    <a:pt x="2" y="49"/>
                  </a:cubicBezTo>
                  <a:cubicBezTo>
                    <a:pt x="2" y="49"/>
                    <a:pt x="2" y="48"/>
                    <a:pt x="2" y="48"/>
                  </a:cubicBezTo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moveTo>
                    <a:pt x="0" y="35"/>
                  </a:moveTo>
                  <a:cubicBezTo>
                    <a:pt x="0" y="40"/>
                    <a:pt x="1" y="44"/>
                    <a:pt x="2" y="48"/>
                  </a:cubicBezTo>
                  <a:cubicBezTo>
                    <a:pt x="1" y="44"/>
                    <a:pt x="0" y="40"/>
                    <a:pt x="0" y="35"/>
                  </a:cubicBezTo>
                  <a:moveTo>
                    <a:pt x="0" y="33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0" y="35"/>
                    <a:pt x="0" y="34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4" y="1"/>
                  </a:moveTo>
                  <a:cubicBezTo>
                    <a:pt x="1" y="10"/>
                    <a:pt x="0" y="19"/>
                    <a:pt x="0" y="28"/>
                  </a:cubicBezTo>
                  <a:cubicBezTo>
                    <a:pt x="0" y="19"/>
                    <a:pt x="1" y="10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2" name="Полилиния 91">
              <a:extLst>
                <a:ext uri="{FF2B5EF4-FFF2-40B4-BE49-F238E27FC236}">
                  <a16:creationId xmlns:a16="http://schemas.microsoft.com/office/drawing/2014/main" id="{A0A4E56D-5C36-474B-897C-FC0C1CB19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5" y="5416941"/>
              <a:ext cx="190500" cy="428625"/>
            </a:xfrm>
            <a:custGeom>
              <a:avLst/>
              <a:gdLst>
                <a:gd name="T0" fmla="*/ 4 w 78"/>
                <a:gd name="T1" fmla="*/ 54 h 175"/>
                <a:gd name="T2" fmla="*/ 4 w 78"/>
                <a:gd name="T3" fmla="*/ 54 h 175"/>
                <a:gd name="T4" fmla="*/ 4 w 78"/>
                <a:gd name="T5" fmla="*/ 54 h 175"/>
                <a:gd name="T6" fmla="*/ 4 w 78"/>
                <a:gd name="T7" fmla="*/ 55 h 175"/>
                <a:gd name="T8" fmla="*/ 4 w 78"/>
                <a:gd name="T9" fmla="*/ 55 h 175"/>
                <a:gd name="T10" fmla="*/ 4 w 78"/>
                <a:gd name="T11" fmla="*/ 55 h 175"/>
                <a:gd name="T12" fmla="*/ 4 w 78"/>
                <a:gd name="T13" fmla="*/ 55 h 175"/>
                <a:gd name="T14" fmla="*/ 0 w 78"/>
                <a:gd name="T15" fmla="*/ 82 h 175"/>
                <a:gd name="T16" fmla="*/ 0 w 78"/>
                <a:gd name="T17" fmla="*/ 82 h 175"/>
                <a:gd name="T18" fmla="*/ 0 w 78"/>
                <a:gd name="T19" fmla="*/ 83 h 175"/>
                <a:gd name="T20" fmla="*/ 0 w 78"/>
                <a:gd name="T21" fmla="*/ 83 h 175"/>
                <a:gd name="T22" fmla="*/ 0 w 78"/>
                <a:gd name="T23" fmla="*/ 83 h 175"/>
                <a:gd name="T24" fmla="*/ 0 w 78"/>
                <a:gd name="T25" fmla="*/ 84 h 175"/>
                <a:gd name="T26" fmla="*/ 0 w 78"/>
                <a:gd name="T27" fmla="*/ 84 h 175"/>
                <a:gd name="T28" fmla="*/ 0 w 78"/>
                <a:gd name="T29" fmla="*/ 84 h 175"/>
                <a:gd name="T30" fmla="*/ 0 w 78"/>
                <a:gd name="T31" fmla="*/ 85 h 175"/>
                <a:gd name="T32" fmla="*/ 0 w 78"/>
                <a:gd name="T33" fmla="*/ 85 h 175"/>
                <a:gd name="T34" fmla="*/ 0 w 78"/>
                <a:gd name="T35" fmla="*/ 86 h 175"/>
                <a:gd name="T36" fmla="*/ 0 w 78"/>
                <a:gd name="T37" fmla="*/ 86 h 175"/>
                <a:gd name="T38" fmla="*/ 0 w 78"/>
                <a:gd name="T39" fmla="*/ 86 h 175"/>
                <a:gd name="T40" fmla="*/ 0 w 78"/>
                <a:gd name="T41" fmla="*/ 87 h 175"/>
                <a:gd name="T42" fmla="*/ 0 w 78"/>
                <a:gd name="T43" fmla="*/ 87 h 175"/>
                <a:gd name="T44" fmla="*/ 0 w 78"/>
                <a:gd name="T45" fmla="*/ 87 h 175"/>
                <a:gd name="T46" fmla="*/ 0 w 78"/>
                <a:gd name="T47" fmla="*/ 89 h 175"/>
                <a:gd name="T48" fmla="*/ 2 w 78"/>
                <a:gd name="T49" fmla="*/ 102 h 175"/>
                <a:gd name="T50" fmla="*/ 2 w 78"/>
                <a:gd name="T51" fmla="*/ 102 h 175"/>
                <a:gd name="T52" fmla="*/ 2 w 78"/>
                <a:gd name="T53" fmla="*/ 103 h 175"/>
                <a:gd name="T54" fmla="*/ 2 w 78"/>
                <a:gd name="T55" fmla="*/ 103 h 175"/>
                <a:gd name="T56" fmla="*/ 2 w 78"/>
                <a:gd name="T57" fmla="*/ 103 h 175"/>
                <a:gd name="T58" fmla="*/ 2 w 78"/>
                <a:gd name="T59" fmla="*/ 103 h 175"/>
                <a:gd name="T60" fmla="*/ 2 w 78"/>
                <a:gd name="T61" fmla="*/ 104 h 175"/>
                <a:gd name="T62" fmla="*/ 2 w 78"/>
                <a:gd name="T63" fmla="*/ 104 h 175"/>
                <a:gd name="T64" fmla="*/ 2 w 78"/>
                <a:gd name="T65" fmla="*/ 105 h 175"/>
                <a:gd name="T66" fmla="*/ 2 w 78"/>
                <a:gd name="T67" fmla="*/ 105 h 175"/>
                <a:gd name="T68" fmla="*/ 3 w 78"/>
                <a:gd name="T69" fmla="*/ 105 h 175"/>
                <a:gd name="T70" fmla="*/ 3 w 78"/>
                <a:gd name="T71" fmla="*/ 106 h 175"/>
                <a:gd name="T72" fmla="*/ 3 w 78"/>
                <a:gd name="T73" fmla="*/ 106 h 175"/>
                <a:gd name="T74" fmla="*/ 78 w 78"/>
                <a:gd name="T75" fmla="*/ 175 h 175"/>
                <a:gd name="T76" fmla="*/ 19 w 78"/>
                <a:gd name="T77" fmla="*/ 106 h 175"/>
                <a:gd name="T78" fmla="*/ 15 w 78"/>
                <a:gd name="T79" fmla="*/ 77 h 175"/>
                <a:gd name="T80" fmla="*/ 46 w 78"/>
                <a:gd name="T81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75">
                  <a:moveTo>
                    <a:pt x="49" y="0"/>
                  </a:moveTo>
                  <a:cubicBezTo>
                    <a:pt x="28" y="12"/>
                    <a:pt x="12" y="3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64"/>
                    <a:pt x="0" y="73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1" y="98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2" y="102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04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12" y="141"/>
                    <a:pt x="42" y="169"/>
                    <a:pt x="78" y="175"/>
                  </a:cubicBezTo>
                  <a:cubicBezTo>
                    <a:pt x="66" y="169"/>
                    <a:pt x="56" y="162"/>
                    <a:pt x="46" y="153"/>
                  </a:cubicBezTo>
                  <a:cubicBezTo>
                    <a:pt x="33" y="140"/>
                    <a:pt x="24" y="124"/>
                    <a:pt x="19" y="106"/>
                  </a:cubicBezTo>
                  <a:cubicBezTo>
                    <a:pt x="18" y="97"/>
                    <a:pt x="17" y="88"/>
                    <a:pt x="15" y="78"/>
                  </a:cubicBezTo>
                  <a:cubicBezTo>
                    <a:pt x="15" y="78"/>
                    <a:pt x="15" y="78"/>
                    <a:pt x="15" y="77"/>
                  </a:cubicBezTo>
                  <a:cubicBezTo>
                    <a:pt x="15" y="58"/>
                    <a:pt x="20" y="40"/>
                    <a:pt x="30" y="24"/>
                  </a:cubicBezTo>
                  <a:cubicBezTo>
                    <a:pt x="35" y="17"/>
                    <a:pt x="41" y="10"/>
                    <a:pt x="46" y="3"/>
                  </a:cubicBezTo>
                  <a:cubicBezTo>
                    <a:pt x="47" y="2"/>
                    <a:pt x="48" y="1"/>
                    <a:pt x="4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3" name="Прямоугольник 92">
              <a:extLst>
                <a:ext uri="{FF2B5EF4-FFF2-40B4-BE49-F238E27FC236}">
                  <a16:creationId xmlns:a16="http://schemas.microsoft.com/office/drawing/2014/main" id="{713952B7-5E8F-417C-A8AE-82D5F602A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625" y="5480441"/>
              <a:ext cx="139700" cy="19367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4" name="Прямоугольник 93">
              <a:extLst>
                <a:ext uri="{FF2B5EF4-FFF2-40B4-BE49-F238E27FC236}">
                  <a16:creationId xmlns:a16="http://schemas.microsoft.com/office/drawing/2014/main" id="{75779422-AA11-427A-AF38-771CD6471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2553" y="5421703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dirty="0">
                  <a:solidFill>
                    <a:srgbClr val="FF9936"/>
                  </a:solidFill>
                  <a:latin typeface="Raleway" panose="020B0003030101060003" pitchFamily="34" charset="0"/>
                </a:rPr>
                <a:t>60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15" name="Группа 214">
            <a:extLst>
              <a:ext uri="{FF2B5EF4-FFF2-40B4-BE49-F238E27FC236}">
                <a16:creationId xmlns:a16="http://schemas.microsoft.com/office/drawing/2014/main" id="{759ED5FE-26CA-4A44-AA92-5C4D0B23FD78}"/>
              </a:ext>
            </a:extLst>
          </p:cNvPr>
          <p:cNvGrpSpPr/>
          <p:nvPr/>
        </p:nvGrpSpPr>
        <p:grpSpPr>
          <a:xfrm>
            <a:off x="1704975" y="2594366"/>
            <a:ext cx="571500" cy="573088"/>
            <a:chOff x="1704975" y="2594366"/>
            <a:chExt cx="571500" cy="573088"/>
          </a:xfrm>
        </p:grpSpPr>
        <p:sp>
          <p:nvSpPr>
            <p:cNvPr id="216" name="Полилиния 68">
              <a:extLst>
                <a:ext uri="{FF2B5EF4-FFF2-40B4-BE49-F238E27FC236}">
                  <a16:creationId xmlns:a16="http://schemas.microsoft.com/office/drawing/2014/main" id="{71E6C001-1342-4EF7-A055-283CDA533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975" y="2594366"/>
              <a:ext cx="571500" cy="573088"/>
            </a:xfrm>
            <a:custGeom>
              <a:avLst/>
              <a:gdLst>
                <a:gd name="T0" fmla="*/ 116 w 234"/>
                <a:gd name="T1" fmla="*/ 1 h 234"/>
                <a:gd name="T2" fmla="*/ 233 w 234"/>
                <a:gd name="T3" fmla="*/ 115 h 234"/>
                <a:gd name="T4" fmla="*/ 119 w 234"/>
                <a:gd name="T5" fmla="*/ 233 h 234"/>
                <a:gd name="T6" fmla="*/ 1 w 234"/>
                <a:gd name="T7" fmla="*/ 118 h 234"/>
                <a:gd name="T8" fmla="*/ 116 w 234"/>
                <a:gd name="T9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34">
                  <a:moveTo>
                    <a:pt x="116" y="1"/>
                  </a:moveTo>
                  <a:cubicBezTo>
                    <a:pt x="179" y="0"/>
                    <a:pt x="232" y="51"/>
                    <a:pt x="233" y="115"/>
                  </a:cubicBezTo>
                  <a:cubicBezTo>
                    <a:pt x="234" y="179"/>
                    <a:pt x="183" y="232"/>
                    <a:pt x="119" y="233"/>
                  </a:cubicBezTo>
                  <a:cubicBezTo>
                    <a:pt x="55" y="234"/>
                    <a:pt x="2" y="182"/>
                    <a:pt x="1" y="118"/>
                  </a:cubicBezTo>
                  <a:cubicBezTo>
                    <a:pt x="0" y="54"/>
                    <a:pt x="52" y="1"/>
                    <a:pt x="116" y="1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7" name="Полилиния 69">
              <a:extLst>
                <a:ext uri="{FF2B5EF4-FFF2-40B4-BE49-F238E27FC236}">
                  <a16:creationId xmlns:a16="http://schemas.microsoft.com/office/drawing/2014/main" id="{774C34CE-5DD4-4CE0-91F0-8F2DCDE11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538" y="2648341"/>
              <a:ext cx="461963" cy="461963"/>
            </a:xfrm>
            <a:custGeom>
              <a:avLst/>
              <a:gdLst>
                <a:gd name="T0" fmla="*/ 93 w 189"/>
                <a:gd name="T1" fmla="*/ 1 h 189"/>
                <a:gd name="T2" fmla="*/ 188 w 189"/>
                <a:gd name="T3" fmla="*/ 93 h 189"/>
                <a:gd name="T4" fmla="*/ 96 w 189"/>
                <a:gd name="T5" fmla="*/ 188 h 189"/>
                <a:gd name="T6" fmla="*/ 1 w 189"/>
                <a:gd name="T7" fmla="*/ 96 h 189"/>
                <a:gd name="T8" fmla="*/ 93 w 189"/>
                <a:gd name="T9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93" y="1"/>
                  </a:moveTo>
                  <a:cubicBezTo>
                    <a:pt x="144" y="0"/>
                    <a:pt x="187" y="42"/>
                    <a:pt x="188" y="93"/>
                  </a:cubicBezTo>
                  <a:cubicBezTo>
                    <a:pt x="189" y="145"/>
                    <a:pt x="147" y="187"/>
                    <a:pt x="96" y="188"/>
                  </a:cubicBezTo>
                  <a:cubicBezTo>
                    <a:pt x="44" y="189"/>
                    <a:pt x="2" y="147"/>
                    <a:pt x="1" y="96"/>
                  </a:cubicBezTo>
                  <a:cubicBezTo>
                    <a:pt x="0" y="44"/>
                    <a:pt x="41" y="2"/>
                    <a:pt x="93" y="1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8" name="Полилиния 70">
              <a:extLst>
                <a:ext uri="{FF2B5EF4-FFF2-40B4-BE49-F238E27FC236}">
                  <a16:creationId xmlns:a16="http://schemas.microsoft.com/office/drawing/2014/main" id="{E0F50702-C25D-4C2A-8F12-902CA50E26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3713" y="2859478"/>
              <a:ext cx="1588" cy="55563"/>
            </a:xfrm>
            <a:custGeom>
              <a:avLst/>
              <a:gdLst>
                <a:gd name="T0" fmla="*/ 1 w 1"/>
                <a:gd name="T1" fmla="*/ 23 h 23"/>
                <a:gd name="T2" fmla="*/ 1 w 1"/>
                <a:gd name="T3" fmla="*/ 22 h 23"/>
                <a:gd name="T4" fmla="*/ 1 w 1"/>
                <a:gd name="T5" fmla="*/ 22 h 23"/>
                <a:gd name="T6" fmla="*/ 1 w 1"/>
                <a:gd name="T7" fmla="*/ 21 h 23"/>
                <a:gd name="T8" fmla="*/ 1 w 1"/>
                <a:gd name="T9" fmla="*/ 20 h 23"/>
                <a:gd name="T10" fmla="*/ 1 w 1"/>
                <a:gd name="T11" fmla="*/ 20 h 23"/>
                <a:gd name="T12" fmla="*/ 0 w 1"/>
                <a:gd name="T13" fmla="*/ 20 h 23"/>
                <a:gd name="T14" fmla="*/ 0 w 1"/>
                <a:gd name="T15" fmla="*/ 19 h 23"/>
                <a:gd name="T16" fmla="*/ 0 w 1"/>
                <a:gd name="T17" fmla="*/ 19 h 23"/>
                <a:gd name="T18" fmla="*/ 0 w 1"/>
                <a:gd name="T19" fmla="*/ 18 h 23"/>
                <a:gd name="T20" fmla="*/ 0 w 1"/>
                <a:gd name="T21" fmla="*/ 18 h 23"/>
                <a:gd name="T22" fmla="*/ 0 w 1"/>
                <a:gd name="T23" fmla="*/ 18 h 23"/>
                <a:gd name="T24" fmla="*/ 0 w 1"/>
                <a:gd name="T25" fmla="*/ 17 h 23"/>
                <a:gd name="T26" fmla="*/ 0 w 1"/>
                <a:gd name="T27" fmla="*/ 17 h 23"/>
                <a:gd name="T28" fmla="*/ 0 w 1"/>
                <a:gd name="T29" fmla="*/ 17 h 23"/>
                <a:gd name="T30" fmla="*/ 0 w 1"/>
                <a:gd name="T31" fmla="*/ 16 h 23"/>
                <a:gd name="T32" fmla="*/ 0 w 1"/>
                <a:gd name="T33" fmla="*/ 16 h 23"/>
                <a:gd name="T34" fmla="*/ 0 w 1"/>
                <a:gd name="T35" fmla="*/ 15 h 23"/>
                <a:gd name="T36" fmla="*/ 0 w 1"/>
                <a:gd name="T37" fmla="*/ 15 h 23"/>
                <a:gd name="T38" fmla="*/ 0 w 1"/>
                <a:gd name="T39" fmla="*/ 15 h 23"/>
                <a:gd name="T40" fmla="*/ 0 w 1"/>
                <a:gd name="T41" fmla="*/ 14 h 23"/>
                <a:gd name="T42" fmla="*/ 0 w 1"/>
                <a:gd name="T43" fmla="*/ 14 h 23"/>
                <a:gd name="T44" fmla="*/ 0 w 1"/>
                <a:gd name="T45" fmla="*/ 13 h 23"/>
                <a:gd name="T46" fmla="*/ 0 w 1"/>
                <a:gd name="T47" fmla="*/ 13 h 23"/>
                <a:gd name="T48" fmla="*/ 0 w 1"/>
                <a:gd name="T49" fmla="*/ 12 h 23"/>
                <a:gd name="T50" fmla="*/ 0 w 1"/>
                <a:gd name="T51" fmla="*/ 12 h 23"/>
                <a:gd name="T52" fmla="*/ 0 w 1"/>
                <a:gd name="T53" fmla="*/ 12 h 23"/>
                <a:gd name="T54" fmla="*/ 0 w 1"/>
                <a:gd name="T55" fmla="*/ 11 h 23"/>
                <a:gd name="T56" fmla="*/ 0 w 1"/>
                <a:gd name="T57" fmla="*/ 11 h 23"/>
                <a:gd name="T58" fmla="*/ 0 w 1"/>
                <a:gd name="T59" fmla="*/ 11 h 23"/>
                <a:gd name="T60" fmla="*/ 0 w 1"/>
                <a:gd name="T61" fmla="*/ 10 h 23"/>
                <a:gd name="T62" fmla="*/ 0 w 1"/>
                <a:gd name="T63" fmla="*/ 10 h 23"/>
                <a:gd name="T64" fmla="*/ 0 w 1"/>
                <a:gd name="T65" fmla="*/ 9 h 23"/>
                <a:gd name="T66" fmla="*/ 0 w 1"/>
                <a:gd name="T67" fmla="*/ 9 h 23"/>
                <a:gd name="T68" fmla="*/ 0 w 1"/>
                <a:gd name="T69" fmla="*/ 9 h 23"/>
                <a:gd name="T70" fmla="*/ 0 w 1"/>
                <a:gd name="T71" fmla="*/ 8 h 23"/>
                <a:gd name="T72" fmla="*/ 0 w 1"/>
                <a:gd name="T73" fmla="*/ 8 h 23"/>
                <a:gd name="T74" fmla="*/ 0 w 1"/>
                <a:gd name="T75" fmla="*/ 8 h 23"/>
                <a:gd name="T76" fmla="*/ 0 w 1"/>
                <a:gd name="T77" fmla="*/ 7 h 23"/>
                <a:gd name="T78" fmla="*/ 0 w 1"/>
                <a:gd name="T79" fmla="*/ 6 h 23"/>
                <a:gd name="T80" fmla="*/ 0 w 1"/>
                <a:gd name="T81" fmla="*/ 6 h 23"/>
                <a:gd name="T82" fmla="*/ 0 w 1"/>
                <a:gd name="T83" fmla="*/ 6 h 23"/>
                <a:gd name="T84" fmla="*/ 0 w 1"/>
                <a:gd name="T85" fmla="*/ 5 h 23"/>
                <a:gd name="T86" fmla="*/ 0 w 1"/>
                <a:gd name="T87" fmla="*/ 5 h 23"/>
                <a:gd name="T88" fmla="*/ 0 w 1"/>
                <a:gd name="T89" fmla="*/ 5 h 23"/>
                <a:gd name="T90" fmla="*/ 0 w 1"/>
                <a:gd name="T91" fmla="*/ 4 h 23"/>
                <a:gd name="T92" fmla="*/ 0 w 1"/>
                <a:gd name="T93" fmla="*/ 4 h 23"/>
                <a:gd name="T94" fmla="*/ 0 w 1"/>
                <a:gd name="T95" fmla="*/ 3 h 23"/>
                <a:gd name="T96" fmla="*/ 0 w 1"/>
                <a:gd name="T97" fmla="*/ 3 h 23"/>
                <a:gd name="T98" fmla="*/ 0 w 1"/>
                <a:gd name="T99" fmla="*/ 3 h 23"/>
                <a:gd name="T100" fmla="*/ 0 w 1"/>
                <a:gd name="T101" fmla="*/ 2 h 23"/>
                <a:gd name="T102" fmla="*/ 0 w 1"/>
                <a:gd name="T103" fmla="*/ 1 h 23"/>
                <a:gd name="T104" fmla="*/ 0 w 1"/>
                <a:gd name="T105" fmla="*/ 1 h 23"/>
                <a:gd name="T106" fmla="*/ 0 w 1"/>
                <a:gd name="T107" fmla="*/ 1 h 23"/>
                <a:gd name="T108" fmla="*/ 0 w 1"/>
                <a:gd name="T109" fmla="*/ 0 h 23"/>
                <a:gd name="T110" fmla="*/ 0 w 1"/>
                <a:gd name="T1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" h="23"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1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1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1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8"/>
                    <a:pt x="0" y="18"/>
                  </a:cubicBezTo>
                  <a:cubicBezTo>
                    <a:pt x="0" y="18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4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2"/>
                  </a:move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19" name="Полилиния 71">
              <a:extLst>
                <a:ext uri="{FF2B5EF4-FFF2-40B4-BE49-F238E27FC236}">
                  <a16:creationId xmlns:a16="http://schemas.microsoft.com/office/drawing/2014/main" id="{C34037BF-D4F1-4967-87ED-1B352005B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2653103"/>
              <a:ext cx="187325" cy="428625"/>
            </a:xfrm>
            <a:custGeom>
              <a:avLst/>
              <a:gdLst>
                <a:gd name="T0" fmla="*/ 0 w 77"/>
                <a:gd name="T1" fmla="*/ 84 h 175"/>
                <a:gd name="T2" fmla="*/ 0 w 77"/>
                <a:gd name="T3" fmla="*/ 85 h 175"/>
                <a:gd name="T4" fmla="*/ 0 w 77"/>
                <a:gd name="T5" fmla="*/ 85 h 175"/>
                <a:gd name="T6" fmla="*/ 0 w 77"/>
                <a:gd name="T7" fmla="*/ 85 h 175"/>
                <a:gd name="T8" fmla="*/ 0 w 77"/>
                <a:gd name="T9" fmla="*/ 86 h 175"/>
                <a:gd name="T10" fmla="*/ 0 w 77"/>
                <a:gd name="T11" fmla="*/ 87 h 175"/>
                <a:gd name="T12" fmla="*/ 0 w 77"/>
                <a:gd name="T13" fmla="*/ 87 h 175"/>
                <a:gd name="T14" fmla="*/ 0 w 77"/>
                <a:gd name="T15" fmla="*/ 87 h 175"/>
                <a:gd name="T16" fmla="*/ 0 w 77"/>
                <a:gd name="T17" fmla="*/ 88 h 175"/>
                <a:gd name="T18" fmla="*/ 0 w 77"/>
                <a:gd name="T19" fmla="*/ 88 h 175"/>
                <a:gd name="T20" fmla="*/ 0 w 77"/>
                <a:gd name="T21" fmla="*/ 89 h 175"/>
                <a:gd name="T22" fmla="*/ 0 w 77"/>
                <a:gd name="T23" fmla="*/ 89 h 175"/>
                <a:gd name="T24" fmla="*/ 0 w 77"/>
                <a:gd name="T25" fmla="*/ 90 h 175"/>
                <a:gd name="T26" fmla="*/ 0 w 77"/>
                <a:gd name="T27" fmla="*/ 90 h 175"/>
                <a:gd name="T28" fmla="*/ 0 w 77"/>
                <a:gd name="T29" fmla="*/ 91 h 175"/>
                <a:gd name="T30" fmla="*/ 0 w 77"/>
                <a:gd name="T31" fmla="*/ 91 h 175"/>
                <a:gd name="T32" fmla="*/ 0 w 77"/>
                <a:gd name="T33" fmla="*/ 92 h 175"/>
                <a:gd name="T34" fmla="*/ 0 w 77"/>
                <a:gd name="T35" fmla="*/ 92 h 175"/>
                <a:gd name="T36" fmla="*/ 0 w 77"/>
                <a:gd name="T37" fmla="*/ 92 h 175"/>
                <a:gd name="T38" fmla="*/ 0 w 77"/>
                <a:gd name="T39" fmla="*/ 93 h 175"/>
                <a:gd name="T40" fmla="*/ 0 w 77"/>
                <a:gd name="T41" fmla="*/ 93 h 175"/>
                <a:gd name="T42" fmla="*/ 0 w 77"/>
                <a:gd name="T43" fmla="*/ 94 h 175"/>
                <a:gd name="T44" fmla="*/ 0 w 77"/>
                <a:gd name="T45" fmla="*/ 94 h 175"/>
                <a:gd name="T46" fmla="*/ 0 w 77"/>
                <a:gd name="T47" fmla="*/ 95 h 175"/>
                <a:gd name="T48" fmla="*/ 0 w 77"/>
                <a:gd name="T49" fmla="*/ 95 h 175"/>
                <a:gd name="T50" fmla="*/ 0 w 77"/>
                <a:gd name="T51" fmla="*/ 95 h 175"/>
                <a:gd name="T52" fmla="*/ 0 w 77"/>
                <a:gd name="T53" fmla="*/ 96 h 175"/>
                <a:gd name="T54" fmla="*/ 0 w 77"/>
                <a:gd name="T55" fmla="*/ 96 h 175"/>
                <a:gd name="T56" fmla="*/ 0 w 77"/>
                <a:gd name="T57" fmla="*/ 97 h 175"/>
                <a:gd name="T58" fmla="*/ 0 w 77"/>
                <a:gd name="T59" fmla="*/ 97 h 175"/>
                <a:gd name="T60" fmla="*/ 0 w 77"/>
                <a:gd name="T61" fmla="*/ 98 h 175"/>
                <a:gd name="T62" fmla="*/ 0 w 77"/>
                <a:gd name="T63" fmla="*/ 98 h 175"/>
                <a:gd name="T64" fmla="*/ 0 w 77"/>
                <a:gd name="T65" fmla="*/ 98 h 175"/>
                <a:gd name="T66" fmla="*/ 0 w 77"/>
                <a:gd name="T67" fmla="*/ 99 h 175"/>
                <a:gd name="T68" fmla="*/ 0 w 77"/>
                <a:gd name="T69" fmla="*/ 99 h 175"/>
                <a:gd name="T70" fmla="*/ 0 w 77"/>
                <a:gd name="T71" fmla="*/ 100 h 175"/>
                <a:gd name="T72" fmla="*/ 0 w 77"/>
                <a:gd name="T73" fmla="*/ 100 h 175"/>
                <a:gd name="T74" fmla="*/ 0 w 77"/>
                <a:gd name="T75" fmla="*/ 101 h 175"/>
                <a:gd name="T76" fmla="*/ 0 w 77"/>
                <a:gd name="T77" fmla="*/ 101 h 175"/>
                <a:gd name="T78" fmla="*/ 0 w 77"/>
                <a:gd name="T79" fmla="*/ 102 h 175"/>
                <a:gd name="T80" fmla="*/ 0 w 77"/>
                <a:gd name="T81" fmla="*/ 102 h 175"/>
                <a:gd name="T82" fmla="*/ 0 w 77"/>
                <a:gd name="T83" fmla="*/ 102 h 175"/>
                <a:gd name="T84" fmla="*/ 0 w 77"/>
                <a:gd name="T85" fmla="*/ 103 h 175"/>
                <a:gd name="T86" fmla="*/ 0 w 77"/>
                <a:gd name="T87" fmla="*/ 103 h 175"/>
                <a:gd name="T88" fmla="*/ 1 w 77"/>
                <a:gd name="T89" fmla="*/ 104 h 175"/>
                <a:gd name="T90" fmla="*/ 1 w 77"/>
                <a:gd name="T91" fmla="*/ 104 h 175"/>
                <a:gd name="T92" fmla="*/ 1 w 77"/>
                <a:gd name="T93" fmla="*/ 105 h 175"/>
                <a:gd name="T94" fmla="*/ 1 w 77"/>
                <a:gd name="T95" fmla="*/ 105 h 175"/>
                <a:gd name="T96" fmla="*/ 1 w 77"/>
                <a:gd name="T97" fmla="*/ 106 h 175"/>
                <a:gd name="T98" fmla="*/ 1 w 77"/>
                <a:gd name="T99" fmla="*/ 107 h 175"/>
                <a:gd name="T100" fmla="*/ 50 w 77"/>
                <a:gd name="T101" fmla="*/ 175 h 175"/>
                <a:gd name="T102" fmla="*/ 16 w 77"/>
                <a:gd name="T103" fmla="*/ 99 h 175"/>
                <a:gd name="T104" fmla="*/ 45 w 77"/>
                <a:gd name="T105" fmla="*/ 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" h="175">
                  <a:moveTo>
                    <a:pt x="77" y="0"/>
                  </a:moveTo>
                  <a:cubicBezTo>
                    <a:pt x="36" y="8"/>
                    <a:pt x="4" y="42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1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6" y="137"/>
                    <a:pt x="24" y="162"/>
                    <a:pt x="50" y="175"/>
                  </a:cubicBezTo>
                  <a:cubicBezTo>
                    <a:pt x="49" y="175"/>
                    <a:pt x="48" y="174"/>
                    <a:pt x="48" y="173"/>
                  </a:cubicBezTo>
                  <a:cubicBezTo>
                    <a:pt x="42" y="166"/>
                    <a:pt x="36" y="159"/>
                    <a:pt x="31" y="152"/>
                  </a:cubicBezTo>
                  <a:cubicBezTo>
                    <a:pt x="21" y="136"/>
                    <a:pt x="16" y="118"/>
                    <a:pt x="16" y="99"/>
                  </a:cubicBezTo>
                  <a:cubicBezTo>
                    <a:pt x="16" y="99"/>
                    <a:pt x="16" y="98"/>
                    <a:pt x="16" y="98"/>
                  </a:cubicBezTo>
                  <a:cubicBezTo>
                    <a:pt x="17" y="88"/>
                    <a:pt x="18" y="79"/>
                    <a:pt x="19" y="70"/>
                  </a:cubicBezTo>
                  <a:cubicBezTo>
                    <a:pt x="24" y="52"/>
                    <a:pt x="32" y="36"/>
                    <a:pt x="45" y="23"/>
                  </a:cubicBezTo>
                  <a:cubicBezTo>
                    <a:pt x="54" y="13"/>
                    <a:pt x="65" y="6"/>
                    <a:pt x="77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0" name="Прямоугольник 94">
              <a:extLst>
                <a:ext uri="{FF2B5EF4-FFF2-40B4-BE49-F238E27FC236}">
                  <a16:creationId xmlns:a16="http://schemas.microsoft.com/office/drawing/2014/main" id="{81AC0C9F-4FFE-4E09-B673-055F54119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900" y="2810266"/>
              <a:ext cx="255588" cy="150813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1" name="Прямоугольник 95">
              <a:extLst>
                <a:ext uri="{FF2B5EF4-FFF2-40B4-BE49-F238E27FC236}">
                  <a16:creationId xmlns:a16="http://schemas.microsoft.com/office/drawing/2014/main" id="{1A8FC2E8-40B4-48F1-A2F3-055E6B3AB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0860" y="2699776"/>
              <a:ext cx="39433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110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22" name="Группа 221">
            <a:extLst>
              <a:ext uri="{FF2B5EF4-FFF2-40B4-BE49-F238E27FC236}">
                <a16:creationId xmlns:a16="http://schemas.microsoft.com/office/drawing/2014/main" id="{EDABEB7F-7709-467D-96BC-EAB51CE152A2}"/>
              </a:ext>
            </a:extLst>
          </p:cNvPr>
          <p:cNvGrpSpPr/>
          <p:nvPr/>
        </p:nvGrpSpPr>
        <p:grpSpPr>
          <a:xfrm>
            <a:off x="1157288" y="3113478"/>
            <a:ext cx="584200" cy="587375"/>
            <a:chOff x="1157288" y="3113478"/>
            <a:chExt cx="584200" cy="587375"/>
          </a:xfrm>
        </p:grpSpPr>
        <p:sp>
          <p:nvSpPr>
            <p:cNvPr id="223" name="Полилиния 72">
              <a:extLst>
                <a:ext uri="{FF2B5EF4-FFF2-40B4-BE49-F238E27FC236}">
                  <a16:creationId xmlns:a16="http://schemas.microsoft.com/office/drawing/2014/main" id="{B5A7620C-750F-4425-A758-691EF2F2F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288" y="3113478"/>
              <a:ext cx="584200" cy="587375"/>
            </a:xfrm>
            <a:custGeom>
              <a:avLst/>
              <a:gdLst>
                <a:gd name="T0" fmla="*/ 126 w 239"/>
                <a:gd name="T1" fmla="*/ 4 h 240"/>
                <a:gd name="T2" fmla="*/ 235 w 239"/>
                <a:gd name="T3" fmla="*/ 127 h 240"/>
                <a:gd name="T4" fmla="*/ 112 w 239"/>
                <a:gd name="T5" fmla="*/ 236 h 240"/>
                <a:gd name="T6" fmla="*/ 3 w 239"/>
                <a:gd name="T7" fmla="*/ 113 h 240"/>
                <a:gd name="T8" fmla="*/ 126 w 239"/>
                <a:gd name="T9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0">
                  <a:moveTo>
                    <a:pt x="126" y="4"/>
                  </a:moveTo>
                  <a:cubicBezTo>
                    <a:pt x="190" y="8"/>
                    <a:pt x="239" y="63"/>
                    <a:pt x="235" y="127"/>
                  </a:cubicBezTo>
                  <a:cubicBezTo>
                    <a:pt x="231" y="191"/>
                    <a:pt x="176" y="240"/>
                    <a:pt x="112" y="236"/>
                  </a:cubicBezTo>
                  <a:cubicBezTo>
                    <a:pt x="48" y="232"/>
                    <a:pt x="0" y="177"/>
                    <a:pt x="3" y="113"/>
                  </a:cubicBezTo>
                  <a:cubicBezTo>
                    <a:pt x="7" y="49"/>
                    <a:pt x="63" y="0"/>
                    <a:pt x="126" y="4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4" name="Полилиния 73">
              <a:extLst>
                <a:ext uri="{FF2B5EF4-FFF2-40B4-BE49-F238E27FC236}">
                  <a16:creationId xmlns:a16="http://schemas.microsoft.com/office/drawing/2014/main" id="{39EB2C89-48E2-4658-9B67-C6641997A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850" y="3169041"/>
              <a:ext cx="473075" cy="473075"/>
            </a:xfrm>
            <a:custGeom>
              <a:avLst/>
              <a:gdLst>
                <a:gd name="T0" fmla="*/ 102 w 193"/>
                <a:gd name="T1" fmla="*/ 4 h 193"/>
                <a:gd name="T2" fmla="*/ 190 w 193"/>
                <a:gd name="T3" fmla="*/ 103 h 193"/>
                <a:gd name="T4" fmla="*/ 90 w 193"/>
                <a:gd name="T5" fmla="*/ 190 h 193"/>
                <a:gd name="T6" fmla="*/ 3 w 193"/>
                <a:gd name="T7" fmla="*/ 91 h 193"/>
                <a:gd name="T8" fmla="*/ 102 w 193"/>
                <a:gd name="T9" fmla="*/ 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02" y="4"/>
                  </a:moveTo>
                  <a:cubicBezTo>
                    <a:pt x="153" y="7"/>
                    <a:pt x="193" y="51"/>
                    <a:pt x="190" y="103"/>
                  </a:cubicBezTo>
                  <a:cubicBezTo>
                    <a:pt x="186" y="154"/>
                    <a:pt x="142" y="193"/>
                    <a:pt x="90" y="190"/>
                  </a:cubicBezTo>
                  <a:cubicBezTo>
                    <a:pt x="39" y="187"/>
                    <a:pt x="0" y="143"/>
                    <a:pt x="3" y="91"/>
                  </a:cubicBezTo>
                  <a:cubicBezTo>
                    <a:pt x="6" y="40"/>
                    <a:pt x="51" y="0"/>
                    <a:pt x="102" y="4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5" name="Полилиния 74">
              <a:extLst>
                <a:ext uri="{FF2B5EF4-FFF2-40B4-BE49-F238E27FC236}">
                  <a16:creationId xmlns:a16="http://schemas.microsoft.com/office/drawing/2014/main" id="{79DE7B6B-07DC-4ACF-BD94-46A452590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3389703"/>
              <a:ext cx="25400" cy="117475"/>
            </a:xfrm>
            <a:custGeom>
              <a:avLst/>
              <a:gdLst>
                <a:gd name="T0" fmla="*/ 10 w 10"/>
                <a:gd name="T1" fmla="*/ 48 h 48"/>
                <a:gd name="T2" fmla="*/ 10 w 10"/>
                <a:gd name="T3" fmla="*/ 48 h 48"/>
                <a:gd name="T4" fmla="*/ 10 w 10"/>
                <a:gd name="T5" fmla="*/ 48 h 48"/>
                <a:gd name="T6" fmla="*/ 10 w 10"/>
                <a:gd name="T7" fmla="*/ 48 h 48"/>
                <a:gd name="T8" fmla="*/ 10 w 10"/>
                <a:gd name="T9" fmla="*/ 47 h 48"/>
                <a:gd name="T10" fmla="*/ 10 w 10"/>
                <a:gd name="T11" fmla="*/ 47 h 48"/>
                <a:gd name="T12" fmla="*/ 10 w 10"/>
                <a:gd name="T13" fmla="*/ 47 h 48"/>
                <a:gd name="T14" fmla="*/ 10 w 10"/>
                <a:gd name="T15" fmla="*/ 47 h 48"/>
                <a:gd name="T16" fmla="*/ 10 w 10"/>
                <a:gd name="T17" fmla="*/ 47 h 48"/>
                <a:gd name="T18" fmla="*/ 10 w 10"/>
                <a:gd name="T19" fmla="*/ 47 h 48"/>
                <a:gd name="T20" fmla="*/ 9 w 10"/>
                <a:gd name="T21" fmla="*/ 46 h 48"/>
                <a:gd name="T22" fmla="*/ 9 w 10"/>
                <a:gd name="T23" fmla="*/ 46 h 48"/>
                <a:gd name="T24" fmla="*/ 9 w 10"/>
                <a:gd name="T25" fmla="*/ 46 h 48"/>
                <a:gd name="T26" fmla="*/ 1 w 10"/>
                <a:gd name="T27" fmla="*/ 4 h 48"/>
                <a:gd name="T28" fmla="*/ 1 w 10"/>
                <a:gd name="T29" fmla="*/ 4 h 48"/>
                <a:gd name="T30" fmla="*/ 1 w 10"/>
                <a:gd name="T31" fmla="*/ 4 h 48"/>
                <a:gd name="T32" fmla="*/ 1 w 10"/>
                <a:gd name="T33" fmla="*/ 3 h 48"/>
                <a:gd name="T34" fmla="*/ 1 w 10"/>
                <a:gd name="T35" fmla="*/ 3 h 48"/>
                <a:gd name="T36" fmla="*/ 1 w 10"/>
                <a:gd name="T37" fmla="*/ 3 h 48"/>
                <a:gd name="T38" fmla="*/ 1 w 10"/>
                <a:gd name="T39" fmla="*/ 2 h 48"/>
                <a:gd name="T40" fmla="*/ 1 w 10"/>
                <a:gd name="T41" fmla="*/ 2 h 48"/>
                <a:gd name="T42" fmla="*/ 1 w 10"/>
                <a:gd name="T43" fmla="*/ 2 h 48"/>
                <a:gd name="T44" fmla="*/ 1 w 10"/>
                <a:gd name="T45" fmla="*/ 2 h 48"/>
                <a:gd name="T46" fmla="*/ 1 w 10"/>
                <a:gd name="T47" fmla="*/ 2 h 48"/>
                <a:gd name="T48" fmla="*/ 1 w 10"/>
                <a:gd name="T49" fmla="*/ 2 h 48"/>
                <a:gd name="T50" fmla="*/ 1 w 10"/>
                <a:gd name="T51" fmla="*/ 1 h 48"/>
                <a:gd name="T52" fmla="*/ 1 w 10"/>
                <a:gd name="T53" fmla="*/ 1 h 48"/>
                <a:gd name="T54" fmla="*/ 1 w 10"/>
                <a:gd name="T55" fmla="*/ 1 h 48"/>
                <a:gd name="T56" fmla="*/ 1 w 10"/>
                <a:gd name="T57" fmla="*/ 1 h 48"/>
                <a:gd name="T58" fmla="*/ 1 w 10"/>
                <a:gd name="T59" fmla="*/ 0 h 48"/>
                <a:gd name="T60" fmla="*/ 1 w 10"/>
                <a:gd name="T61" fmla="*/ 0 h 48"/>
                <a:gd name="T62" fmla="*/ 1 w 10"/>
                <a:gd name="T63" fmla="*/ 0 h 48"/>
                <a:gd name="T64" fmla="*/ 1 w 10"/>
                <a:gd name="T65" fmla="*/ 0 h 48"/>
                <a:gd name="T66" fmla="*/ 1 w 10"/>
                <a:gd name="T67" fmla="*/ 0 h 48"/>
                <a:gd name="T68" fmla="*/ 1 w 10"/>
                <a:gd name="T6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48"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moveTo>
                    <a:pt x="10" y="47"/>
                  </a:moveTo>
                  <a:cubicBezTo>
                    <a:pt x="10" y="47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9" y="46"/>
                  </a:moveTo>
                  <a:cubicBezTo>
                    <a:pt x="10" y="46"/>
                    <a:pt x="10" y="46"/>
                    <a:pt x="10" y="47"/>
                  </a:cubicBezTo>
                  <a:cubicBezTo>
                    <a:pt x="10" y="46"/>
                    <a:pt x="10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moveTo>
                    <a:pt x="1" y="4"/>
                  </a:moveTo>
                  <a:cubicBezTo>
                    <a:pt x="0" y="19"/>
                    <a:pt x="3" y="33"/>
                    <a:pt x="9" y="46"/>
                  </a:cubicBezTo>
                  <a:cubicBezTo>
                    <a:pt x="3" y="33"/>
                    <a:pt x="0" y="19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6" name="Полилиния 75">
              <a:extLst>
                <a:ext uri="{FF2B5EF4-FFF2-40B4-BE49-F238E27FC236}">
                  <a16:creationId xmlns:a16="http://schemas.microsoft.com/office/drawing/2014/main" id="{8DC3F6F4-9581-4346-BA51-6B4DE161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3180153"/>
              <a:ext cx="207963" cy="420688"/>
            </a:xfrm>
            <a:custGeom>
              <a:avLst/>
              <a:gdLst>
                <a:gd name="T0" fmla="*/ 85 w 85"/>
                <a:gd name="T1" fmla="*/ 0 h 172"/>
                <a:gd name="T2" fmla="*/ 1 w 85"/>
                <a:gd name="T3" fmla="*/ 86 h 172"/>
                <a:gd name="T4" fmla="*/ 1 w 85"/>
                <a:gd name="T5" fmla="*/ 86 h 172"/>
                <a:gd name="T6" fmla="*/ 1 w 85"/>
                <a:gd name="T7" fmla="*/ 86 h 172"/>
                <a:gd name="T8" fmla="*/ 1 w 85"/>
                <a:gd name="T9" fmla="*/ 86 h 172"/>
                <a:gd name="T10" fmla="*/ 1 w 85"/>
                <a:gd name="T11" fmla="*/ 86 h 172"/>
                <a:gd name="T12" fmla="*/ 1 w 85"/>
                <a:gd name="T13" fmla="*/ 86 h 172"/>
                <a:gd name="T14" fmla="*/ 1 w 85"/>
                <a:gd name="T15" fmla="*/ 86 h 172"/>
                <a:gd name="T16" fmla="*/ 1 w 85"/>
                <a:gd name="T17" fmla="*/ 86 h 172"/>
                <a:gd name="T18" fmla="*/ 1 w 85"/>
                <a:gd name="T19" fmla="*/ 87 h 172"/>
                <a:gd name="T20" fmla="*/ 1 w 85"/>
                <a:gd name="T21" fmla="*/ 87 h 172"/>
                <a:gd name="T22" fmla="*/ 1 w 85"/>
                <a:gd name="T23" fmla="*/ 87 h 172"/>
                <a:gd name="T24" fmla="*/ 1 w 85"/>
                <a:gd name="T25" fmla="*/ 87 h 172"/>
                <a:gd name="T26" fmla="*/ 1 w 85"/>
                <a:gd name="T27" fmla="*/ 87 h 172"/>
                <a:gd name="T28" fmla="*/ 1 w 85"/>
                <a:gd name="T29" fmla="*/ 88 h 172"/>
                <a:gd name="T30" fmla="*/ 1 w 85"/>
                <a:gd name="T31" fmla="*/ 88 h 172"/>
                <a:gd name="T32" fmla="*/ 1 w 85"/>
                <a:gd name="T33" fmla="*/ 88 h 172"/>
                <a:gd name="T34" fmla="*/ 1 w 85"/>
                <a:gd name="T35" fmla="*/ 88 h 172"/>
                <a:gd name="T36" fmla="*/ 1 w 85"/>
                <a:gd name="T37" fmla="*/ 88 h 172"/>
                <a:gd name="T38" fmla="*/ 1 w 85"/>
                <a:gd name="T39" fmla="*/ 88 h 172"/>
                <a:gd name="T40" fmla="*/ 1 w 85"/>
                <a:gd name="T41" fmla="*/ 88 h 172"/>
                <a:gd name="T42" fmla="*/ 1 w 85"/>
                <a:gd name="T43" fmla="*/ 89 h 172"/>
                <a:gd name="T44" fmla="*/ 1 w 85"/>
                <a:gd name="T45" fmla="*/ 89 h 172"/>
                <a:gd name="T46" fmla="*/ 1 w 85"/>
                <a:gd name="T47" fmla="*/ 89 h 172"/>
                <a:gd name="T48" fmla="*/ 1 w 85"/>
                <a:gd name="T49" fmla="*/ 89 h 172"/>
                <a:gd name="T50" fmla="*/ 1 w 85"/>
                <a:gd name="T51" fmla="*/ 90 h 172"/>
                <a:gd name="T52" fmla="*/ 1 w 85"/>
                <a:gd name="T53" fmla="*/ 90 h 172"/>
                <a:gd name="T54" fmla="*/ 1 w 85"/>
                <a:gd name="T55" fmla="*/ 90 h 172"/>
                <a:gd name="T56" fmla="*/ 1 w 85"/>
                <a:gd name="T57" fmla="*/ 90 h 172"/>
                <a:gd name="T58" fmla="*/ 9 w 85"/>
                <a:gd name="T59" fmla="*/ 132 h 172"/>
                <a:gd name="T60" fmla="*/ 9 w 85"/>
                <a:gd name="T61" fmla="*/ 132 h 172"/>
                <a:gd name="T62" fmla="*/ 9 w 85"/>
                <a:gd name="T63" fmla="*/ 132 h 172"/>
                <a:gd name="T64" fmla="*/ 9 w 85"/>
                <a:gd name="T65" fmla="*/ 132 h 172"/>
                <a:gd name="T66" fmla="*/ 9 w 85"/>
                <a:gd name="T67" fmla="*/ 132 h 172"/>
                <a:gd name="T68" fmla="*/ 9 w 85"/>
                <a:gd name="T69" fmla="*/ 132 h 172"/>
                <a:gd name="T70" fmla="*/ 10 w 85"/>
                <a:gd name="T71" fmla="*/ 133 h 172"/>
                <a:gd name="T72" fmla="*/ 10 w 85"/>
                <a:gd name="T73" fmla="*/ 133 h 172"/>
                <a:gd name="T74" fmla="*/ 10 w 85"/>
                <a:gd name="T75" fmla="*/ 133 h 172"/>
                <a:gd name="T76" fmla="*/ 10 w 85"/>
                <a:gd name="T77" fmla="*/ 133 h 172"/>
                <a:gd name="T78" fmla="*/ 10 w 85"/>
                <a:gd name="T79" fmla="*/ 133 h 172"/>
                <a:gd name="T80" fmla="*/ 10 w 85"/>
                <a:gd name="T81" fmla="*/ 133 h 172"/>
                <a:gd name="T82" fmla="*/ 10 w 85"/>
                <a:gd name="T83" fmla="*/ 133 h 172"/>
                <a:gd name="T84" fmla="*/ 10 w 85"/>
                <a:gd name="T85" fmla="*/ 133 h 172"/>
                <a:gd name="T86" fmla="*/ 10 w 85"/>
                <a:gd name="T87" fmla="*/ 134 h 172"/>
                <a:gd name="T88" fmla="*/ 10 w 85"/>
                <a:gd name="T89" fmla="*/ 134 h 172"/>
                <a:gd name="T90" fmla="*/ 10 w 85"/>
                <a:gd name="T91" fmla="*/ 134 h 172"/>
                <a:gd name="T92" fmla="*/ 10 w 85"/>
                <a:gd name="T93" fmla="*/ 134 h 172"/>
                <a:gd name="T94" fmla="*/ 10 w 85"/>
                <a:gd name="T95" fmla="*/ 134 h 172"/>
                <a:gd name="T96" fmla="*/ 45 w 85"/>
                <a:gd name="T97" fmla="*/ 172 h 172"/>
                <a:gd name="T98" fmla="*/ 42 w 85"/>
                <a:gd name="T99" fmla="*/ 170 h 172"/>
                <a:gd name="T100" fmla="*/ 27 w 85"/>
                <a:gd name="T101" fmla="*/ 147 h 172"/>
                <a:gd name="T102" fmla="*/ 16 w 85"/>
                <a:gd name="T103" fmla="*/ 93 h 172"/>
                <a:gd name="T104" fmla="*/ 16 w 85"/>
                <a:gd name="T105" fmla="*/ 92 h 172"/>
                <a:gd name="T106" fmla="*/ 22 w 85"/>
                <a:gd name="T107" fmla="*/ 65 h 172"/>
                <a:gd name="T108" fmla="*/ 52 w 85"/>
                <a:gd name="T109" fmla="*/ 20 h 172"/>
                <a:gd name="T110" fmla="*/ 85 w 85"/>
                <a:gd name="T11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5" h="172">
                  <a:moveTo>
                    <a:pt x="85" y="0"/>
                  </a:moveTo>
                  <a:cubicBezTo>
                    <a:pt x="41" y="4"/>
                    <a:pt x="5" y="40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105"/>
                    <a:pt x="3" y="119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2"/>
                    <a:pt x="10" y="132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10" y="133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18" y="150"/>
                    <a:pt x="30" y="163"/>
                    <a:pt x="45" y="172"/>
                  </a:cubicBezTo>
                  <a:cubicBezTo>
                    <a:pt x="44" y="171"/>
                    <a:pt x="43" y="171"/>
                    <a:pt x="42" y="170"/>
                  </a:cubicBezTo>
                  <a:cubicBezTo>
                    <a:pt x="37" y="162"/>
                    <a:pt x="32" y="155"/>
                    <a:pt x="27" y="147"/>
                  </a:cubicBezTo>
                  <a:cubicBezTo>
                    <a:pt x="19" y="130"/>
                    <a:pt x="15" y="112"/>
                    <a:pt x="16" y="93"/>
                  </a:cubicBezTo>
                  <a:cubicBezTo>
                    <a:pt x="16" y="93"/>
                    <a:pt x="16" y="93"/>
                    <a:pt x="16" y="92"/>
                  </a:cubicBezTo>
                  <a:cubicBezTo>
                    <a:pt x="18" y="83"/>
                    <a:pt x="20" y="74"/>
                    <a:pt x="22" y="65"/>
                  </a:cubicBezTo>
                  <a:cubicBezTo>
                    <a:pt x="28" y="47"/>
                    <a:pt x="38" y="32"/>
                    <a:pt x="52" y="20"/>
                  </a:cubicBezTo>
                  <a:cubicBezTo>
                    <a:pt x="62" y="11"/>
                    <a:pt x="73" y="4"/>
                    <a:pt x="85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7" name="Прямоугольник 96">
              <a:extLst>
                <a:ext uri="{FF2B5EF4-FFF2-40B4-BE49-F238E27FC236}">
                  <a16:creationId xmlns:a16="http://schemas.microsoft.com/office/drawing/2014/main" id="{F5501BBD-39FB-435D-A51A-98F9F9F57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275" y="3330966"/>
              <a:ext cx="276225" cy="1619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28" name="Прямоугольник 97">
              <a:extLst>
                <a:ext uri="{FF2B5EF4-FFF2-40B4-BE49-F238E27FC236}">
                  <a16:creationId xmlns:a16="http://schemas.microsoft.com/office/drawing/2014/main" id="{A838059A-884D-4444-9AB3-C76447598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9995" y="3243653"/>
              <a:ext cx="39433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100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29" name="Группа 228">
            <a:extLst>
              <a:ext uri="{FF2B5EF4-FFF2-40B4-BE49-F238E27FC236}">
                <a16:creationId xmlns:a16="http://schemas.microsoft.com/office/drawing/2014/main" id="{18210570-8673-4B1C-8912-7E91881ED726}"/>
              </a:ext>
            </a:extLst>
          </p:cNvPr>
          <p:cNvGrpSpPr/>
          <p:nvPr/>
        </p:nvGrpSpPr>
        <p:grpSpPr>
          <a:xfrm>
            <a:off x="958850" y="3851666"/>
            <a:ext cx="566738" cy="568325"/>
            <a:chOff x="958850" y="3851666"/>
            <a:chExt cx="566738" cy="568325"/>
          </a:xfrm>
        </p:grpSpPr>
        <p:sp>
          <p:nvSpPr>
            <p:cNvPr id="230" name="Овал 76">
              <a:extLst>
                <a:ext uri="{FF2B5EF4-FFF2-40B4-BE49-F238E27FC236}">
                  <a16:creationId xmlns:a16="http://schemas.microsoft.com/office/drawing/2014/main" id="{995ED697-4B1F-4585-BFAE-3493D1A34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50" y="3851666"/>
              <a:ext cx="566738" cy="568325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1" name="Овал 77">
              <a:extLst>
                <a:ext uri="{FF2B5EF4-FFF2-40B4-BE49-F238E27FC236}">
                  <a16:creationId xmlns:a16="http://schemas.microsoft.com/office/drawing/2014/main" id="{41FECBB7-8088-4561-9F10-9205922D1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825" y="3905641"/>
              <a:ext cx="457200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2" name="Полилиния 78">
              <a:extLst>
                <a:ext uri="{FF2B5EF4-FFF2-40B4-BE49-F238E27FC236}">
                  <a16:creationId xmlns:a16="http://schemas.microsoft.com/office/drawing/2014/main" id="{7A7FC88E-AFC1-43AA-BACA-46F666C3FF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2825" y="4132653"/>
              <a:ext cx="44450" cy="134938"/>
            </a:xfrm>
            <a:custGeom>
              <a:avLst/>
              <a:gdLst>
                <a:gd name="T0" fmla="*/ 18 w 18"/>
                <a:gd name="T1" fmla="*/ 55 h 55"/>
                <a:gd name="T2" fmla="*/ 18 w 18"/>
                <a:gd name="T3" fmla="*/ 55 h 55"/>
                <a:gd name="T4" fmla="*/ 18 w 18"/>
                <a:gd name="T5" fmla="*/ 55 h 55"/>
                <a:gd name="T6" fmla="*/ 18 w 18"/>
                <a:gd name="T7" fmla="*/ 55 h 55"/>
                <a:gd name="T8" fmla="*/ 18 w 18"/>
                <a:gd name="T9" fmla="*/ 55 h 55"/>
                <a:gd name="T10" fmla="*/ 18 w 18"/>
                <a:gd name="T11" fmla="*/ 55 h 55"/>
                <a:gd name="T12" fmla="*/ 17 w 18"/>
                <a:gd name="T13" fmla="*/ 55 h 55"/>
                <a:gd name="T14" fmla="*/ 18 w 18"/>
                <a:gd name="T15" fmla="*/ 55 h 55"/>
                <a:gd name="T16" fmla="*/ 17 w 18"/>
                <a:gd name="T17" fmla="*/ 55 h 55"/>
                <a:gd name="T18" fmla="*/ 0 w 18"/>
                <a:gd name="T19" fmla="*/ 1 h 55"/>
                <a:gd name="T20" fmla="*/ 17 w 18"/>
                <a:gd name="T21" fmla="*/ 55 h 55"/>
                <a:gd name="T22" fmla="*/ 0 w 18"/>
                <a:gd name="T23" fmla="*/ 1 h 55"/>
                <a:gd name="T24" fmla="*/ 0 w 18"/>
                <a:gd name="T25" fmla="*/ 1 h 55"/>
                <a:gd name="T26" fmla="*/ 0 w 18"/>
                <a:gd name="T27" fmla="*/ 1 h 55"/>
                <a:gd name="T28" fmla="*/ 0 w 18"/>
                <a:gd name="T29" fmla="*/ 1 h 55"/>
                <a:gd name="T30" fmla="*/ 0 w 18"/>
                <a:gd name="T31" fmla="*/ 1 h 55"/>
                <a:gd name="T32" fmla="*/ 0 w 18"/>
                <a:gd name="T33" fmla="*/ 1 h 55"/>
                <a:gd name="T34" fmla="*/ 0 w 18"/>
                <a:gd name="T35" fmla="*/ 1 h 55"/>
                <a:gd name="T36" fmla="*/ 0 w 18"/>
                <a:gd name="T37" fmla="*/ 0 h 55"/>
                <a:gd name="T38" fmla="*/ 0 w 18"/>
                <a:gd name="T39" fmla="*/ 1 h 55"/>
                <a:gd name="T40" fmla="*/ 0 w 18"/>
                <a:gd name="T41" fmla="*/ 1 h 55"/>
                <a:gd name="T42" fmla="*/ 0 w 18"/>
                <a:gd name="T43" fmla="*/ 0 h 55"/>
                <a:gd name="T44" fmla="*/ 0 w 18"/>
                <a:gd name="T45" fmla="*/ 0 h 55"/>
                <a:gd name="T46" fmla="*/ 0 w 18"/>
                <a:gd name="T47" fmla="*/ 0 h 55"/>
                <a:gd name="T48" fmla="*/ 0 w 18"/>
                <a:gd name="T4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55">
                  <a:moveTo>
                    <a:pt x="18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moveTo>
                    <a:pt x="18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moveTo>
                    <a:pt x="17" y="55"/>
                  </a:moveTo>
                  <a:cubicBezTo>
                    <a:pt x="17" y="55"/>
                    <a:pt x="18" y="55"/>
                    <a:pt x="18" y="55"/>
                  </a:cubicBezTo>
                  <a:cubicBezTo>
                    <a:pt x="18" y="55"/>
                    <a:pt x="17" y="55"/>
                    <a:pt x="17" y="55"/>
                  </a:cubicBezTo>
                  <a:moveTo>
                    <a:pt x="0" y="1"/>
                  </a:moveTo>
                  <a:cubicBezTo>
                    <a:pt x="0" y="21"/>
                    <a:pt x="7" y="40"/>
                    <a:pt x="17" y="55"/>
                  </a:cubicBezTo>
                  <a:cubicBezTo>
                    <a:pt x="7" y="40"/>
                    <a:pt x="0" y="2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3" name="Полилиния 79">
              <a:extLst>
                <a:ext uri="{FF2B5EF4-FFF2-40B4-BE49-F238E27FC236}">
                  <a16:creationId xmlns:a16="http://schemas.microsoft.com/office/drawing/2014/main" id="{F7359C49-DE0A-4A57-921E-9424AD245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825" y="3908816"/>
              <a:ext cx="193675" cy="427038"/>
            </a:xfrm>
            <a:custGeom>
              <a:avLst/>
              <a:gdLst>
                <a:gd name="T0" fmla="*/ 79 w 79"/>
                <a:gd name="T1" fmla="*/ 0 h 175"/>
                <a:gd name="T2" fmla="*/ 0 w 79"/>
                <a:gd name="T3" fmla="*/ 92 h 175"/>
                <a:gd name="T4" fmla="*/ 0 w 79"/>
                <a:gd name="T5" fmla="*/ 92 h 175"/>
                <a:gd name="T6" fmla="*/ 0 w 79"/>
                <a:gd name="T7" fmla="*/ 92 h 175"/>
                <a:gd name="T8" fmla="*/ 0 w 79"/>
                <a:gd name="T9" fmla="*/ 93 h 175"/>
                <a:gd name="T10" fmla="*/ 0 w 79"/>
                <a:gd name="T11" fmla="*/ 93 h 175"/>
                <a:gd name="T12" fmla="*/ 0 w 79"/>
                <a:gd name="T13" fmla="*/ 93 h 175"/>
                <a:gd name="T14" fmla="*/ 0 w 79"/>
                <a:gd name="T15" fmla="*/ 93 h 175"/>
                <a:gd name="T16" fmla="*/ 0 w 79"/>
                <a:gd name="T17" fmla="*/ 93 h 175"/>
                <a:gd name="T18" fmla="*/ 0 w 79"/>
                <a:gd name="T19" fmla="*/ 93 h 175"/>
                <a:gd name="T20" fmla="*/ 17 w 79"/>
                <a:gd name="T21" fmla="*/ 147 h 175"/>
                <a:gd name="T22" fmla="*/ 17 w 79"/>
                <a:gd name="T23" fmla="*/ 147 h 175"/>
                <a:gd name="T24" fmla="*/ 18 w 79"/>
                <a:gd name="T25" fmla="*/ 147 h 175"/>
                <a:gd name="T26" fmla="*/ 18 w 79"/>
                <a:gd name="T27" fmla="*/ 147 h 175"/>
                <a:gd name="T28" fmla="*/ 18 w 79"/>
                <a:gd name="T29" fmla="*/ 147 h 175"/>
                <a:gd name="T30" fmla="*/ 18 w 79"/>
                <a:gd name="T31" fmla="*/ 147 h 175"/>
                <a:gd name="T32" fmla="*/ 18 w 79"/>
                <a:gd name="T33" fmla="*/ 147 h 175"/>
                <a:gd name="T34" fmla="*/ 49 w 79"/>
                <a:gd name="T35" fmla="*/ 175 h 175"/>
                <a:gd name="T36" fmla="*/ 47 w 79"/>
                <a:gd name="T37" fmla="*/ 172 h 175"/>
                <a:gd name="T38" fmla="*/ 30 w 79"/>
                <a:gd name="T39" fmla="*/ 151 h 175"/>
                <a:gd name="T40" fmla="*/ 16 w 79"/>
                <a:gd name="T41" fmla="*/ 98 h 175"/>
                <a:gd name="T42" fmla="*/ 16 w 79"/>
                <a:gd name="T43" fmla="*/ 97 h 175"/>
                <a:gd name="T44" fmla="*/ 20 w 79"/>
                <a:gd name="T45" fmla="*/ 69 h 175"/>
                <a:gd name="T46" fmla="*/ 47 w 79"/>
                <a:gd name="T47" fmla="*/ 22 h 175"/>
                <a:gd name="T48" fmla="*/ 79 w 79"/>
                <a:gd name="T4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175">
                  <a:moveTo>
                    <a:pt x="79" y="0"/>
                  </a:moveTo>
                  <a:cubicBezTo>
                    <a:pt x="34" y="7"/>
                    <a:pt x="0" y="46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13"/>
                    <a:pt x="7" y="132"/>
                    <a:pt x="1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7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6" y="159"/>
                    <a:pt x="37" y="168"/>
                    <a:pt x="49" y="175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1" y="135"/>
                    <a:pt x="16" y="117"/>
                    <a:pt x="16" y="98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87"/>
                    <a:pt x="18" y="78"/>
                    <a:pt x="20" y="69"/>
                  </a:cubicBezTo>
                  <a:cubicBezTo>
                    <a:pt x="25" y="51"/>
                    <a:pt x="34" y="35"/>
                    <a:pt x="47" y="22"/>
                  </a:cubicBezTo>
                  <a:cubicBezTo>
                    <a:pt x="56" y="13"/>
                    <a:pt x="67" y="6"/>
                    <a:pt x="79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4" name="Прямоугольник 98">
              <a:extLst>
                <a:ext uri="{FF2B5EF4-FFF2-40B4-BE49-F238E27FC236}">
                  <a16:creationId xmlns:a16="http://schemas.microsoft.com/office/drawing/2014/main" id="{6E317366-572F-4DE2-8452-607922144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1575" y="4067566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5" name="Прямоугольник 99">
              <a:extLst>
                <a:ext uri="{FF2B5EF4-FFF2-40B4-BE49-F238E27FC236}">
                  <a16:creationId xmlns:a16="http://schemas.microsoft.com/office/drawing/2014/main" id="{4EAC2F40-D565-446E-8921-161F9E9B3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2678" y="3946281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90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36" name="Группа 235">
            <a:extLst>
              <a:ext uri="{FF2B5EF4-FFF2-40B4-BE49-F238E27FC236}">
                <a16:creationId xmlns:a16="http://schemas.microsoft.com/office/drawing/2014/main" id="{BB821808-CA5E-4794-ADBC-9F567BE7761E}"/>
              </a:ext>
            </a:extLst>
          </p:cNvPr>
          <p:cNvGrpSpPr/>
          <p:nvPr/>
        </p:nvGrpSpPr>
        <p:grpSpPr>
          <a:xfrm>
            <a:off x="1162050" y="4580328"/>
            <a:ext cx="569913" cy="568325"/>
            <a:chOff x="1162050" y="4580328"/>
            <a:chExt cx="569913" cy="568325"/>
          </a:xfrm>
        </p:grpSpPr>
        <p:sp>
          <p:nvSpPr>
            <p:cNvPr id="237" name="Полилиния 80">
              <a:extLst>
                <a:ext uri="{FF2B5EF4-FFF2-40B4-BE49-F238E27FC236}">
                  <a16:creationId xmlns:a16="http://schemas.microsoft.com/office/drawing/2014/main" id="{D229B239-A82E-4190-818A-CDE43A548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0" y="4580328"/>
              <a:ext cx="569913" cy="568325"/>
            </a:xfrm>
            <a:custGeom>
              <a:avLst/>
              <a:gdLst>
                <a:gd name="T0" fmla="*/ 116 w 233"/>
                <a:gd name="T1" fmla="*/ 0 h 232"/>
                <a:gd name="T2" fmla="*/ 232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6 w 233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3" y="180"/>
                    <a:pt x="180" y="232"/>
                    <a:pt x="117" y="232"/>
                  </a:cubicBezTo>
                  <a:cubicBezTo>
                    <a:pt x="53" y="232"/>
                    <a:pt x="1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8" name="Полилиния 81">
              <a:extLst>
                <a:ext uri="{FF2B5EF4-FFF2-40B4-BE49-F238E27FC236}">
                  <a16:creationId xmlns:a16="http://schemas.microsoft.com/office/drawing/2014/main" id="{8E2C546A-1A3D-48AD-9C5C-7067AFDA9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4637478"/>
              <a:ext cx="457200" cy="457200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3 h 187"/>
                <a:gd name="T4" fmla="*/ 94 w 187"/>
                <a:gd name="T5" fmla="*/ 187 h 187"/>
                <a:gd name="T6" fmla="*/ 0 w 187"/>
                <a:gd name="T7" fmla="*/ 93 h 187"/>
                <a:gd name="T8" fmla="*/ 93 w 187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1"/>
                    <a:pt x="187" y="93"/>
                  </a:cubicBezTo>
                  <a:cubicBezTo>
                    <a:pt x="187" y="144"/>
                    <a:pt x="145" y="187"/>
                    <a:pt x="94" y="187"/>
                  </a:cubicBezTo>
                  <a:cubicBezTo>
                    <a:pt x="42" y="187"/>
                    <a:pt x="0" y="145"/>
                    <a:pt x="0" y="93"/>
                  </a:cubicBezTo>
                  <a:cubicBezTo>
                    <a:pt x="0" y="42"/>
                    <a:pt x="42" y="0"/>
                    <a:pt x="93" y="0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39" name="Полилиния 82">
              <a:extLst>
                <a:ext uri="{FF2B5EF4-FFF2-40B4-BE49-F238E27FC236}">
                  <a16:creationId xmlns:a16="http://schemas.microsoft.com/office/drawing/2014/main" id="{0E480F5F-9DC2-40F7-995F-78ED1EDE67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4827978"/>
              <a:ext cx="17463" cy="123825"/>
            </a:xfrm>
            <a:custGeom>
              <a:avLst/>
              <a:gdLst>
                <a:gd name="T0" fmla="*/ 7 w 7"/>
                <a:gd name="T1" fmla="*/ 51 h 51"/>
                <a:gd name="T2" fmla="*/ 7 w 7"/>
                <a:gd name="T3" fmla="*/ 50 h 51"/>
                <a:gd name="T4" fmla="*/ 7 w 7"/>
                <a:gd name="T5" fmla="*/ 50 h 51"/>
                <a:gd name="T6" fmla="*/ 7 w 7"/>
                <a:gd name="T7" fmla="*/ 50 h 51"/>
                <a:gd name="T8" fmla="*/ 7 w 7"/>
                <a:gd name="T9" fmla="*/ 49 h 51"/>
                <a:gd name="T10" fmla="*/ 0 w 7"/>
                <a:gd name="T11" fmla="*/ 16 h 51"/>
                <a:gd name="T12" fmla="*/ 0 w 7"/>
                <a:gd name="T13" fmla="*/ 16 h 51"/>
                <a:gd name="T14" fmla="*/ 0 w 7"/>
                <a:gd name="T15" fmla="*/ 16 h 51"/>
                <a:gd name="T16" fmla="*/ 0 w 7"/>
                <a:gd name="T17" fmla="*/ 16 h 51"/>
                <a:gd name="T18" fmla="*/ 0 w 7"/>
                <a:gd name="T19" fmla="*/ 15 h 51"/>
                <a:gd name="T20" fmla="*/ 0 w 7"/>
                <a:gd name="T21" fmla="*/ 15 h 51"/>
                <a:gd name="T22" fmla="*/ 0 w 7"/>
                <a:gd name="T23" fmla="*/ 15 h 51"/>
                <a:gd name="T24" fmla="*/ 0 w 7"/>
                <a:gd name="T25" fmla="*/ 14 h 51"/>
                <a:gd name="T26" fmla="*/ 0 w 7"/>
                <a:gd name="T27" fmla="*/ 14 h 51"/>
                <a:gd name="T28" fmla="*/ 0 w 7"/>
                <a:gd name="T29" fmla="*/ 14 h 51"/>
                <a:gd name="T30" fmla="*/ 0 w 7"/>
                <a:gd name="T31" fmla="*/ 14 h 51"/>
                <a:gd name="T32" fmla="*/ 0 w 7"/>
                <a:gd name="T33" fmla="*/ 13 h 51"/>
                <a:gd name="T34" fmla="*/ 0 w 7"/>
                <a:gd name="T35" fmla="*/ 13 h 51"/>
                <a:gd name="T36" fmla="*/ 0 w 7"/>
                <a:gd name="T37" fmla="*/ 13 h 51"/>
                <a:gd name="T38" fmla="*/ 0 w 7"/>
                <a:gd name="T39" fmla="*/ 12 h 51"/>
                <a:gd name="T40" fmla="*/ 0 w 7"/>
                <a:gd name="T41" fmla="*/ 12 h 51"/>
                <a:gd name="T42" fmla="*/ 0 w 7"/>
                <a:gd name="T43" fmla="*/ 12 h 51"/>
                <a:gd name="T44" fmla="*/ 0 w 7"/>
                <a:gd name="T45" fmla="*/ 12 h 51"/>
                <a:gd name="T46" fmla="*/ 0 w 7"/>
                <a:gd name="T47" fmla="*/ 11 h 51"/>
                <a:gd name="T48" fmla="*/ 0 w 7"/>
                <a:gd name="T49" fmla="*/ 11 h 51"/>
                <a:gd name="T50" fmla="*/ 0 w 7"/>
                <a:gd name="T51" fmla="*/ 11 h 51"/>
                <a:gd name="T52" fmla="*/ 0 w 7"/>
                <a:gd name="T53" fmla="*/ 10 h 51"/>
                <a:gd name="T54" fmla="*/ 0 w 7"/>
                <a:gd name="T55" fmla="*/ 10 h 51"/>
                <a:gd name="T56" fmla="*/ 0 w 7"/>
                <a:gd name="T57" fmla="*/ 10 h 51"/>
                <a:gd name="T58" fmla="*/ 0 w 7"/>
                <a:gd name="T59" fmla="*/ 9 h 51"/>
                <a:gd name="T60" fmla="*/ 0 w 7"/>
                <a:gd name="T61" fmla="*/ 9 h 51"/>
                <a:gd name="T62" fmla="*/ 0 w 7"/>
                <a:gd name="T63" fmla="*/ 9 h 51"/>
                <a:gd name="T64" fmla="*/ 0 w 7"/>
                <a:gd name="T65" fmla="*/ 9 h 51"/>
                <a:gd name="T66" fmla="*/ 0 w 7"/>
                <a:gd name="T67" fmla="*/ 8 h 51"/>
                <a:gd name="T68" fmla="*/ 0 w 7"/>
                <a:gd name="T69" fmla="*/ 8 h 51"/>
                <a:gd name="T70" fmla="*/ 0 w 7"/>
                <a:gd name="T71" fmla="*/ 8 h 51"/>
                <a:gd name="T72" fmla="*/ 0 w 7"/>
                <a:gd name="T73" fmla="*/ 7 h 51"/>
                <a:gd name="T74" fmla="*/ 0 w 7"/>
                <a:gd name="T75" fmla="*/ 7 h 51"/>
                <a:gd name="T76" fmla="*/ 0 w 7"/>
                <a:gd name="T77" fmla="*/ 7 h 51"/>
                <a:gd name="T78" fmla="*/ 0 w 7"/>
                <a:gd name="T79" fmla="*/ 6 h 51"/>
                <a:gd name="T80" fmla="*/ 0 w 7"/>
                <a:gd name="T81" fmla="*/ 6 h 51"/>
                <a:gd name="T82" fmla="*/ 0 w 7"/>
                <a:gd name="T83" fmla="*/ 6 h 51"/>
                <a:gd name="T84" fmla="*/ 0 w 7"/>
                <a:gd name="T85" fmla="*/ 6 h 51"/>
                <a:gd name="T86" fmla="*/ 0 w 7"/>
                <a:gd name="T87" fmla="*/ 5 h 51"/>
                <a:gd name="T88" fmla="*/ 1 w 7"/>
                <a:gd name="T89" fmla="*/ 5 h 51"/>
                <a:gd name="T90" fmla="*/ 1 w 7"/>
                <a:gd name="T91" fmla="*/ 5 h 51"/>
                <a:gd name="T92" fmla="*/ 1 w 7"/>
                <a:gd name="T93" fmla="*/ 4 h 51"/>
                <a:gd name="T94" fmla="*/ 1 w 7"/>
                <a:gd name="T95" fmla="*/ 4 h 51"/>
                <a:gd name="T96" fmla="*/ 1 w 7"/>
                <a:gd name="T97" fmla="*/ 3 h 51"/>
                <a:gd name="T98" fmla="*/ 1 w 7"/>
                <a:gd name="T99" fmla="*/ 3 h 51"/>
                <a:gd name="T100" fmla="*/ 1 w 7"/>
                <a:gd name="T101" fmla="*/ 3 h 51"/>
                <a:gd name="T102" fmla="*/ 1 w 7"/>
                <a:gd name="T103" fmla="*/ 3 h 51"/>
                <a:gd name="T104" fmla="*/ 1 w 7"/>
                <a:gd name="T105" fmla="*/ 2 h 51"/>
                <a:gd name="T106" fmla="*/ 1 w 7"/>
                <a:gd name="T107" fmla="*/ 1 h 51"/>
                <a:gd name="T108" fmla="*/ 1 w 7"/>
                <a:gd name="T109" fmla="*/ 1 h 51"/>
                <a:gd name="T110" fmla="*/ 1 w 7"/>
                <a:gd name="T111" fmla="*/ 1 h 51"/>
                <a:gd name="T112" fmla="*/ 1 w 7"/>
                <a:gd name="T113" fmla="*/ 0 h 51"/>
                <a:gd name="T114" fmla="*/ 1 w 7"/>
                <a:gd name="T115" fmla="*/ 0 h 51"/>
                <a:gd name="T116" fmla="*/ 1 w 7"/>
                <a:gd name="T1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" h="51">
                  <a:moveTo>
                    <a:pt x="7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7" y="49"/>
                  </a:move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49"/>
                    <a:pt x="7" y="49"/>
                  </a:cubicBezTo>
                  <a:moveTo>
                    <a:pt x="0" y="16"/>
                  </a:moveTo>
                  <a:cubicBezTo>
                    <a:pt x="0" y="28"/>
                    <a:pt x="2" y="39"/>
                    <a:pt x="6" y="49"/>
                  </a:cubicBezTo>
                  <a:cubicBezTo>
                    <a:pt x="2" y="39"/>
                    <a:pt x="0" y="28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0" name="Полилиния 83">
              <a:extLst>
                <a:ext uri="{FF2B5EF4-FFF2-40B4-BE49-F238E27FC236}">
                  <a16:creationId xmlns:a16="http://schemas.microsoft.com/office/drawing/2014/main" id="{B2C4CAF9-4762-44A2-8BDD-36D6940A0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4639066"/>
              <a:ext cx="190500" cy="425450"/>
            </a:xfrm>
            <a:custGeom>
              <a:avLst/>
              <a:gdLst>
                <a:gd name="T0" fmla="*/ 1 w 78"/>
                <a:gd name="T1" fmla="*/ 77 h 174"/>
                <a:gd name="T2" fmla="*/ 1 w 78"/>
                <a:gd name="T3" fmla="*/ 77 h 174"/>
                <a:gd name="T4" fmla="*/ 1 w 78"/>
                <a:gd name="T5" fmla="*/ 77 h 174"/>
                <a:gd name="T6" fmla="*/ 1 w 78"/>
                <a:gd name="T7" fmla="*/ 78 h 174"/>
                <a:gd name="T8" fmla="*/ 1 w 78"/>
                <a:gd name="T9" fmla="*/ 78 h 174"/>
                <a:gd name="T10" fmla="*/ 1 w 78"/>
                <a:gd name="T11" fmla="*/ 78 h 174"/>
                <a:gd name="T12" fmla="*/ 1 w 78"/>
                <a:gd name="T13" fmla="*/ 79 h 174"/>
                <a:gd name="T14" fmla="*/ 1 w 78"/>
                <a:gd name="T15" fmla="*/ 80 h 174"/>
                <a:gd name="T16" fmla="*/ 1 w 78"/>
                <a:gd name="T17" fmla="*/ 80 h 174"/>
                <a:gd name="T18" fmla="*/ 1 w 78"/>
                <a:gd name="T19" fmla="*/ 80 h 174"/>
                <a:gd name="T20" fmla="*/ 1 w 78"/>
                <a:gd name="T21" fmla="*/ 80 h 174"/>
                <a:gd name="T22" fmla="*/ 1 w 78"/>
                <a:gd name="T23" fmla="*/ 81 h 174"/>
                <a:gd name="T24" fmla="*/ 1 w 78"/>
                <a:gd name="T25" fmla="*/ 81 h 174"/>
                <a:gd name="T26" fmla="*/ 1 w 78"/>
                <a:gd name="T27" fmla="*/ 82 h 174"/>
                <a:gd name="T28" fmla="*/ 1 w 78"/>
                <a:gd name="T29" fmla="*/ 82 h 174"/>
                <a:gd name="T30" fmla="*/ 0 w 78"/>
                <a:gd name="T31" fmla="*/ 82 h 174"/>
                <a:gd name="T32" fmla="*/ 0 w 78"/>
                <a:gd name="T33" fmla="*/ 82 h 174"/>
                <a:gd name="T34" fmla="*/ 0 w 78"/>
                <a:gd name="T35" fmla="*/ 83 h 174"/>
                <a:gd name="T36" fmla="*/ 0 w 78"/>
                <a:gd name="T37" fmla="*/ 83 h 174"/>
                <a:gd name="T38" fmla="*/ 0 w 78"/>
                <a:gd name="T39" fmla="*/ 83 h 174"/>
                <a:gd name="T40" fmla="*/ 0 w 78"/>
                <a:gd name="T41" fmla="*/ 84 h 174"/>
                <a:gd name="T42" fmla="*/ 0 w 78"/>
                <a:gd name="T43" fmla="*/ 84 h 174"/>
                <a:gd name="T44" fmla="*/ 0 w 78"/>
                <a:gd name="T45" fmla="*/ 84 h 174"/>
                <a:gd name="T46" fmla="*/ 0 w 78"/>
                <a:gd name="T47" fmla="*/ 85 h 174"/>
                <a:gd name="T48" fmla="*/ 0 w 78"/>
                <a:gd name="T49" fmla="*/ 85 h 174"/>
                <a:gd name="T50" fmla="*/ 0 w 78"/>
                <a:gd name="T51" fmla="*/ 85 h 174"/>
                <a:gd name="T52" fmla="*/ 0 w 78"/>
                <a:gd name="T53" fmla="*/ 85 h 174"/>
                <a:gd name="T54" fmla="*/ 0 w 78"/>
                <a:gd name="T55" fmla="*/ 86 h 174"/>
                <a:gd name="T56" fmla="*/ 0 w 78"/>
                <a:gd name="T57" fmla="*/ 86 h 174"/>
                <a:gd name="T58" fmla="*/ 0 w 78"/>
                <a:gd name="T59" fmla="*/ 86 h 174"/>
                <a:gd name="T60" fmla="*/ 0 w 78"/>
                <a:gd name="T61" fmla="*/ 87 h 174"/>
                <a:gd name="T62" fmla="*/ 0 w 78"/>
                <a:gd name="T63" fmla="*/ 87 h 174"/>
                <a:gd name="T64" fmla="*/ 0 w 78"/>
                <a:gd name="T65" fmla="*/ 87 h 174"/>
                <a:gd name="T66" fmla="*/ 0 w 78"/>
                <a:gd name="T67" fmla="*/ 87 h 174"/>
                <a:gd name="T68" fmla="*/ 0 w 78"/>
                <a:gd name="T69" fmla="*/ 88 h 174"/>
                <a:gd name="T70" fmla="*/ 0 w 78"/>
                <a:gd name="T71" fmla="*/ 88 h 174"/>
                <a:gd name="T72" fmla="*/ 0 w 78"/>
                <a:gd name="T73" fmla="*/ 88 h 174"/>
                <a:gd name="T74" fmla="*/ 0 w 78"/>
                <a:gd name="T75" fmla="*/ 89 h 174"/>
                <a:gd name="T76" fmla="*/ 0 w 78"/>
                <a:gd name="T77" fmla="*/ 89 h 174"/>
                <a:gd name="T78" fmla="*/ 0 w 78"/>
                <a:gd name="T79" fmla="*/ 89 h 174"/>
                <a:gd name="T80" fmla="*/ 0 w 78"/>
                <a:gd name="T81" fmla="*/ 90 h 174"/>
                <a:gd name="T82" fmla="*/ 0 w 78"/>
                <a:gd name="T83" fmla="*/ 90 h 174"/>
                <a:gd name="T84" fmla="*/ 0 w 78"/>
                <a:gd name="T85" fmla="*/ 90 h 174"/>
                <a:gd name="T86" fmla="*/ 0 w 78"/>
                <a:gd name="T87" fmla="*/ 90 h 174"/>
                <a:gd name="T88" fmla="*/ 0 w 78"/>
                <a:gd name="T89" fmla="*/ 91 h 174"/>
                <a:gd name="T90" fmla="*/ 0 w 78"/>
                <a:gd name="T91" fmla="*/ 91 h 174"/>
                <a:gd name="T92" fmla="*/ 0 w 78"/>
                <a:gd name="T93" fmla="*/ 91 h 174"/>
                <a:gd name="T94" fmla="*/ 0 w 78"/>
                <a:gd name="T95" fmla="*/ 92 h 174"/>
                <a:gd name="T96" fmla="*/ 0 w 78"/>
                <a:gd name="T97" fmla="*/ 92 h 174"/>
                <a:gd name="T98" fmla="*/ 0 w 78"/>
                <a:gd name="T99" fmla="*/ 92 h 174"/>
                <a:gd name="T100" fmla="*/ 0 w 78"/>
                <a:gd name="T101" fmla="*/ 93 h 174"/>
                <a:gd name="T102" fmla="*/ 0 w 78"/>
                <a:gd name="T103" fmla="*/ 93 h 174"/>
                <a:gd name="T104" fmla="*/ 0 w 78"/>
                <a:gd name="T105" fmla="*/ 93 h 174"/>
                <a:gd name="T106" fmla="*/ 0 w 78"/>
                <a:gd name="T107" fmla="*/ 93 h 174"/>
                <a:gd name="T108" fmla="*/ 7 w 78"/>
                <a:gd name="T109" fmla="*/ 126 h 174"/>
                <a:gd name="T110" fmla="*/ 7 w 78"/>
                <a:gd name="T111" fmla="*/ 127 h 174"/>
                <a:gd name="T112" fmla="*/ 7 w 78"/>
                <a:gd name="T113" fmla="*/ 127 h 174"/>
                <a:gd name="T114" fmla="*/ 7 w 78"/>
                <a:gd name="T115" fmla="*/ 127 h 174"/>
                <a:gd name="T116" fmla="*/ 7 w 78"/>
                <a:gd name="T117" fmla="*/ 128 h 174"/>
                <a:gd name="T118" fmla="*/ 49 w 78"/>
                <a:gd name="T119" fmla="*/ 174 h 174"/>
                <a:gd name="T120" fmla="*/ 30 w 78"/>
                <a:gd name="T121" fmla="*/ 151 h 174"/>
                <a:gd name="T122" fmla="*/ 16 w 78"/>
                <a:gd name="T123" fmla="*/ 96 h 174"/>
                <a:gd name="T124" fmla="*/ 46 w 78"/>
                <a:gd name="T125" fmla="*/ 2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" h="174">
                  <a:moveTo>
                    <a:pt x="78" y="0"/>
                  </a:moveTo>
                  <a:cubicBezTo>
                    <a:pt x="39" y="6"/>
                    <a:pt x="8" y="3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5"/>
                    <a:pt x="2" y="116"/>
                    <a:pt x="6" y="126"/>
                  </a:cubicBezTo>
                  <a:cubicBezTo>
                    <a:pt x="7" y="126"/>
                    <a:pt x="7" y="126"/>
                    <a:pt x="7" y="126"/>
                  </a:cubicBezTo>
                  <a:cubicBezTo>
                    <a:pt x="7" y="126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7"/>
                    <a:pt x="7" y="127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5" y="148"/>
                    <a:pt x="30" y="164"/>
                    <a:pt x="49" y="174"/>
                  </a:cubicBezTo>
                  <a:cubicBezTo>
                    <a:pt x="48" y="174"/>
                    <a:pt x="47" y="173"/>
                    <a:pt x="47" y="172"/>
                  </a:cubicBezTo>
                  <a:cubicBezTo>
                    <a:pt x="41" y="165"/>
                    <a:pt x="36" y="158"/>
                    <a:pt x="30" y="151"/>
                  </a:cubicBezTo>
                  <a:cubicBezTo>
                    <a:pt x="20" y="134"/>
                    <a:pt x="16" y="116"/>
                    <a:pt x="16" y="97"/>
                  </a:cubicBezTo>
                  <a:cubicBezTo>
                    <a:pt x="16" y="97"/>
                    <a:pt x="16" y="97"/>
                    <a:pt x="16" y="96"/>
                  </a:cubicBezTo>
                  <a:cubicBezTo>
                    <a:pt x="17" y="87"/>
                    <a:pt x="18" y="78"/>
                    <a:pt x="19" y="68"/>
                  </a:cubicBezTo>
                  <a:cubicBezTo>
                    <a:pt x="24" y="50"/>
                    <a:pt x="33" y="35"/>
                    <a:pt x="46" y="22"/>
                  </a:cubicBezTo>
                  <a:cubicBezTo>
                    <a:pt x="56" y="12"/>
                    <a:pt x="67" y="5"/>
                    <a:pt x="7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1" name="Прямоугольник 100">
              <a:extLst>
                <a:ext uri="{FF2B5EF4-FFF2-40B4-BE49-F238E27FC236}">
                  <a16:creationId xmlns:a16="http://schemas.microsoft.com/office/drawing/2014/main" id="{7553DDDA-9681-44A3-85E7-ED4AAF6D1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6363" y="4759716"/>
              <a:ext cx="139700" cy="190500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2" name="Прямоугольник 101">
              <a:extLst>
                <a:ext uri="{FF2B5EF4-FFF2-40B4-BE49-F238E27FC236}">
                  <a16:creationId xmlns:a16="http://schemas.microsoft.com/office/drawing/2014/main" id="{24B506DA-D6AA-4EB4-885B-BF756AC1A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3338" y="4699391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dirty="0">
                  <a:solidFill>
                    <a:srgbClr val="FF9936"/>
                  </a:solidFill>
                  <a:latin typeface="Raleway" panose="020B0003030101060003" pitchFamily="34" charset="0"/>
                </a:rPr>
                <a:t>80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43" name="Группа 242">
            <a:extLst>
              <a:ext uri="{FF2B5EF4-FFF2-40B4-BE49-F238E27FC236}">
                <a16:creationId xmlns:a16="http://schemas.microsoft.com/office/drawing/2014/main" id="{B0F389C0-6702-40BC-BB76-FDD62F6B347F}"/>
              </a:ext>
            </a:extLst>
          </p:cNvPr>
          <p:cNvGrpSpPr/>
          <p:nvPr/>
        </p:nvGrpSpPr>
        <p:grpSpPr>
          <a:xfrm>
            <a:off x="1663700" y="5123253"/>
            <a:ext cx="579438" cy="577850"/>
            <a:chOff x="1663700" y="5123253"/>
            <a:chExt cx="579438" cy="577850"/>
          </a:xfrm>
        </p:grpSpPr>
        <p:sp>
          <p:nvSpPr>
            <p:cNvPr id="244" name="Полилиния 84">
              <a:extLst>
                <a:ext uri="{FF2B5EF4-FFF2-40B4-BE49-F238E27FC236}">
                  <a16:creationId xmlns:a16="http://schemas.microsoft.com/office/drawing/2014/main" id="{8C468346-BD6F-4306-B24B-B2CE3C695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3700" y="5123253"/>
              <a:ext cx="579438" cy="577850"/>
            </a:xfrm>
            <a:custGeom>
              <a:avLst/>
              <a:gdLst>
                <a:gd name="T0" fmla="*/ 123 w 237"/>
                <a:gd name="T1" fmla="*/ 2 h 236"/>
                <a:gd name="T2" fmla="*/ 235 w 237"/>
                <a:gd name="T3" fmla="*/ 122 h 236"/>
                <a:gd name="T4" fmla="*/ 115 w 237"/>
                <a:gd name="T5" fmla="*/ 234 h 236"/>
                <a:gd name="T6" fmla="*/ 3 w 237"/>
                <a:gd name="T7" fmla="*/ 114 h 236"/>
                <a:gd name="T8" fmla="*/ 123 w 237"/>
                <a:gd name="T9" fmla="*/ 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236">
                  <a:moveTo>
                    <a:pt x="123" y="2"/>
                  </a:moveTo>
                  <a:cubicBezTo>
                    <a:pt x="187" y="4"/>
                    <a:pt x="237" y="58"/>
                    <a:pt x="235" y="122"/>
                  </a:cubicBezTo>
                  <a:cubicBezTo>
                    <a:pt x="232" y="186"/>
                    <a:pt x="178" y="236"/>
                    <a:pt x="115" y="234"/>
                  </a:cubicBezTo>
                  <a:cubicBezTo>
                    <a:pt x="51" y="231"/>
                    <a:pt x="0" y="178"/>
                    <a:pt x="3" y="114"/>
                  </a:cubicBezTo>
                  <a:cubicBezTo>
                    <a:pt x="5" y="50"/>
                    <a:pt x="59" y="0"/>
                    <a:pt x="123" y="2"/>
                  </a:cubicBezTo>
                </a:path>
              </a:pathLst>
            </a:cu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5" name="Полилиния 85">
              <a:extLst>
                <a:ext uri="{FF2B5EF4-FFF2-40B4-BE49-F238E27FC236}">
                  <a16:creationId xmlns:a16="http://schemas.microsoft.com/office/drawing/2014/main" id="{F243AE9E-020C-4FD9-B87E-2822FEB5B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9263" y="5180403"/>
              <a:ext cx="466725" cy="463550"/>
            </a:xfrm>
            <a:custGeom>
              <a:avLst/>
              <a:gdLst>
                <a:gd name="T0" fmla="*/ 99 w 191"/>
                <a:gd name="T1" fmla="*/ 1 h 190"/>
                <a:gd name="T2" fmla="*/ 189 w 191"/>
                <a:gd name="T3" fmla="*/ 98 h 190"/>
                <a:gd name="T4" fmla="*/ 92 w 191"/>
                <a:gd name="T5" fmla="*/ 188 h 190"/>
                <a:gd name="T6" fmla="*/ 2 w 191"/>
                <a:gd name="T7" fmla="*/ 91 h 190"/>
                <a:gd name="T8" fmla="*/ 99 w 191"/>
                <a:gd name="T9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0">
                  <a:moveTo>
                    <a:pt x="99" y="1"/>
                  </a:moveTo>
                  <a:cubicBezTo>
                    <a:pt x="150" y="3"/>
                    <a:pt x="191" y="47"/>
                    <a:pt x="189" y="98"/>
                  </a:cubicBezTo>
                  <a:cubicBezTo>
                    <a:pt x="187" y="149"/>
                    <a:pt x="144" y="190"/>
                    <a:pt x="92" y="188"/>
                  </a:cubicBezTo>
                  <a:cubicBezTo>
                    <a:pt x="41" y="186"/>
                    <a:pt x="0" y="143"/>
                    <a:pt x="2" y="91"/>
                  </a:cubicBezTo>
                  <a:cubicBezTo>
                    <a:pt x="4" y="40"/>
                    <a:pt x="47" y="0"/>
                    <a:pt x="99" y="1"/>
                  </a:cubicBezTo>
                </a:path>
              </a:pathLst>
            </a:cu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6" name="Полилиния 86">
              <a:extLst>
                <a:ext uri="{FF2B5EF4-FFF2-40B4-BE49-F238E27FC236}">
                  <a16:creationId xmlns:a16="http://schemas.microsoft.com/office/drawing/2014/main" id="{15827A37-CEBC-4615-ACE0-385C9DB172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24025" y="5348678"/>
              <a:ext cx="9525" cy="117475"/>
            </a:xfrm>
            <a:custGeom>
              <a:avLst/>
              <a:gdLst>
                <a:gd name="T0" fmla="*/ 3 w 4"/>
                <a:gd name="T1" fmla="*/ 47 h 48"/>
                <a:gd name="T2" fmla="*/ 3 w 4"/>
                <a:gd name="T3" fmla="*/ 47 h 48"/>
                <a:gd name="T4" fmla="*/ 2 w 4"/>
                <a:gd name="T5" fmla="*/ 47 h 48"/>
                <a:gd name="T6" fmla="*/ 2 w 4"/>
                <a:gd name="T7" fmla="*/ 46 h 48"/>
                <a:gd name="T8" fmla="*/ 2 w 4"/>
                <a:gd name="T9" fmla="*/ 46 h 48"/>
                <a:gd name="T10" fmla="*/ 0 w 4"/>
                <a:gd name="T11" fmla="*/ 23 h 48"/>
                <a:gd name="T12" fmla="*/ 0 w 4"/>
                <a:gd name="T13" fmla="*/ 22 h 48"/>
                <a:gd name="T14" fmla="*/ 0 w 4"/>
                <a:gd name="T15" fmla="*/ 22 h 48"/>
                <a:gd name="T16" fmla="*/ 0 w 4"/>
                <a:gd name="T17" fmla="*/ 22 h 48"/>
                <a:gd name="T18" fmla="*/ 0 w 4"/>
                <a:gd name="T19" fmla="*/ 22 h 48"/>
                <a:gd name="T20" fmla="*/ 0 w 4"/>
                <a:gd name="T21" fmla="*/ 21 h 48"/>
                <a:gd name="T22" fmla="*/ 0 w 4"/>
                <a:gd name="T23" fmla="*/ 20 h 48"/>
                <a:gd name="T24" fmla="*/ 0 w 4"/>
                <a:gd name="T25" fmla="*/ 20 h 48"/>
                <a:gd name="T26" fmla="*/ 0 w 4"/>
                <a:gd name="T27" fmla="*/ 20 h 48"/>
                <a:gd name="T28" fmla="*/ 0 w 4"/>
                <a:gd name="T29" fmla="*/ 19 h 48"/>
                <a:gd name="T30" fmla="*/ 0 w 4"/>
                <a:gd name="T31" fmla="*/ 19 h 48"/>
                <a:gd name="T32" fmla="*/ 0 w 4"/>
                <a:gd name="T33" fmla="*/ 19 h 48"/>
                <a:gd name="T34" fmla="*/ 0 w 4"/>
                <a:gd name="T35" fmla="*/ 18 h 48"/>
                <a:gd name="T36" fmla="*/ 0 w 4"/>
                <a:gd name="T37" fmla="*/ 18 h 48"/>
                <a:gd name="T38" fmla="*/ 0 w 4"/>
                <a:gd name="T39" fmla="*/ 18 h 48"/>
                <a:gd name="T40" fmla="*/ 1 w 4"/>
                <a:gd name="T41" fmla="*/ 17 h 48"/>
                <a:gd name="T42" fmla="*/ 1 w 4"/>
                <a:gd name="T43" fmla="*/ 17 h 48"/>
                <a:gd name="T44" fmla="*/ 1 w 4"/>
                <a:gd name="T45" fmla="*/ 16 h 48"/>
                <a:gd name="T46" fmla="*/ 1 w 4"/>
                <a:gd name="T47" fmla="*/ 15 h 48"/>
                <a:gd name="T48" fmla="*/ 1 w 4"/>
                <a:gd name="T49" fmla="*/ 15 h 48"/>
                <a:gd name="T50" fmla="*/ 1 w 4"/>
                <a:gd name="T51" fmla="*/ 15 h 48"/>
                <a:gd name="T52" fmla="*/ 1 w 4"/>
                <a:gd name="T53" fmla="*/ 14 h 48"/>
                <a:gd name="T54" fmla="*/ 1 w 4"/>
                <a:gd name="T55" fmla="*/ 14 h 48"/>
                <a:gd name="T56" fmla="*/ 1 w 4"/>
                <a:gd name="T57" fmla="*/ 14 h 48"/>
                <a:gd name="T58" fmla="*/ 1 w 4"/>
                <a:gd name="T59" fmla="*/ 13 h 48"/>
                <a:gd name="T60" fmla="*/ 1 w 4"/>
                <a:gd name="T61" fmla="*/ 13 h 48"/>
                <a:gd name="T62" fmla="*/ 1 w 4"/>
                <a:gd name="T63" fmla="*/ 11 h 48"/>
                <a:gd name="T64" fmla="*/ 1 w 4"/>
                <a:gd name="T65" fmla="*/ 11 h 48"/>
                <a:gd name="T66" fmla="*/ 1 w 4"/>
                <a:gd name="T67" fmla="*/ 11 h 48"/>
                <a:gd name="T68" fmla="*/ 1 w 4"/>
                <a:gd name="T69" fmla="*/ 10 h 48"/>
                <a:gd name="T70" fmla="*/ 1 w 4"/>
                <a:gd name="T71" fmla="*/ 10 h 48"/>
                <a:gd name="T72" fmla="*/ 1 w 4"/>
                <a:gd name="T73" fmla="*/ 10 h 48"/>
                <a:gd name="T74" fmla="*/ 2 w 4"/>
                <a:gd name="T75" fmla="*/ 9 h 48"/>
                <a:gd name="T76" fmla="*/ 2 w 4"/>
                <a:gd name="T77" fmla="*/ 8 h 48"/>
                <a:gd name="T78" fmla="*/ 2 w 4"/>
                <a:gd name="T79" fmla="*/ 8 h 48"/>
                <a:gd name="T80" fmla="*/ 2 w 4"/>
                <a:gd name="T81" fmla="*/ 8 h 48"/>
                <a:gd name="T82" fmla="*/ 2 w 4"/>
                <a:gd name="T83" fmla="*/ 7 h 48"/>
                <a:gd name="T84" fmla="*/ 2 w 4"/>
                <a:gd name="T85" fmla="*/ 7 h 48"/>
                <a:gd name="T86" fmla="*/ 2 w 4"/>
                <a:gd name="T87" fmla="*/ 6 h 48"/>
                <a:gd name="T88" fmla="*/ 2 w 4"/>
                <a:gd name="T89" fmla="*/ 5 h 48"/>
                <a:gd name="T90" fmla="*/ 2 w 4"/>
                <a:gd name="T91" fmla="*/ 5 h 48"/>
                <a:gd name="T92" fmla="*/ 2 w 4"/>
                <a:gd name="T93" fmla="*/ 5 h 48"/>
                <a:gd name="T94" fmla="*/ 3 w 4"/>
                <a:gd name="T95" fmla="*/ 4 h 48"/>
                <a:gd name="T96" fmla="*/ 3 w 4"/>
                <a:gd name="T97" fmla="*/ 4 h 48"/>
                <a:gd name="T98" fmla="*/ 3 w 4"/>
                <a:gd name="T99" fmla="*/ 4 h 48"/>
                <a:gd name="T100" fmla="*/ 3 w 4"/>
                <a:gd name="T101" fmla="*/ 3 h 48"/>
                <a:gd name="T102" fmla="*/ 3 w 4"/>
                <a:gd name="T103" fmla="*/ 3 h 48"/>
                <a:gd name="T104" fmla="*/ 3 w 4"/>
                <a:gd name="T105" fmla="*/ 3 h 48"/>
                <a:gd name="T106" fmla="*/ 3 w 4"/>
                <a:gd name="T107" fmla="*/ 2 h 48"/>
                <a:gd name="T108" fmla="*/ 3 w 4"/>
                <a:gd name="T109" fmla="*/ 2 h 48"/>
                <a:gd name="T110" fmla="*/ 3 w 4"/>
                <a:gd name="T111" fmla="*/ 1 h 48"/>
                <a:gd name="T112" fmla="*/ 3 w 4"/>
                <a:gd name="T113" fmla="*/ 1 h 48"/>
                <a:gd name="T114" fmla="*/ 4 w 4"/>
                <a:gd name="T115" fmla="*/ 1 h 48"/>
                <a:gd name="T116" fmla="*/ 4 w 4"/>
                <a:gd name="T1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" h="48">
                  <a:moveTo>
                    <a:pt x="3" y="48"/>
                  </a:moveTo>
                  <a:cubicBezTo>
                    <a:pt x="3" y="48"/>
                    <a:pt x="3" y="48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3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moveTo>
                    <a:pt x="2" y="47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2" y="47"/>
                  </a:cubicBezTo>
                  <a:moveTo>
                    <a:pt x="2" y="47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moveTo>
                    <a:pt x="2" y="46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moveTo>
                    <a:pt x="2" y="46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moveTo>
                    <a:pt x="2" y="45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5"/>
                  </a:cubicBezTo>
                  <a:moveTo>
                    <a:pt x="0" y="23"/>
                  </a:moveTo>
                  <a:cubicBezTo>
                    <a:pt x="0" y="31"/>
                    <a:pt x="1" y="38"/>
                    <a:pt x="2" y="45"/>
                  </a:cubicBezTo>
                  <a:cubicBezTo>
                    <a:pt x="1" y="38"/>
                    <a:pt x="0" y="31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7"/>
                  </a:moveTo>
                  <a:cubicBezTo>
                    <a:pt x="1" y="17"/>
                    <a:pt x="0" y="17"/>
                    <a:pt x="0" y="17"/>
                  </a:cubicBezTo>
                  <a:cubicBezTo>
                    <a:pt x="0" y="17"/>
                    <a:pt x="1" y="17"/>
                    <a:pt x="1" y="17"/>
                  </a:cubicBezTo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moveTo>
                    <a:pt x="1" y="16"/>
                  </a:moveTo>
                  <a:cubicBezTo>
                    <a:pt x="1" y="16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0"/>
                  </a:move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" y="9"/>
                  </a:move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6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5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1"/>
                  </a:move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7" name="Полилиния 87">
              <a:extLst>
                <a:ext uri="{FF2B5EF4-FFF2-40B4-BE49-F238E27FC236}">
                  <a16:creationId xmlns:a16="http://schemas.microsoft.com/office/drawing/2014/main" id="{337B01DC-00F9-4C0A-8E97-D6697A8DD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4025" y="5185166"/>
              <a:ext cx="200025" cy="422275"/>
            </a:xfrm>
            <a:custGeom>
              <a:avLst/>
              <a:gdLst>
                <a:gd name="T0" fmla="*/ 4 w 82"/>
                <a:gd name="T1" fmla="*/ 67 h 173"/>
                <a:gd name="T2" fmla="*/ 4 w 82"/>
                <a:gd name="T3" fmla="*/ 68 h 173"/>
                <a:gd name="T4" fmla="*/ 3 w 82"/>
                <a:gd name="T5" fmla="*/ 68 h 173"/>
                <a:gd name="T6" fmla="*/ 3 w 82"/>
                <a:gd name="T7" fmla="*/ 68 h 173"/>
                <a:gd name="T8" fmla="*/ 3 w 82"/>
                <a:gd name="T9" fmla="*/ 69 h 173"/>
                <a:gd name="T10" fmla="*/ 3 w 82"/>
                <a:gd name="T11" fmla="*/ 69 h 173"/>
                <a:gd name="T12" fmla="*/ 3 w 82"/>
                <a:gd name="T13" fmla="*/ 70 h 173"/>
                <a:gd name="T14" fmla="*/ 3 w 82"/>
                <a:gd name="T15" fmla="*/ 70 h 173"/>
                <a:gd name="T16" fmla="*/ 3 w 82"/>
                <a:gd name="T17" fmla="*/ 71 h 173"/>
                <a:gd name="T18" fmla="*/ 3 w 82"/>
                <a:gd name="T19" fmla="*/ 71 h 173"/>
                <a:gd name="T20" fmla="*/ 3 w 82"/>
                <a:gd name="T21" fmla="*/ 71 h 173"/>
                <a:gd name="T22" fmla="*/ 2 w 82"/>
                <a:gd name="T23" fmla="*/ 72 h 173"/>
                <a:gd name="T24" fmla="*/ 2 w 82"/>
                <a:gd name="T25" fmla="*/ 72 h 173"/>
                <a:gd name="T26" fmla="*/ 2 w 82"/>
                <a:gd name="T27" fmla="*/ 73 h 173"/>
                <a:gd name="T28" fmla="*/ 2 w 82"/>
                <a:gd name="T29" fmla="*/ 74 h 173"/>
                <a:gd name="T30" fmla="*/ 2 w 82"/>
                <a:gd name="T31" fmla="*/ 74 h 173"/>
                <a:gd name="T32" fmla="*/ 2 w 82"/>
                <a:gd name="T33" fmla="*/ 74 h 173"/>
                <a:gd name="T34" fmla="*/ 2 w 82"/>
                <a:gd name="T35" fmla="*/ 75 h 173"/>
                <a:gd name="T36" fmla="*/ 2 w 82"/>
                <a:gd name="T37" fmla="*/ 75 h 173"/>
                <a:gd name="T38" fmla="*/ 2 w 82"/>
                <a:gd name="T39" fmla="*/ 76 h 173"/>
                <a:gd name="T40" fmla="*/ 1 w 82"/>
                <a:gd name="T41" fmla="*/ 77 h 173"/>
                <a:gd name="T42" fmla="*/ 1 w 82"/>
                <a:gd name="T43" fmla="*/ 77 h 173"/>
                <a:gd name="T44" fmla="*/ 1 w 82"/>
                <a:gd name="T45" fmla="*/ 78 h 173"/>
                <a:gd name="T46" fmla="*/ 1 w 82"/>
                <a:gd name="T47" fmla="*/ 78 h 173"/>
                <a:gd name="T48" fmla="*/ 1 w 82"/>
                <a:gd name="T49" fmla="*/ 78 h 173"/>
                <a:gd name="T50" fmla="*/ 1 w 82"/>
                <a:gd name="T51" fmla="*/ 79 h 173"/>
                <a:gd name="T52" fmla="*/ 1 w 82"/>
                <a:gd name="T53" fmla="*/ 80 h 173"/>
                <a:gd name="T54" fmla="*/ 1 w 82"/>
                <a:gd name="T55" fmla="*/ 81 h 173"/>
                <a:gd name="T56" fmla="*/ 1 w 82"/>
                <a:gd name="T57" fmla="*/ 81 h 173"/>
                <a:gd name="T58" fmla="*/ 1 w 82"/>
                <a:gd name="T59" fmla="*/ 81 h 173"/>
                <a:gd name="T60" fmla="*/ 1 w 82"/>
                <a:gd name="T61" fmla="*/ 82 h 173"/>
                <a:gd name="T62" fmla="*/ 1 w 82"/>
                <a:gd name="T63" fmla="*/ 82 h 173"/>
                <a:gd name="T64" fmla="*/ 1 w 82"/>
                <a:gd name="T65" fmla="*/ 83 h 173"/>
                <a:gd name="T66" fmla="*/ 1 w 82"/>
                <a:gd name="T67" fmla="*/ 84 h 173"/>
                <a:gd name="T68" fmla="*/ 0 w 82"/>
                <a:gd name="T69" fmla="*/ 84 h 173"/>
                <a:gd name="T70" fmla="*/ 0 w 82"/>
                <a:gd name="T71" fmla="*/ 85 h 173"/>
                <a:gd name="T72" fmla="*/ 0 w 82"/>
                <a:gd name="T73" fmla="*/ 85 h 173"/>
                <a:gd name="T74" fmla="*/ 0 w 82"/>
                <a:gd name="T75" fmla="*/ 85 h 173"/>
                <a:gd name="T76" fmla="*/ 0 w 82"/>
                <a:gd name="T77" fmla="*/ 86 h 173"/>
                <a:gd name="T78" fmla="*/ 0 w 82"/>
                <a:gd name="T79" fmla="*/ 86 h 173"/>
                <a:gd name="T80" fmla="*/ 0 w 82"/>
                <a:gd name="T81" fmla="*/ 87 h 173"/>
                <a:gd name="T82" fmla="*/ 0 w 82"/>
                <a:gd name="T83" fmla="*/ 87 h 173"/>
                <a:gd name="T84" fmla="*/ 0 w 82"/>
                <a:gd name="T85" fmla="*/ 88 h 173"/>
                <a:gd name="T86" fmla="*/ 0 w 82"/>
                <a:gd name="T87" fmla="*/ 88 h 173"/>
                <a:gd name="T88" fmla="*/ 0 w 82"/>
                <a:gd name="T89" fmla="*/ 89 h 173"/>
                <a:gd name="T90" fmla="*/ 0 w 82"/>
                <a:gd name="T91" fmla="*/ 89 h 173"/>
                <a:gd name="T92" fmla="*/ 0 w 82"/>
                <a:gd name="T93" fmla="*/ 89 h 173"/>
                <a:gd name="T94" fmla="*/ 0 w 82"/>
                <a:gd name="T95" fmla="*/ 90 h 173"/>
                <a:gd name="T96" fmla="*/ 2 w 82"/>
                <a:gd name="T97" fmla="*/ 112 h 173"/>
                <a:gd name="T98" fmla="*/ 2 w 82"/>
                <a:gd name="T99" fmla="*/ 113 h 173"/>
                <a:gd name="T100" fmla="*/ 2 w 82"/>
                <a:gd name="T101" fmla="*/ 114 h 173"/>
                <a:gd name="T102" fmla="*/ 3 w 82"/>
                <a:gd name="T103" fmla="*/ 114 h 173"/>
                <a:gd name="T104" fmla="*/ 3 w 82"/>
                <a:gd name="T105" fmla="*/ 115 h 173"/>
                <a:gd name="T106" fmla="*/ 44 w 82"/>
                <a:gd name="T107" fmla="*/ 171 h 173"/>
                <a:gd name="T108" fmla="*/ 16 w 82"/>
                <a:gd name="T109" fmla="*/ 94 h 173"/>
                <a:gd name="T110" fmla="*/ 82 w 82"/>
                <a:gd name="T11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173">
                  <a:moveTo>
                    <a:pt x="82" y="0"/>
                  </a:moveTo>
                  <a:cubicBezTo>
                    <a:pt x="45" y="5"/>
                    <a:pt x="14" y="32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1" y="80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1" y="81"/>
                    <a:pt x="1" y="81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1" y="82"/>
                    <a:pt x="1" y="83"/>
                    <a:pt x="1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1" y="105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3"/>
                    <a:pt x="2" y="113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5"/>
                    <a:pt x="3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9" y="139"/>
                    <a:pt x="25" y="161"/>
                    <a:pt x="46" y="173"/>
                  </a:cubicBezTo>
                  <a:cubicBezTo>
                    <a:pt x="45" y="172"/>
                    <a:pt x="45" y="172"/>
                    <a:pt x="44" y="171"/>
                  </a:cubicBezTo>
                  <a:cubicBezTo>
                    <a:pt x="39" y="164"/>
                    <a:pt x="33" y="156"/>
                    <a:pt x="28" y="149"/>
                  </a:cubicBezTo>
                  <a:cubicBezTo>
                    <a:pt x="19" y="132"/>
                    <a:pt x="15" y="114"/>
                    <a:pt x="16" y="95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7" y="85"/>
                    <a:pt x="19" y="76"/>
                    <a:pt x="20" y="66"/>
                  </a:cubicBezTo>
                  <a:cubicBezTo>
                    <a:pt x="26" y="49"/>
                    <a:pt x="36" y="33"/>
                    <a:pt x="49" y="21"/>
                  </a:cubicBezTo>
                  <a:cubicBezTo>
                    <a:pt x="59" y="12"/>
                    <a:pt x="70" y="5"/>
                    <a:pt x="82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8" name="Прямоугольник 102">
              <a:extLst>
                <a:ext uri="{FF2B5EF4-FFF2-40B4-BE49-F238E27FC236}">
                  <a16:creationId xmlns:a16="http://schemas.microsoft.com/office/drawing/2014/main" id="{199EABB6-4A44-4580-8E32-37A245A69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2775" y="5339153"/>
              <a:ext cx="147638" cy="187325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49" name="Прямоугольник 103">
              <a:extLst>
                <a:ext uri="{FF2B5EF4-FFF2-40B4-BE49-F238E27FC236}">
                  <a16:creationId xmlns:a16="http://schemas.microsoft.com/office/drawing/2014/main" id="{56FB4ADA-6ECF-41AC-8C48-027F0C432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118" y="5248666"/>
              <a:ext cx="26289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i="0" u="none" strike="noStrike" cap="none" normalizeH="0" dirty="0">
                  <a:ln>
                    <a:noFill/>
                  </a:ln>
                  <a:solidFill>
                    <a:srgbClr val="FF9936"/>
                  </a:solidFill>
                  <a:effectLst/>
                  <a:latin typeface="Raleway" panose="020B0003030101060003" pitchFamily="34" charset="0"/>
                </a:rPr>
                <a:t>70</a:t>
              </a:r>
              <a:endParaRPr kumimoji="0" lang="ru-RU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250" name="Овал 107">
            <a:extLst>
              <a:ext uri="{FF2B5EF4-FFF2-40B4-BE49-F238E27FC236}">
                <a16:creationId xmlns:a16="http://schemas.microsoft.com/office/drawing/2014/main" id="{A389CAE0-9548-42D6-AD12-A2599B116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325" y="4042166"/>
            <a:ext cx="273050" cy="276225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1" name="Овал 108">
            <a:extLst>
              <a:ext uri="{FF2B5EF4-FFF2-40B4-BE49-F238E27FC236}">
                <a16:creationId xmlns:a16="http://schemas.microsoft.com/office/drawing/2014/main" id="{28B6DF92-7D7F-4486-956B-7953F6BCC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9063" y="4104078"/>
            <a:ext cx="155575" cy="153988"/>
          </a:xfrm>
          <a:prstGeom prst="ellipse">
            <a:avLst/>
          </a:pr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2" name="Полилиния 109">
            <a:extLst>
              <a:ext uri="{FF2B5EF4-FFF2-40B4-BE49-F238E27FC236}">
                <a16:creationId xmlns:a16="http://schemas.microsoft.com/office/drawing/2014/main" id="{17A55A57-0741-44C1-9F15-50BDB8B84384}"/>
              </a:ext>
            </a:extLst>
          </p:cNvPr>
          <p:cNvSpPr>
            <a:spLocks/>
          </p:cNvSpPr>
          <p:nvPr/>
        </p:nvSpPr>
        <p:spPr bwMode="auto">
          <a:xfrm>
            <a:off x="1808163" y="1302141"/>
            <a:ext cx="377825" cy="323850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3" name="Полилиния 110">
            <a:extLst>
              <a:ext uri="{FF2B5EF4-FFF2-40B4-BE49-F238E27FC236}">
                <a16:creationId xmlns:a16="http://schemas.microsoft.com/office/drawing/2014/main" id="{2B9506BC-E210-444D-900E-1F632816A635}"/>
              </a:ext>
            </a:extLst>
          </p:cNvPr>
          <p:cNvSpPr>
            <a:spLocks/>
          </p:cNvSpPr>
          <p:nvPr/>
        </p:nvSpPr>
        <p:spPr bwMode="auto">
          <a:xfrm>
            <a:off x="1963738" y="1218003"/>
            <a:ext cx="379413" cy="325438"/>
          </a:xfrm>
          <a:custGeom>
            <a:avLst/>
            <a:gdLst>
              <a:gd name="T0" fmla="*/ 0 w 155"/>
              <a:gd name="T1" fmla="*/ 0 h 133"/>
              <a:gd name="T2" fmla="*/ 104 w 155"/>
              <a:gd name="T3" fmla="*/ 133 h 133"/>
              <a:gd name="T4" fmla="*/ 0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0" y="0"/>
                </a:moveTo>
                <a:cubicBezTo>
                  <a:pt x="0" y="0"/>
                  <a:pt x="117" y="30"/>
                  <a:pt x="104" y="133"/>
                </a:cubicBezTo>
                <a:cubicBezTo>
                  <a:pt x="104" y="133"/>
                  <a:pt x="155" y="1"/>
                  <a:pt x="0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4" name="Полилиния 111">
            <a:extLst>
              <a:ext uri="{FF2B5EF4-FFF2-40B4-BE49-F238E27FC236}">
                <a16:creationId xmlns:a16="http://schemas.microsoft.com/office/drawing/2014/main" id="{F9B29FC0-7300-43B8-A9AD-A09177BBF279}"/>
              </a:ext>
            </a:extLst>
          </p:cNvPr>
          <p:cNvSpPr>
            <a:spLocks/>
          </p:cNvSpPr>
          <p:nvPr/>
        </p:nvSpPr>
        <p:spPr bwMode="auto">
          <a:xfrm>
            <a:off x="30163" y="2205428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5" name="Полилиния 112">
            <a:extLst>
              <a:ext uri="{FF2B5EF4-FFF2-40B4-BE49-F238E27FC236}">
                <a16:creationId xmlns:a16="http://schemas.microsoft.com/office/drawing/2014/main" id="{C2495BA1-BDC4-4C54-AFB4-C3B378629262}"/>
              </a:ext>
            </a:extLst>
          </p:cNvPr>
          <p:cNvSpPr>
            <a:spLocks/>
          </p:cNvSpPr>
          <p:nvPr/>
        </p:nvSpPr>
        <p:spPr bwMode="auto">
          <a:xfrm>
            <a:off x="-104775" y="2321316"/>
            <a:ext cx="344488" cy="357188"/>
          </a:xfrm>
          <a:custGeom>
            <a:avLst/>
            <a:gdLst>
              <a:gd name="T0" fmla="*/ 56 w 141"/>
              <a:gd name="T1" fmla="*/ 0 h 146"/>
              <a:gd name="T2" fmla="*/ 141 w 141"/>
              <a:gd name="T3" fmla="*/ 146 h 146"/>
              <a:gd name="T4" fmla="*/ 56 w 141"/>
              <a:gd name="T5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1" h="146">
                <a:moveTo>
                  <a:pt x="56" y="0"/>
                </a:moveTo>
                <a:cubicBezTo>
                  <a:pt x="0" y="145"/>
                  <a:pt x="141" y="146"/>
                  <a:pt x="141" y="146"/>
                </a:cubicBezTo>
                <a:cubicBezTo>
                  <a:pt x="41" y="120"/>
                  <a:pt x="56" y="0"/>
                  <a:pt x="56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6" name="Полилиния 113">
            <a:extLst>
              <a:ext uri="{FF2B5EF4-FFF2-40B4-BE49-F238E27FC236}">
                <a16:creationId xmlns:a16="http://schemas.microsoft.com/office/drawing/2014/main" id="{77B1239D-9890-42F8-96FD-F1BE78F22742}"/>
              </a:ext>
            </a:extLst>
          </p:cNvPr>
          <p:cNvSpPr>
            <a:spLocks/>
          </p:cNvSpPr>
          <p:nvPr/>
        </p:nvSpPr>
        <p:spPr bwMode="auto">
          <a:xfrm>
            <a:off x="3340100" y="1259278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7" name="Полилиния 114">
            <a:extLst>
              <a:ext uri="{FF2B5EF4-FFF2-40B4-BE49-F238E27FC236}">
                <a16:creationId xmlns:a16="http://schemas.microsoft.com/office/drawing/2014/main" id="{AA144D6E-FFE8-4EFF-87AE-5D84E0751062}"/>
              </a:ext>
            </a:extLst>
          </p:cNvPr>
          <p:cNvSpPr>
            <a:spLocks/>
          </p:cNvSpPr>
          <p:nvPr/>
        </p:nvSpPr>
        <p:spPr bwMode="auto">
          <a:xfrm>
            <a:off x="3184525" y="1176728"/>
            <a:ext cx="379413" cy="325438"/>
          </a:xfrm>
          <a:custGeom>
            <a:avLst/>
            <a:gdLst>
              <a:gd name="T0" fmla="*/ 155 w 155"/>
              <a:gd name="T1" fmla="*/ 0 h 133"/>
              <a:gd name="T2" fmla="*/ 51 w 155"/>
              <a:gd name="T3" fmla="*/ 133 h 133"/>
              <a:gd name="T4" fmla="*/ 155 w 155"/>
              <a:gd name="T5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33">
                <a:moveTo>
                  <a:pt x="155" y="0"/>
                </a:moveTo>
                <a:cubicBezTo>
                  <a:pt x="0" y="1"/>
                  <a:pt x="51" y="133"/>
                  <a:pt x="51" y="133"/>
                </a:cubicBezTo>
                <a:cubicBezTo>
                  <a:pt x="38" y="30"/>
                  <a:pt x="155" y="0"/>
                  <a:pt x="155" y="0"/>
                </a:cubicBezTo>
              </a:path>
            </a:pathLst>
          </a:custGeom>
          <a:solidFill>
            <a:srgbClr val="CECE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8" name="Полилиния 115">
            <a:extLst>
              <a:ext uri="{FF2B5EF4-FFF2-40B4-BE49-F238E27FC236}">
                <a16:creationId xmlns:a16="http://schemas.microsoft.com/office/drawing/2014/main" id="{8B50D6C6-6D00-4F56-9B5E-C6B1CF527D6E}"/>
              </a:ext>
            </a:extLst>
          </p:cNvPr>
          <p:cNvSpPr>
            <a:spLocks/>
          </p:cNvSpPr>
          <p:nvPr/>
        </p:nvSpPr>
        <p:spPr bwMode="auto">
          <a:xfrm>
            <a:off x="3446463" y="1371991"/>
            <a:ext cx="1558925" cy="1319213"/>
          </a:xfrm>
          <a:custGeom>
            <a:avLst/>
            <a:gdLst>
              <a:gd name="T0" fmla="*/ 0 w 638"/>
              <a:gd name="T1" fmla="*/ 194 h 539"/>
              <a:gd name="T2" fmla="*/ 0 w 638"/>
              <a:gd name="T3" fmla="*/ 193 h 539"/>
              <a:gd name="T4" fmla="*/ 444 w 638"/>
              <a:gd name="T5" fmla="*/ 95 h 539"/>
              <a:gd name="T6" fmla="*/ 543 w 638"/>
              <a:gd name="T7" fmla="*/ 539 h 539"/>
              <a:gd name="T8" fmla="*/ 543 w 638"/>
              <a:gd name="T9" fmla="*/ 539 h 539"/>
              <a:gd name="T10" fmla="*/ 0 w 638"/>
              <a:gd name="T11" fmla="*/ 19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8" h="539">
                <a:moveTo>
                  <a:pt x="0" y="194"/>
                </a:moveTo>
                <a:cubicBezTo>
                  <a:pt x="0" y="193"/>
                  <a:pt x="0" y="193"/>
                  <a:pt x="0" y="193"/>
                </a:cubicBezTo>
                <a:cubicBezTo>
                  <a:pt x="96" y="44"/>
                  <a:pt x="295" y="0"/>
                  <a:pt x="444" y="95"/>
                </a:cubicBezTo>
                <a:cubicBezTo>
                  <a:pt x="594" y="191"/>
                  <a:pt x="638" y="390"/>
                  <a:pt x="543" y="539"/>
                </a:cubicBezTo>
                <a:cubicBezTo>
                  <a:pt x="543" y="539"/>
                  <a:pt x="543" y="539"/>
                  <a:pt x="543" y="539"/>
                </a:cubicBezTo>
                <a:cubicBezTo>
                  <a:pt x="0" y="194"/>
                  <a:pt x="0" y="194"/>
                  <a:pt x="0" y="194"/>
                </a:cubicBezTo>
              </a:path>
            </a:pathLst>
          </a:custGeom>
          <a:solidFill>
            <a:srgbClr val="EA5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59" name="Полилиния 116">
            <a:extLst>
              <a:ext uri="{FF2B5EF4-FFF2-40B4-BE49-F238E27FC236}">
                <a16:creationId xmlns:a16="http://schemas.microsoft.com/office/drawing/2014/main" id="{2C7B7585-63BC-4D61-A958-CAC2AC7EB374}"/>
              </a:ext>
            </a:extLst>
          </p:cNvPr>
          <p:cNvSpPr>
            <a:spLocks/>
          </p:cNvSpPr>
          <p:nvPr/>
        </p:nvSpPr>
        <p:spPr bwMode="auto">
          <a:xfrm>
            <a:off x="4773613" y="2661041"/>
            <a:ext cx="17463" cy="30163"/>
          </a:xfrm>
          <a:custGeom>
            <a:avLst/>
            <a:gdLst>
              <a:gd name="T0" fmla="*/ 7 w 7"/>
              <a:gd name="T1" fmla="*/ 0 h 12"/>
              <a:gd name="T2" fmla="*/ 0 w 7"/>
              <a:gd name="T3" fmla="*/ 12 h 12"/>
              <a:gd name="T4" fmla="*/ 7 w 7"/>
              <a:gd name="T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2">
                <a:moveTo>
                  <a:pt x="7" y="0"/>
                </a:moveTo>
                <a:cubicBezTo>
                  <a:pt x="5" y="4"/>
                  <a:pt x="2" y="8"/>
                  <a:pt x="0" y="12"/>
                </a:cubicBezTo>
                <a:cubicBezTo>
                  <a:pt x="2" y="8"/>
                  <a:pt x="5" y="4"/>
                  <a:pt x="7" y="0"/>
                </a:cubicBezTo>
              </a:path>
            </a:pathLst>
          </a:custGeom>
          <a:solidFill>
            <a:srgbClr val="FAFC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260" name="Полилиния 117">
            <a:extLst>
              <a:ext uri="{FF2B5EF4-FFF2-40B4-BE49-F238E27FC236}">
                <a16:creationId xmlns:a16="http://schemas.microsoft.com/office/drawing/2014/main" id="{6DE9D0A1-326F-4088-957C-1A065FC7703E}"/>
              </a:ext>
            </a:extLst>
          </p:cNvPr>
          <p:cNvSpPr>
            <a:spLocks/>
          </p:cNvSpPr>
          <p:nvPr/>
        </p:nvSpPr>
        <p:spPr bwMode="auto">
          <a:xfrm>
            <a:off x="4495800" y="1611703"/>
            <a:ext cx="363538" cy="1079500"/>
          </a:xfrm>
          <a:custGeom>
            <a:avLst/>
            <a:gdLst>
              <a:gd name="T0" fmla="*/ 0 w 149"/>
              <a:gd name="T1" fmla="*/ 0 h 441"/>
              <a:gd name="T2" fmla="*/ 0 w 149"/>
              <a:gd name="T3" fmla="*/ 2 h 441"/>
              <a:gd name="T4" fmla="*/ 44 w 149"/>
              <a:gd name="T5" fmla="*/ 139 h 441"/>
              <a:gd name="T6" fmla="*/ 39 w 149"/>
              <a:gd name="T7" fmla="*/ 394 h 441"/>
              <a:gd name="T8" fmla="*/ 114 w 149"/>
              <a:gd name="T9" fmla="*/ 441 h 441"/>
              <a:gd name="T10" fmla="*/ 114 w 149"/>
              <a:gd name="T11" fmla="*/ 441 h 441"/>
              <a:gd name="T12" fmla="*/ 114 w 149"/>
              <a:gd name="T13" fmla="*/ 441 h 441"/>
              <a:gd name="T14" fmla="*/ 121 w 149"/>
              <a:gd name="T15" fmla="*/ 429 h 441"/>
              <a:gd name="T16" fmla="*/ 135 w 149"/>
              <a:gd name="T17" fmla="*/ 391 h 441"/>
              <a:gd name="T18" fmla="*/ 143 w 149"/>
              <a:gd name="T19" fmla="*/ 278 h 441"/>
              <a:gd name="T20" fmla="*/ 88 w 149"/>
              <a:gd name="T21" fmla="*/ 95 h 441"/>
              <a:gd name="T22" fmla="*/ 0 w 149"/>
              <a:gd name="T23" fmla="*/ 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9" h="441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18" y="47"/>
                  <a:pt x="33" y="91"/>
                  <a:pt x="44" y="139"/>
                </a:cubicBezTo>
                <a:cubicBezTo>
                  <a:pt x="61" y="221"/>
                  <a:pt x="56" y="312"/>
                  <a:pt x="39" y="394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4" y="441"/>
                  <a:pt x="114" y="441"/>
                  <a:pt x="114" y="441"/>
                </a:cubicBezTo>
                <a:cubicBezTo>
                  <a:pt x="116" y="437"/>
                  <a:pt x="119" y="433"/>
                  <a:pt x="121" y="429"/>
                </a:cubicBezTo>
                <a:cubicBezTo>
                  <a:pt x="128" y="418"/>
                  <a:pt x="133" y="406"/>
                  <a:pt x="135" y="391"/>
                </a:cubicBezTo>
                <a:cubicBezTo>
                  <a:pt x="141" y="359"/>
                  <a:pt x="149" y="327"/>
                  <a:pt x="143" y="278"/>
                </a:cubicBezTo>
                <a:cubicBezTo>
                  <a:pt x="137" y="214"/>
                  <a:pt x="118" y="152"/>
                  <a:pt x="88" y="95"/>
                </a:cubicBezTo>
                <a:cubicBezTo>
                  <a:pt x="68" y="57"/>
                  <a:pt x="32" y="27"/>
                  <a:pt x="0" y="0"/>
                </a:cubicBezTo>
              </a:path>
            </a:pathLst>
          </a:custGeom>
          <a:solidFill>
            <a:srgbClr val="F391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pic>
        <p:nvPicPr>
          <p:cNvPr id="261" name="Рисунок 260">
            <a:extLst>
              <a:ext uri="{FF2B5EF4-FFF2-40B4-BE49-F238E27FC236}">
                <a16:creationId xmlns:a16="http://schemas.microsoft.com/office/drawing/2014/main" id="{90460659-39BA-4DB3-912B-65BDDDC4A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307" y="141726"/>
            <a:ext cx="4608975" cy="1280271"/>
          </a:xfrm>
          <a:prstGeom prst="rect">
            <a:avLst/>
          </a:prstGeom>
        </p:spPr>
      </p:pic>
      <p:graphicFrame>
        <p:nvGraphicFramePr>
          <p:cNvPr id="262" name="Таблица 261">
            <a:extLst>
              <a:ext uri="{FF2B5EF4-FFF2-40B4-BE49-F238E27FC236}">
                <a16:creationId xmlns:a16="http://schemas.microsoft.com/office/drawing/2014/main" id="{341591BF-C179-4523-AE6A-FC10F6C03C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533105"/>
              </p:ext>
            </p:extLst>
          </p:nvPr>
        </p:nvGraphicFramePr>
        <p:xfrm>
          <a:off x="5514976" y="1384373"/>
          <a:ext cx="6934200" cy="3969008"/>
        </p:xfrm>
        <a:graphic>
          <a:graphicData uri="http://schemas.openxmlformats.org/drawingml/2006/table">
            <a:tbl>
              <a:tblPr firstRow="1" firstCol="1" bandRow="1"/>
              <a:tblGrid>
                <a:gridCol w="3467100">
                  <a:extLst>
                    <a:ext uri="{9D8B030D-6E8A-4147-A177-3AD203B41FA5}">
                      <a16:colId xmlns:a16="http://schemas.microsoft.com/office/drawing/2014/main" val="843509384"/>
                    </a:ext>
                  </a:extLst>
                </a:gridCol>
                <a:gridCol w="3467100">
                  <a:extLst>
                    <a:ext uri="{9D8B030D-6E8A-4147-A177-3AD203B41FA5}">
                      <a16:colId xmlns:a16="http://schemas.microsoft.com/office/drawing/2014/main" val="37345997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100 - 23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90 - 77 =</a:t>
                      </a:r>
                      <a:endParaRPr lang="ru-RU" sz="3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183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70 - 38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90 - 46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094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90 - 57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90 - 57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846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+ 54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50 - 36 =</a:t>
                      </a:r>
                      <a:endParaRPr lang="ru-RU" sz="3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503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70 - 32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+ 28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089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+ 46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76 - 13 =</a:t>
                      </a:r>
                      <a:endParaRPr lang="ru-RU" sz="3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0779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+ 53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 + 25 =</a:t>
                      </a:r>
                      <a:endParaRPr lang="ru-RU" sz="3200" b="1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5984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88 - 37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34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67 - 33 =</a:t>
                      </a:r>
                      <a:endParaRPr lang="ru-RU" sz="32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5394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17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0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5368C2E4-C7D3-49A6-920A-CC97EBCDF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6BCA2B-893D-4D88-B51B-4D6D50AE80E2}"/>
              </a:ext>
            </a:extLst>
          </p:cNvPr>
          <p:cNvSpPr txBox="1"/>
          <p:nvPr/>
        </p:nvSpPr>
        <p:spPr>
          <a:xfrm>
            <a:off x="3495675" y="752475"/>
            <a:ext cx="69056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смекалку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C697A9-7269-4376-A517-3AB8272449FE}"/>
              </a:ext>
            </a:extLst>
          </p:cNvPr>
          <p:cNvSpPr/>
          <p:nvPr/>
        </p:nvSpPr>
        <p:spPr>
          <a:xfrm>
            <a:off x="1276349" y="1876426"/>
            <a:ext cx="86772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С помощью цифр 5 и 1 запиши все возможные двузначные числа.          </a:t>
            </a:r>
          </a:p>
          <a:p>
            <a:pPr marL="742950" indent="-742950">
              <a:buAutoNum type="arabicPeriod" startAt="2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 startAt="2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Дано число, которое меньше 20.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числе единиц на 6 больше, чем десятков. Какое это число?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1F6D25-1B55-42EC-89AC-5CD4754BCAA2}"/>
              </a:ext>
            </a:extLst>
          </p:cNvPr>
          <p:cNvSpPr txBox="1"/>
          <p:nvPr/>
        </p:nvSpPr>
        <p:spPr>
          <a:xfrm>
            <a:off x="9953624" y="2590800"/>
            <a:ext cx="166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11,15,51,55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CE9224-D72A-4F24-B254-FEBE14999CBB}"/>
              </a:ext>
            </a:extLst>
          </p:cNvPr>
          <p:cNvSpPr txBox="1"/>
          <p:nvPr/>
        </p:nvSpPr>
        <p:spPr>
          <a:xfrm>
            <a:off x="6095999" y="5462590"/>
            <a:ext cx="2533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91631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77446D93-C402-46E9-9E75-ADB430D8D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CB7BA9-E66D-4B16-A4E2-6CB3D63CF33C}"/>
              </a:ext>
            </a:extLst>
          </p:cNvPr>
          <p:cNvSpPr/>
          <p:nvPr/>
        </p:nvSpPr>
        <p:spPr>
          <a:xfrm>
            <a:off x="2190750" y="342901"/>
            <a:ext cx="785812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 startAt="3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раз по 20 см надо отмерить от ленты, чтобы отрезать кусок длиной 1 м? Сколько раз по 2 см надо отмерить от рейки, чтобы отпилить кусок длиной 1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По стебельку цветка ползут друг за другом две улитки. Сейчас расстояние между ними равно 10см. Через несколько минут расстояние уменьшится на 4см. Какое расстояние будет между ними?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E25205-AE8E-4DEA-ACD5-14C2D24AFEAE}"/>
              </a:ext>
            </a:extLst>
          </p:cNvPr>
          <p:cNvSpPr txBox="1"/>
          <p:nvPr/>
        </p:nvSpPr>
        <p:spPr>
          <a:xfrm>
            <a:off x="10599301" y="2133600"/>
            <a:ext cx="1042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раз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239BB-FF49-4D74-AA3A-65B792746B0E}"/>
              </a:ext>
            </a:extLst>
          </p:cNvPr>
          <p:cNvSpPr txBox="1"/>
          <p:nvPr/>
        </p:nvSpPr>
        <p:spPr>
          <a:xfrm>
            <a:off x="7267575" y="6067425"/>
            <a:ext cx="93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см</a:t>
            </a:r>
          </a:p>
        </p:txBody>
      </p:sp>
    </p:spTree>
    <p:extLst>
      <p:ext uri="{BB962C8B-B14F-4D97-AF65-F5344CB8AC3E}">
        <p14:creationId xmlns:p14="http://schemas.microsoft.com/office/powerpoint/2010/main" val="30027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1160D233-584F-4ECB-B4B1-DD43278DF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004739-52AD-44EE-934F-2225F7DE5D23}"/>
              </a:ext>
            </a:extLst>
          </p:cNvPr>
          <p:cNvSpPr/>
          <p:nvPr/>
        </p:nvSpPr>
        <p:spPr>
          <a:xfrm>
            <a:off x="2381250" y="509112"/>
            <a:ext cx="775335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 startAt="5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карточек с буквами Петя составил название фигуры, а его щенок Кузя, играя, все карточки перепутал. Какое слово было составлено?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еокзтро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Найди закономерность и назови следующее число:15, 10,20,15,25…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747507-30E9-4957-9B9F-EC9DEBB7CD81}"/>
              </a:ext>
            </a:extLst>
          </p:cNvPr>
          <p:cNvSpPr txBox="1"/>
          <p:nvPr/>
        </p:nvSpPr>
        <p:spPr>
          <a:xfrm>
            <a:off x="10165081" y="2383156"/>
            <a:ext cx="1645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отрезок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22F56-F6F0-4292-8F2B-870106B657B7}"/>
              </a:ext>
            </a:extLst>
          </p:cNvPr>
          <p:cNvSpPr txBox="1"/>
          <p:nvPr/>
        </p:nvSpPr>
        <p:spPr>
          <a:xfrm>
            <a:off x="7515225" y="462915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3774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F40CA565-C4A5-4996-8495-C74C93E79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3AC2521-3941-4A4B-8284-58E550C7C20B}"/>
              </a:ext>
            </a:extLst>
          </p:cNvPr>
          <p:cNvSpPr/>
          <p:nvPr/>
        </p:nvSpPr>
        <p:spPr>
          <a:xfrm>
            <a:off x="2190750" y="498813"/>
            <a:ext cx="79057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 startAt="7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из трёх девочек- Валя, Галя и Даша- держит по одному гладиолусу: красному, белому или жёлтому. У Вали не красный и не белый, а у Гали не красный гладиолус. Какого цвета гладиолус у Даши?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Имеется 18 м материи в трёх кусках. В первом и втором кусках вместе 12м, а во втором и третьем вместе 13 м. Сколько метров материи в каждом куске?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68C402-0ADF-44BD-BEEF-B4CE74E5AF37}"/>
              </a:ext>
            </a:extLst>
          </p:cNvPr>
          <p:cNvSpPr txBox="1"/>
          <p:nvPr/>
        </p:nvSpPr>
        <p:spPr>
          <a:xfrm>
            <a:off x="9572625" y="2266950"/>
            <a:ext cx="21964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Вали – желтый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Гали – белый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Даши - красный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74B58A-B2CF-4113-89A7-E5FF2C4D5DCF}"/>
              </a:ext>
            </a:extLst>
          </p:cNvPr>
          <p:cNvSpPr txBox="1"/>
          <p:nvPr/>
        </p:nvSpPr>
        <p:spPr>
          <a:xfrm>
            <a:off x="5638800" y="5095875"/>
            <a:ext cx="761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5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7 </a:t>
            </a:r>
          </a:p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3 - 6</a:t>
            </a:r>
          </a:p>
        </p:txBody>
      </p:sp>
    </p:spTree>
    <p:extLst>
      <p:ext uri="{BB962C8B-B14F-4D97-AF65-F5344CB8AC3E}">
        <p14:creationId xmlns:p14="http://schemas.microsoft.com/office/powerpoint/2010/main" val="309958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68B85709-8E08-4203-80CA-2959B7D62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D7E74D-36EA-477A-82D8-6265EA11028D}"/>
              </a:ext>
            </a:extLst>
          </p:cNvPr>
          <p:cNvSpPr/>
          <p:nvPr/>
        </p:nvSpPr>
        <p:spPr>
          <a:xfrm>
            <a:off x="2219324" y="518636"/>
            <a:ext cx="75533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 startAt="9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установке забора рабочие вкопали 9 столбов на расстоянии 2м друг от друга. Какой длины будет забор?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	В вазе лежат груши, сливы и яблоки – всего 5 штук. Слив на две больше, чем груш. Сколько в вазе фруктов каждого вида?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A54B1-9D9D-43E3-B66D-2CA553B8D08F}"/>
              </a:ext>
            </a:extLst>
          </p:cNvPr>
          <p:cNvSpPr txBox="1"/>
          <p:nvPr/>
        </p:nvSpPr>
        <p:spPr>
          <a:xfrm>
            <a:off x="10172700" y="1762125"/>
            <a:ext cx="1710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метров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E597AC-81E3-4FF8-A75A-18D5815239A9}"/>
              </a:ext>
            </a:extLst>
          </p:cNvPr>
          <p:cNvSpPr txBox="1"/>
          <p:nvPr/>
        </p:nvSpPr>
        <p:spPr>
          <a:xfrm>
            <a:off x="5572125" y="4762500"/>
            <a:ext cx="14821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Груша – 1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Яблоко -1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Сливы - 3</a:t>
            </a:r>
          </a:p>
        </p:txBody>
      </p:sp>
    </p:spTree>
    <p:extLst>
      <p:ext uri="{BB962C8B-B14F-4D97-AF65-F5344CB8AC3E}">
        <p14:creationId xmlns:p14="http://schemas.microsoft.com/office/powerpoint/2010/main" val="357781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33B37284-2CB4-4FC5-ADA8-F757AC598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7619DAE-B034-4110-99F2-7FE031807A12}"/>
              </a:ext>
            </a:extLst>
          </p:cNvPr>
          <p:cNvSpPr/>
          <p:nvPr/>
        </p:nvSpPr>
        <p:spPr>
          <a:xfrm>
            <a:off x="2200274" y="1194911"/>
            <a:ext cx="83153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	Через верхний кран в бак за час наливается 12 вёдер воды, а через нижний кран за это же время выливается 8 вёдер воды. Оба крана открыли одновременно на 2 часа. Сколько вёдер воды в результате нальётся в бак за это время?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F6332-8897-452B-B4AA-60A2DD88AB04}"/>
              </a:ext>
            </a:extLst>
          </p:cNvPr>
          <p:cNvSpPr txBox="1"/>
          <p:nvPr/>
        </p:nvSpPr>
        <p:spPr>
          <a:xfrm>
            <a:off x="5086350" y="4343400"/>
            <a:ext cx="48302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один час наберётся 4 ведра,</a:t>
            </a:r>
          </a:p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два часа – 8 вёдер</a:t>
            </a:r>
          </a:p>
        </p:txBody>
      </p:sp>
    </p:spTree>
    <p:extLst>
      <p:ext uri="{BB962C8B-B14F-4D97-AF65-F5344CB8AC3E}">
        <p14:creationId xmlns:p14="http://schemas.microsoft.com/office/powerpoint/2010/main" val="338312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CE456FE8-0750-4C0D-8F4C-F64E93525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68B056-61C6-4A1C-AC30-3136790374A6}"/>
              </a:ext>
            </a:extLst>
          </p:cNvPr>
          <p:cNvSpPr/>
          <p:nvPr/>
        </p:nvSpPr>
        <p:spPr>
          <a:xfrm>
            <a:off x="2381250" y="448360"/>
            <a:ext cx="83629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закономерность. Назови нужное количество кругов в пустом квадрате.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CA7F91-7040-4119-8606-93772805D3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50" t="8889" r="11459" b="9444"/>
          <a:stretch/>
        </p:blipFill>
        <p:spPr>
          <a:xfrm>
            <a:off x="2781301" y="1525119"/>
            <a:ext cx="6229349" cy="43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4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57442A5B-CAAC-4169-9422-DF225700B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1F19AB-4959-44A6-BC75-8B38A56241CD}"/>
              </a:ext>
            </a:extLst>
          </p:cNvPr>
          <p:cNvSpPr/>
          <p:nvPr/>
        </p:nvSpPr>
        <p:spPr>
          <a:xfrm>
            <a:off x="2238375" y="466636"/>
            <a:ext cx="95440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цепочке чисел найди закономерность и вставь пропущенные числа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95, 90, 85, 80, 75,_, 65,_, _,50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850918-2756-40DF-8B54-27CC915BAA26}"/>
              </a:ext>
            </a:extLst>
          </p:cNvPr>
          <p:cNvSpPr/>
          <p:nvPr/>
        </p:nvSpPr>
        <p:spPr>
          <a:xfrm>
            <a:off x="638175" y="2443460"/>
            <a:ext cx="9258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закономерность и продолжи последовательность.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3, 5, 8, …, …, …, …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DBD1F0-BCF2-46FC-9F8A-485F1053CCDC}"/>
              </a:ext>
            </a:extLst>
          </p:cNvPr>
          <p:cNvSpPr/>
          <p:nvPr/>
        </p:nvSpPr>
        <p:spPr>
          <a:xfrm>
            <a:off x="3228975" y="410859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Решение: В этой цепочке чисел к каждому последующему числу прибавляется предыдущее. 2+3=5+3=8+5=13+8=21+13=34 и далее.</a:t>
            </a:r>
          </a:p>
        </p:txBody>
      </p:sp>
    </p:spTree>
    <p:extLst>
      <p:ext uri="{BB962C8B-B14F-4D97-AF65-F5344CB8AC3E}">
        <p14:creationId xmlns:p14="http://schemas.microsoft.com/office/powerpoint/2010/main" val="237017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7871B63C-CA3C-4E8A-9FD4-322EE6861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C754DD5-AADF-4385-A3E3-8FD0A0C42F01}"/>
              </a:ext>
            </a:extLst>
          </p:cNvPr>
          <p:cNvSpPr/>
          <p:nvPr/>
        </p:nvSpPr>
        <p:spPr>
          <a:xfrm>
            <a:off x="2228850" y="481310"/>
            <a:ext cx="9582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поезде едут геометрические фигуры. Нарисуйте фигуры, в четвёртом вагоне, соблюдая закономерность их расположения.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478D32-B54D-4D94-B40A-6BFD78DD89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8" t="29722" r="1870" b="35417"/>
          <a:stretch/>
        </p:blipFill>
        <p:spPr>
          <a:xfrm>
            <a:off x="428626" y="2079950"/>
            <a:ext cx="9582150" cy="23015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CA23D8-D37A-4E9F-B364-5179E8267C89}"/>
              </a:ext>
            </a:extLst>
          </p:cNvPr>
          <p:cNvSpPr/>
          <p:nvPr/>
        </p:nvSpPr>
        <p:spPr>
          <a:xfrm>
            <a:off x="3324225" y="443012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Решение: В поезде едут геометрические фигуры: квадрат, треугольник, прямоугольник и круг. В трёх вагонах все места заняты фигурами, в определённом порядке. Расставим их и в четвертом вагоне: Круг в нём будет располагаться в нижнем левом углу, квадрат в верхнем левом, треугольник поедет в правом нижнем, а прямоугольник – в левом верхнем углу.</a:t>
            </a:r>
          </a:p>
        </p:txBody>
      </p:sp>
    </p:spTree>
    <p:extLst>
      <p:ext uri="{BB962C8B-B14F-4D97-AF65-F5344CB8AC3E}">
        <p14:creationId xmlns:p14="http://schemas.microsoft.com/office/powerpoint/2010/main" val="157342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блон презентации &quot;Математическая викторина&quot;">
            <a:extLst>
              <a:ext uri="{FF2B5EF4-FFF2-40B4-BE49-F238E27FC236}">
                <a16:creationId xmlns:a16="http://schemas.microsoft.com/office/drawing/2014/main" id="{A45FE0EB-93C5-426F-949C-491FF5605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D2DD5DB-DE84-4A7D-B024-1D4385C1238C}"/>
              </a:ext>
            </a:extLst>
          </p:cNvPr>
          <p:cNvSpPr/>
          <p:nvPr/>
        </p:nvSpPr>
        <p:spPr>
          <a:xfrm>
            <a:off x="3048000" y="786963"/>
            <a:ext cx="6096000" cy="5284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МАРШРУТНЫЙ ЛИСТ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УЧАСТНИКОВ НЕДЕЛИ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600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день      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«Быстрый счет» - решаем примеры на скорость и задачи на                 смекалку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день     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рисунков «Ожившие цифры»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аппликация из геометрических фигур на свободную тему. </a:t>
            </a: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день     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разгадываем ребусы.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день     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 по математике.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день     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защита проектов «Математика в нашей жизни".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Подведение итогов. Награждение.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Нарисовать рисунки </a:t>
            </a:r>
            <a:r>
              <a:rPr lang="ru-RU" sz="1400" u="sng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вторника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тему «Ожившие цифры» или выполнить аппликацию из геометрических фигур на свободную тему.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Придумать </a:t>
            </a:r>
            <a:r>
              <a:rPr lang="ru-RU" sz="1400" u="sng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среды</a:t>
            </a: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2-3 математических ребуса.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проектную работу «Математика в нашей жизни». Защита проектов состоится в пятницу. (Выбираем только одну цифру)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135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</TotalTime>
  <Words>491</Words>
  <Application>Microsoft Office PowerPoint</Application>
  <PresentationFormat>Широкоэкранный</PresentationFormat>
  <Paragraphs>95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Raleway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9</cp:revision>
  <dcterms:created xsi:type="dcterms:W3CDTF">2021-01-24T20:14:34Z</dcterms:created>
  <dcterms:modified xsi:type="dcterms:W3CDTF">2021-01-24T21:29:39Z</dcterms:modified>
</cp:coreProperties>
</file>