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99" r:id="rId2"/>
    <p:sldId id="298" r:id="rId3"/>
    <p:sldId id="286" r:id="rId4"/>
    <p:sldId id="295" r:id="rId5"/>
    <p:sldId id="288" r:id="rId6"/>
    <p:sldId id="300" r:id="rId7"/>
    <p:sldId id="301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FDF58D"/>
    <a:srgbClr val="808080"/>
    <a:srgbClr val="FCFCFC"/>
    <a:srgbClr val="E8E8E8"/>
    <a:srgbClr val="FFD84B"/>
    <a:srgbClr val="FFFFFF"/>
    <a:srgbClr val="0033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48" autoAdjust="0"/>
    <p:restoredTop sz="94728" autoAdjust="0"/>
  </p:normalViewPr>
  <p:slideViewPr>
    <p:cSldViewPr>
      <p:cViewPr>
        <p:scale>
          <a:sx n="70" d="100"/>
          <a:sy n="70" d="100"/>
        </p:scale>
        <p:origin x="-74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F85B16CF-17F8-4FB5-B6E9-28475B7230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4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6999EC01-E945-46C1-B34C-DEBBD08ABD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2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20483" name="Номер слайда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 eaLnBrk="0" hangingPunct="0"/>
            <a:fld id="{2ADF428E-3CAD-4FEC-9248-0DD2C212F270}" type="slidenum">
              <a:rPr lang="ru-RU" altLang="ru-RU" sz="1200"/>
              <a:pPr algn="r" eaLnBrk="0" hangingPunct="0"/>
              <a:t>1</a:t>
            </a:fld>
            <a:endParaRPr lang="ru-RU" altLang="ru-RU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0"/>
          <p:cNvSpPr>
            <a:spLocks/>
          </p:cNvSpPr>
          <p:nvPr/>
        </p:nvSpPr>
        <p:spPr bwMode="gray">
          <a:xfrm>
            <a:off x="0" y="6048375"/>
            <a:ext cx="2762250" cy="8096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510"/>
              </a:cxn>
              <a:cxn ang="0">
                <a:pos x="1740" y="510"/>
              </a:cxn>
              <a:cxn ang="0">
                <a:pos x="1595" y="30"/>
              </a:cxn>
              <a:cxn ang="0">
                <a:pos x="0" y="0"/>
              </a:cxn>
            </a:cxnLst>
            <a:rect l="0" t="0" r="r" b="b"/>
            <a:pathLst>
              <a:path w="1740" h="510">
                <a:moveTo>
                  <a:pt x="0" y="0"/>
                </a:moveTo>
                <a:lnTo>
                  <a:pt x="0" y="510"/>
                </a:lnTo>
                <a:cubicBezTo>
                  <a:pt x="0" y="510"/>
                  <a:pt x="870" y="510"/>
                  <a:pt x="1740" y="510"/>
                </a:cubicBezTo>
                <a:cubicBezTo>
                  <a:pt x="1650" y="258"/>
                  <a:pt x="1595" y="30"/>
                  <a:pt x="1595" y="30"/>
                </a:cubicBezTo>
                <a:cubicBezTo>
                  <a:pt x="798" y="54"/>
                  <a:pt x="0" y="0"/>
                  <a:pt x="0" y="0"/>
                </a:cubicBez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5" name="Freeform 41"/>
          <p:cNvSpPr>
            <a:spLocks/>
          </p:cNvSpPr>
          <p:nvPr/>
        </p:nvSpPr>
        <p:spPr bwMode="gray">
          <a:xfrm>
            <a:off x="2590800" y="4705350"/>
            <a:ext cx="6400800" cy="2152650"/>
          </a:xfrm>
          <a:custGeom>
            <a:avLst/>
            <a:gdLst/>
            <a:ahLst/>
            <a:cxnLst>
              <a:cxn ang="0">
                <a:pos x="1116" y="0"/>
              </a:cxn>
              <a:cxn ang="0">
                <a:pos x="3840" y="636"/>
              </a:cxn>
              <a:cxn ang="0">
                <a:pos x="4032" y="1356"/>
              </a:cxn>
              <a:cxn ang="0">
                <a:pos x="288" y="1356"/>
              </a:cxn>
              <a:cxn ang="0">
                <a:pos x="0" y="828"/>
              </a:cxn>
              <a:cxn ang="0">
                <a:pos x="1116" y="0"/>
              </a:cxn>
            </a:cxnLst>
            <a:rect l="0" t="0" r="r" b="b"/>
            <a:pathLst>
              <a:path w="4032" h="1356">
                <a:moveTo>
                  <a:pt x="1116" y="0"/>
                </a:moveTo>
                <a:cubicBezTo>
                  <a:pt x="2370" y="1254"/>
                  <a:pt x="3840" y="636"/>
                  <a:pt x="3840" y="636"/>
                </a:cubicBezTo>
                <a:cubicBezTo>
                  <a:pt x="4032" y="966"/>
                  <a:pt x="4032" y="1356"/>
                  <a:pt x="4032" y="1356"/>
                </a:cubicBezTo>
                <a:cubicBezTo>
                  <a:pt x="4032" y="1356"/>
                  <a:pt x="2160" y="1356"/>
                  <a:pt x="288" y="1356"/>
                </a:cubicBezTo>
                <a:cubicBezTo>
                  <a:pt x="120" y="1140"/>
                  <a:pt x="0" y="828"/>
                  <a:pt x="0" y="828"/>
                </a:cubicBezTo>
                <a:lnTo>
                  <a:pt x="1116" y="0"/>
                </a:lnTo>
                <a:close/>
              </a:path>
            </a:pathLst>
          </a:cu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6" name="Freeform 42"/>
          <p:cNvSpPr>
            <a:spLocks/>
          </p:cNvSpPr>
          <p:nvPr/>
        </p:nvSpPr>
        <p:spPr bwMode="gray">
          <a:xfrm>
            <a:off x="4400550" y="781050"/>
            <a:ext cx="4743450" cy="5048250"/>
          </a:xfrm>
          <a:custGeom>
            <a:avLst/>
            <a:gdLst/>
            <a:ahLst/>
            <a:cxnLst>
              <a:cxn ang="0">
                <a:pos x="510" y="1098"/>
              </a:cxn>
              <a:cxn ang="0">
                <a:pos x="2280" y="0"/>
              </a:cxn>
              <a:cxn ang="0">
                <a:pos x="2988" y="342"/>
              </a:cxn>
              <a:cxn ang="0">
                <a:pos x="2988" y="2772"/>
              </a:cxn>
              <a:cxn ang="0">
                <a:pos x="1452" y="3060"/>
              </a:cxn>
              <a:cxn ang="0">
                <a:pos x="0" y="2406"/>
              </a:cxn>
              <a:cxn ang="0">
                <a:pos x="510" y="1098"/>
              </a:cxn>
            </a:cxnLst>
            <a:rect l="0" t="0" r="r" b="b"/>
            <a:pathLst>
              <a:path w="2988" h="3180">
                <a:moveTo>
                  <a:pt x="510" y="1098"/>
                </a:moveTo>
                <a:cubicBezTo>
                  <a:pt x="1710" y="840"/>
                  <a:pt x="2280" y="0"/>
                  <a:pt x="2280" y="0"/>
                </a:cubicBezTo>
                <a:cubicBezTo>
                  <a:pt x="2700" y="96"/>
                  <a:pt x="2988" y="342"/>
                  <a:pt x="2988" y="342"/>
                </a:cubicBezTo>
                <a:lnTo>
                  <a:pt x="2988" y="2772"/>
                </a:lnTo>
                <a:cubicBezTo>
                  <a:pt x="2988" y="2772"/>
                  <a:pt x="2202" y="3180"/>
                  <a:pt x="1452" y="3060"/>
                </a:cubicBezTo>
                <a:cubicBezTo>
                  <a:pt x="636" y="2940"/>
                  <a:pt x="0" y="2406"/>
                  <a:pt x="0" y="2406"/>
                </a:cubicBezTo>
                <a:lnTo>
                  <a:pt x="510" y="1098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7" name="Freeform 43"/>
          <p:cNvSpPr>
            <a:spLocks/>
          </p:cNvSpPr>
          <p:nvPr/>
        </p:nvSpPr>
        <p:spPr bwMode="gray">
          <a:xfrm>
            <a:off x="4800600" y="0"/>
            <a:ext cx="3276600" cy="240982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76" y="1518"/>
              </a:cxn>
              <a:cxn ang="0">
                <a:pos x="2064" y="0"/>
              </a:cxn>
              <a:cxn ang="0">
                <a:pos x="0" y="0"/>
              </a:cxn>
            </a:cxnLst>
            <a:rect l="0" t="0" r="r" b="b"/>
            <a:pathLst>
              <a:path w="2064" h="1518">
                <a:moveTo>
                  <a:pt x="0" y="0"/>
                </a:moveTo>
                <a:cubicBezTo>
                  <a:pt x="0" y="0"/>
                  <a:pt x="138" y="759"/>
                  <a:pt x="276" y="1518"/>
                </a:cubicBezTo>
                <a:cubicBezTo>
                  <a:pt x="1518" y="1194"/>
                  <a:pt x="2064" y="0"/>
                  <a:pt x="2064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8" name="Freeform 79"/>
          <p:cNvSpPr>
            <a:spLocks/>
          </p:cNvSpPr>
          <p:nvPr/>
        </p:nvSpPr>
        <p:spPr bwMode="gray">
          <a:xfrm>
            <a:off x="0" y="0"/>
            <a:ext cx="6583363" cy="726757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612" y="0"/>
              </a:cxn>
              <a:cxn ang="0">
                <a:pos x="3222" y="3042"/>
              </a:cxn>
              <a:cxn ang="0">
                <a:pos x="0" y="3744"/>
              </a:cxn>
              <a:cxn ang="0">
                <a:pos x="0" y="0"/>
              </a:cxn>
            </a:cxnLst>
            <a:rect l="0" t="0" r="r" b="b"/>
            <a:pathLst>
              <a:path w="4014" h="4455">
                <a:moveTo>
                  <a:pt x="0" y="0"/>
                </a:moveTo>
                <a:lnTo>
                  <a:pt x="3612" y="0"/>
                </a:lnTo>
                <a:cubicBezTo>
                  <a:pt x="4014" y="984"/>
                  <a:pt x="3812" y="2307"/>
                  <a:pt x="3222" y="3042"/>
                </a:cubicBezTo>
                <a:cubicBezTo>
                  <a:pt x="1988" y="4455"/>
                  <a:pt x="0" y="3744"/>
                  <a:pt x="0" y="3744"/>
                </a:cubicBez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9" name="Freeform 45"/>
          <p:cNvSpPr>
            <a:spLocks/>
          </p:cNvSpPr>
          <p:nvPr/>
        </p:nvSpPr>
        <p:spPr bwMode="gray">
          <a:xfrm>
            <a:off x="0" y="0"/>
            <a:ext cx="6372225" cy="707231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3612" y="0"/>
              </a:cxn>
              <a:cxn ang="0">
                <a:pos x="3222" y="3042"/>
              </a:cxn>
              <a:cxn ang="0">
                <a:pos x="0" y="3744"/>
              </a:cxn>
              <a:cxn ang="0">
                <a:pos x="0" y="0"/>
              </a:cxn>
            </a:cxnLst>
            <a:rect l="0" t="0" r="r" b="b"/>
            <a:pathLst>
              <a:path w="4014" h="4455">
                <a:moveTo>
                  <a:pt x="0" y="0"/>
                </a:moveTo>
                <a:lnTo>
                  <a:pt x="3612" y="0"/>
                </a:lnTo>
                <a:cubicBezTo>
                  <a:pt x="4014" y="984"/>
                  <a:pt x="3812" y="2307"/>
                  <a:pt x="3222" y="3042"/>
                </a:cubicBezTo>
                <a:cubicBezTo>
                  <a:pt x="1988" y="4455"/>
                  <a:pt x="0" y="3744"/>
                  <a:pt x="0" y="3744"/>
                </a:cubicBez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tint val="25490"/>
                  <a:invGamma/>
                </a:schemeClr>
              </a:gs>
              <a:gs pos="100000">
                <a:schemeClr val="bg1"/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10" name="Line 47"/>
          <p:cNvSpPr>
            <a:spLocks noChangeShapeType="1"/>
          </p:cNvSpPr>
          <p:nvPr/>
        </p:nvSpPr>
        <p:spPr bwMode="gray">
          <a:xfrm>
            <a:off x="250825" y="1588"/>
            <a:ext cx="0" cy="601503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11" name="Line 48"/>
          <p:cNvSpPr>
            <a:spLocks noChangeShapeType="1"/>
          </p:cNvSpPr>
          <p:nvPr/>
        </p:nvSpPr>
        <p:spPr bwMode="gray">
          <a:xfrm>
            <a:off x="1293813" y="1588"/>
            <a:ext cx="0" cy="62071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12" name="Line 49"/>
          <p:cNvSpPr>
            <a:spLocks noChangeShapeType="1"/>
          </p:cNvSpPr>
          <p:nvPr/>
        </p:nvSpPr>
        <p:spPr bwMode="gray">
          <a:xfrm>
            <a:off x="2338388" y="1588"/>
            <a:ext cx="0" cy="6183312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13" name="Line 50"/>
          <p:cNvSpPr>
            <a:spLocks noChangeShapeType="1"/>
          </p:cNvSpPr>
          <p:nvPr/>
        </p:nvSpPr>
        <p:spPr bwMode="gray">
          <a:xfrm>
            <a:off x="3382963" y="1588"/>
            <a:ext cx="0" cy="597217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14" name="Line 51"/>
          <p:cNvSpPr>
            <a:spLocks noChangeShapeType="1"/>
          </p:cNvSpPr>
          <p:nvPr/>
        </p:nvSpPr>
        <p:spPr bwMode="gray">
          <a:xfrm>
            <a:off x="4427538" y="1588"/>
            <a:ext cx="0" cy="544988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15" name="Line 53"/>
          <p:cNvSpPr>
            <a:spLocks noChangeShapeType="1"/>
          </p:cNvSpPr>
          <p:nvPr/>
        </p:nvSpPr>
        <p:spPr bwMode="gray">
          <a:xfrm rot="5400000">
            <a:off x="2913063" y="-2654300"/>
            <a:ext cx="0" cy="58134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16" name="Line 54"/>
          <p:cNvSpPr>
            <a:spLocks noChangeShapeType="1"/>
          </p:cNvSpPr>
          <p:nvPr/>
        </p:nvSpPr>
        <p:spPr bwMode="gray">
          <a:xfrm rot="5400000">
            <a:off x="3006725" y="-1682750"/>
            <a:ext cx="0" cy="6000750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17" name="Line 55"/>
          <p:cNvSpPr>
            <a:spLocks noChangeShapeType="1"/>
          </p:cNvSpPr>
          <p:nvPr/>
        </p:nvSpPr>
        <p:spPr bwMode="gray">
          <a:xfrm rot="5400000">
            <a:off x="3011488" y="-622300"/>
            <a:ext cx="0" cy="601027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18" name="Line 56"/>
          <p:cNvSpPr>
            <a:spLocks noChangeShapeType="1"/>
          </p:cNvSpPr>
          <p:nvPr/>
        </p:nvSpPr>
        <p:spPr bwMode="gray">
          <a:xfrm rot="5400000">
            <a:off x="2907507" y="548481"/>
            <a:ext cx="0" cy="5802313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19" name="Line 57"/>
          <p:cNvSpPr>
            <a:spLocks noChangeShapeType="1"/>
          </p:cNvSpPr>
          <p:nvPr/>
        </p:nvSpPr>
        <p:spPr bwMode="gray">
          <a:xfrm rot="5400000">
            <a:off x="2666207" y="1854993"/>
            <a:ext cx="0" cy="5319713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20" name="Line 58"/>
          <p:cNvSpPr>
            <a:spLocks noChangeShapeType="1"/>
          </p:cNvSpPr>
          <p:nvPr/>
        </p:nvSpPr>
        <p:spPr bwMode="gray">
          <a:xfrm rot="5400000">
            <a:off x="2115344" y="3472656"/>
            <a:ext cx="0" cy="4217988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21" name="Rectangle 59"/>
          <p:cNvSpPr>
            <a:spLocks noChangeArrowheads="1"/>
          </p:cNvSpPr>
          <p:nvPr/>
        </p:nvSpPr>
        <p:spPr bwMode="gray">
          <a:xfrm>
            <a:off x="2362200" y="277813"/>
            <a:ext cx="1012825" cy="1025525"/>
          </a:xfrm>
          <a:prstGeom prst="rect">
            <a:avLst/>
          </a:prstGeom>
          <a:solidFill>
            <a:srgbClr val="FFFFFF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22" name="Rectangle 60"/>
          <p:cNvSpPr>
            <a:spLocks noChangeArrowheads="1"/>
          </p:cNvSpPr>
          <p:nvPr/>
        </p:nvSpPr>
        <p:spPr bwMode="gray">
          <a:xfrm>
            <a:off x="285750" y="2427288"/>
            <a:ext cx="1012825" cy="1025525"/>
          </a:xfrm>
          <a:prstGeom prst="rect">
            <a:avLst/>
          </a:prstGeom>
          <a:solidFill>
            <a:srgbClr val="FFFFFF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23" name="Rectangle 61"/>
          <p:cNvSpPr>
            <a:spLocks noChangeArrowheads="1"/>
          </p:cNvSpPr>
          <p:nvPr/>
        </p:nvSpPr>
        <p:spPr bwMode="gray">
          <a:xfrm>
            <a:off x="0" y="271463"/>
            <a:ext cx="250825" cy="1025525"/>
          </a:xfrm>
          <a:prstGeom prst="rect">
            <a:avLst/>
          </a:prstGeom>
          <a:solidFill>
            <a:srgbClr val="FFFFFF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24" name="Rectangle 62"/>
          <p:cNvSpPr>
            <a:spLocks noChangeArrowheads="1"/>
          </p:cNvSpPr>
          <p:nvPr/>
        </p:nvSpPr>
        <p:spPr bwMode="gray">
          <a:xfrm>
            <a:off x="1331913" y="1588"/>
            <a:ext cx="1012825" cy="234950"/>
          </a:xfrm>
          <a:prstGeom prst="rect">
            <a:avLst/>
          </a:prstGeom>
          <a:solidFill>
            <a:srgbClr val="FFFFFF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25" name="Freeform 64"/>
          <p:cNvSpPr>
            <a:spLocks/>
          </p:cNvSpPr>
          <p:nvPr/>
        </p:nvSpPr>
        <p:spPr bwMode="gray">
          <a:xfrm>
            <a:off x="2365375" y="4541838"/>
            <a:ext cx="1009650" cy="103346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645"/>
              </a:cxn>
              <a:cxn ang="0">
                <a:pos x="636" y="651"/>
              </a:cxn>
              <a:cxn ang="0">
                <a:pos x="632" y="0"/>
              </a:cxn>
              <a:cxn ang="0">
                <a:pos x="0" y="0"/>
              </a:cxn>
            </a:cxnLst>
            <a:rect l="0" t="0" r="r" b="b"/>
            <a:pathLst>
              <a:path w="636" h="651">
                <a:moveTo>
                  <a:pt x="0" y="0"/>
                </a:moveTo>
                <a:lnTo>
                  <a:pt x="0" y="645"/>
                </a:lnTo>
                <a:lnTo>
                  <a:pt x="636" y="651"/>
                </a:lnTo>
                <a:lnTo>
                  <a:pt x="632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39999"/>
            </a:srgbClr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26" name="Rectangle 31"/>
          <p:cNvSpPr>
            <a:spLocks noChangeArrowheads="1"/>
          </p:cNvSpPr>
          <p:nvPr/>
        </p:nvSpPr>
        <p:spPr bwMode="gray">
          <a:xfrm>
            <a:off x="285750" y="2435225"/>
            <a:ext cx="1012825" cy="1025525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27" name="Text Box 38"/>
          <p:cNvSpPr txBox="1">
            <a:spLocks noChangeArrowheads="1"/>
          </p:cNvSpPr>
          <p:nvPr/>
        </p:nvSpPr>
        <p:spPr bwMode="gray">
          <a:xfrm>
            <a:off x="333375" y="4714875"/>
            <a:ext cx="1303338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200">
                <a:latin typeface="Arial Black" pitchFamily="34" charset="0"/>
                <a:cs typeface="+mn-cs"/>
              </a:rPr>
              <a:t>L/O/G/O</a:t>
            </a:r>
          </a:p>
        </p:txBody>
      </p:sp>
      <p:grpSp>
        <p:nvGrpSpPr>
          <p:cNvPr id="28" name="Group 71"/>
          <p:cNvGrpSpPr>
            <a:grpSpLocks/>
          </p:cNvGrpSpPr>
          <p:nvPr/>
        </p:nvGrpSpPr>
        <p:grpSpPr bwMode="auto">
          <a:xfrm>
            <a:off x="8077200" y="0"/>
            <a:ext cx="1076325" cy="6858000"/>
            <a:chOff x="5088" y="0"/>
            <a:chExt cx="678" cy="4320"/>
          </a:xfrm>
        </p:grpSpPr>
        <p:sp>
          <p:nvSpPr>
            <p:cNvPr id="29" name="Freeform 66"/>
            <p:cNvSpPr>
              <a:spLocks/>
            </p:cNvSpPr>
            <p:nvPr userDrawn="1"/>
          </p:nvSpPr>
          <p:spPr bwMode="gray">
            <a:xfrm>
              <a:off x="5088" y="0"/>
              <a:ext cx="672" cy="702"/>
            </a:xfrm>
            <a:custGeom>
              <a:avLst/>
              <a:gdLst/>
              <a:ahLst/>
              <a:cxnLst>
                <a:cxn ang="0">
                  <a:pos x="0" y="432"/>
                </a:cxn>
                <a:cxn ang="0">
                  <a:pos x="288" y="0"/>
                </a:cxn>
                <a:cxn ang="0">
                  <a:pos x="672" y="0"/>
                </a:cxn>
                <a:cxn ang="0">
                  <a:pos x="672" y="720"/>
                </a:cxn>
                <a:cxn ang="0">
                  <a:pos x="0" y="432"/>
                </a:cxn>
              </a:cxnLst>
              <a:rect l="0" t="0" r="r" b="b"/>
              <a:pathLst>
                <a:path w="672" h="720">
                  <a:moveTo>
                    <a:pt x="0" y="432"/>
                  </a:moveTo>
                  <a:cubicBezTo>
                    <a:pt x="186" y="216"/>
                    <a:pt x="288" y="0"/>
                    <a:pt x="288" y="0"/>
                  </a:cubicBezTo>
                  <a:lnTo>
                    <a:pt x="672" y="0"/>
                  </a:lnTo>
                  <a:lnTo>
                    <a:pt x="672" y="720"/>
                  </a:lnTo>
                  <a:cubicBezTo>
                    <a:pt x="672" y="720"/>
                    <a:pt x="384" y="516"/>
                    <a:pt x="0" y="432"/>
                  </a:cubicBezTo>
                  <a:close/>
                </a:path>
              </a:pathLst>
            </a:custGeom>
            <a:solidFill>
              <a:srgbClr val="E8E8E8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30" name="Freeform 67"/>
            <p:cNvSpPr>
              <a:spLocks/>
            </p:cNvSpPr>
            <p:nvPr userDrawn="1"/>
          </p:nvSpPr>
          <p:spPr bwMode="gray">
            <a:xfrm>
              <a:off x="5602" y="3496"/>
              <a:ext cx="164" cy="824"/>
            </a:xfrm>
            <a:custGeom>
              <a:avLst/>
              <a:gdLst/>
              <a:ahLst/>
              <a:cxnLst>
                <a:cxn ang="0">
                  <a:pos x="206" y="0"/>
                </a:cxn>
                <a:cxn ang="0">
                  <a:pos x="0" y="82"/>
                </a:cxn>
                <a:cxn ang="0">
                  <a:pos x="168" y="824"/>
                </a:cxn>
                <a:cxn ang="0">
                  <a:pos x="212" y="822"/>
                </a:cxn>
                <a:cxn ang="0">
                  <a:pos x="206" y="0"/>
                </a:cxn>
              </a:cxnLst>
              <a:rect l="0" t="0" r="r" b="b"/>
              <a:pathLst>
                <a:path w="212" h="824">
                  <a:moveTo>
                    <a:pt x="206" y="0"/>
                  </a:moveTo>
                  <a:cubicBezTo>
                    <a:pt x="104" y="54"/>
                    <a:pt x="0" y="82"/>
                    <a:pt x="0" y="82"/>
                  </a:cubicBezTo>
                  <a:cubicBezTo>
                    <a:pt x="0" y="82"/>
                    <a:pt x="148" y="378"/>
                    <a:pt x="168" y="824"/>
                  </a:cubicBezTo>
                  <a:lnTo>
                    <a:pt x="212" y="822"/>
                  </a:lnTo>
                  <a:cubicBezTo>
                    <a:pt x="212" y="822"/>
                    <a:pt x="209" y="411"/>
                    <a:pt x="206" y="0"/>
                  </a:cubicBezTo>
                  <a:close/>
                </a:path>
              </a:pathLst>
            </a:custGeom>
            <a:solidFill>
              <a:srgbClr val="E8E8E8"/>
            </a:soli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</p:grpSp>
      <p:sp>
        <p:nvSpPr>
          <p:cNvPr id="31" name="Rectangle 80"/>
          <p:cNvSpPr>
            <a:spLocks noChangeArrowheads="1"/>
          </p:cNvSpPr>
          <p:nvPr/>
        </p:nvSpPr>
        <p:spPr bwMode="gray">
          <a:xfrm>
            <a:off x="5495925" y="1333500"/>
            <a:ext cx="660400" cy="1025525"/>
          </a:xfrm>
          <a:prstGeom prst="rect">
            <a:avLst/>
          </a:prstGeom>
          <a:solidFill>
            <a:srgbClr val="FFFFFF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32" name="Line 81"/>
          <p:cNvSpPr>
            <a:spLocks noChangeShapeType="1"/>
          </p:cNvSpPr>
          <p:nvPr/>
        </p:nvSpPr>
        <p:spPr bwMode="gray">
          <a:xfrm>
            <a:off x="5480050" y="1588"/>
            <a:ext cx="0" cy="4238625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50000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33" name="Rectangle 82"/>
          <p:cNvSpPr>
            <a:spLocks noChangeArrowheads="1"/>
          </p:cNvSpPr>
          <p:nvPr/>
        </p:nvSpPr>
        <p:spPr bwMode="gray">
          <a:xfrm>
            <a:off x="4457700" y="3495675"/>
            <a:ext cx="1012825" cy="1025525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cs typeface="+mn-cs"/>
            </a:endParaRPr>
          </a:p>
        </p:txBody>
      </p:sp>
      <p:pic>
        <p:nvPicPr>
          <p:cNvPr id="34" name="Picture 83" descr="water"/>
          <p:cNvPicPr>
            <a:picLocks noChangeAspect="1" noChangeArrowheads="1"/>
          </p:cNvPicPr>
          <p:nvPr/>
        </p:nvPicPr>
        <p:blipFill>
          <a:blip r:embed="rId2"/>
          <a:srcRect l="22409" t="16374" b="27486"/>
          <a:stretch>
            <a:fillRect/>
          </a:stretch>
        </p:blipFill>
        <p:spPr bwMode="gray">
          <a:xfrm rot="393398">
            <a:off x="2667000" y="609600"/>
            <a:ext cx="2663825" cy="219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3375" y="5084763"/>
            <a:ext cx="6400800" cy="457200"/>
          </a:xfrm>
        </p:spPr>
        <p:txBody>
          <a:bodyPr/>
          <a:lstStyle>
            <a:lvl1pPr marL="0" indent="0">
              <a:buFontTx/>
              <a:buNone/>
              <a:defRPr sz="1600">
                <a:latin typeface="Times New Roman" pitchFamily="18" charset="0"/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gray">
          <a:xfrm>
            <a:off x="333375" y="1884363"/>
            <a:ext cx="8229600" cy="1470025"/>
          </a:xfrm>
          <a:effectLst/>
        </p:spPr>
        <p:txBody>
          <a:bodyPr/>
          <a:lstStyle>
            <a:lvl1pPr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407150"/>
            <a:ext cx="2133600" cy="314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407150"/>
            <a:ext cx="2895600" cy="314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407150"/>
            <a:ext cx="2133600" cy="314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D51D1E-5151-4E79-BA35-0A1B6DB9C7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550262-A28C-42EB-81AA-6321E50473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B91934-0BB6-410F-B6AE-8BD9E9233F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737568-C216-4376-A0C3-31113B4B6A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7A20C0-8ED2-4931-90EF-F2CBC80433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44A40-5C8F-4441-AC84-DC3C2C9ABB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9BADED-44B7-420B-8D66-AC91239A93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547703-0DC1-4F91-8C37-0923F8DCC2F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90B5E2-BB96-453E-B1D2-556A8F2475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9C4229-6893-4903-A921-D8DA9D2C72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325438"/>
            <a:ext cx="2057400" cy="58007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25438"/>
            <a:ext cx="6019800" cy="58007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311D6C-D51D-4784-97F0-14630CFB902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5438"/>
            <a:ext cx="8229600" cy="9271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F861E6-7079-4646-B503-6957E5755A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5438"/>
            <a:ext cx="8229600" cy="9271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4ADC4-021D-47B7-B3A9-AF2674DA0E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5438"/>
            <a:ext cx="8229600" cy="9271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ru-RU" noProof="0" smtClean="0"/>
              <a:t>Вставка диаграммы</a:t>
            </a:r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CF6CF4-6FA8-4774-9A5A-4C40CD59AC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5438"/>
            <a:ext cx="8229600" cy="9271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r>
              <a:rPr lang="ru-RU" noProof="0" smtClean="0"/>
              <a:t>Вставка рисунка SmartArt</a:t>
            </a:r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74A445-24A8-4048-AA01-6107DAACF5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Freeform 7"/>
          <p:cNvSpPr>
            <a:spLocks/>
          </p:cNvSpPr>
          <p:nvPr/>
        </p:nvSpPr>
        <p:spPr bwMode="gray">
          <a:xfrm>
            <a:off x="-9525" y="-9525"/>
            <a:ext cx="9156700" cy="6872288"/>
          </a:xfrm>
          <a:custGeom>
            <a:avLst/>
            <a:gdLst/>
            <a:ahLst/>
            <a:cxnLst>
              <a:cxn ang="0">
                <a:pos x="5766" y="605"/>
              </a:cxn>
              <a:cxn ang="0">
                <a:pos x="5768" y="4325"/>
              </a:cxn>
              <a:cxn ang="0">
                <a:pos x="1082" y="4329"/>
              </a:cxn>
              <a:cxn ang="0">
                <a:pos x="13" y="3351"/>
              </a:cxn>
              <a:cxn ang="0">
                <a:pos x="0" y="0"/>
              </a:cxn>
              <a:cxn ang="0">
                <a:pos x="2428" y="7"/>
              </a:cxn>
              <a:cxn ang="0">
                <a:pos x="5766" y="605"/>
              </a:cxn>
            </a:cxnLst>
            <a:rect l="0" t="0" r="r" b="b"/>
            <a:pathLst>
              <a:path w="5768" h="4329">
                <a:moveTo>
                  <a:pt x="5766" y="605"/>
                </a:moveTo>
                <a:cubicBezTo>
                  <a:pt x="5767" y="2464"/>
                  <a:pt x="5768" y="4325"/>
                  <a:pt x="5768" y="4325"/>
                </a:cubicBezTo>
                <a:lnTo>
                  <a:pt x="1082" y="4329"/>
                </a:lnTo>
                <a:cubicBezTo>
                  <a:pt x="318" y="3809"/>
                  <a:pt x="9" y="3349"/>
                  <a:pt x="13" y="3351"/>
                </a:cubicBezTo>
                <a:lnTo>
                  <a:pt x="0" y="0"/>
                </a:lnTo>
                <a:lnTo>
                  <a:pt x="2428" y="7"/>
                </a:lnTo>
                <a:cubicBezTo>
                  <a:pt x="2428" y="12"/>
                  <a:pt x="3096" y="401"/>
                  <a:pt x="5766" y="605"/>
                </a:cubicBezTo>
                <a:close/>
              </a:path>
            </a:pathLst>
          </a:custGeom>
          <a:gradFill rotWithShape="1">
            <a:gsLst>
              <a:gs pos="0">
                <a:schemeClr val="bg1">
                  <a:gamma/>
                  <a:tint val="3137"/>
                  <a:invGamma/>
                </a:schemeClr>
              </a:gs>
              <a:gs pos="100000">
                <a:schemeClr val="bg1">
                  <a:alpha val="70000"/>
                </a:scheme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1033" name="Freeform 9"/>
          <p:cNvSpPr>
            <a:spLocks/>
          </p:cNvSpPr>
          <p:nvPr/>
        </p:nvSpPr>
        <p:spPr bwMode="gray">
          <a:xfrm>
            <a:off x="-4763" y="5500688"/>
            <a:ext cx="1441451" cy="1358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1100"/>
              </a:cxn>
              <a:cxn ang="0">
                <a:pos x="1089" y="1100"/>
              </a:cxn>
              <a:cxn ang="0">
                <a:pos x="0" y="0"/>
              </a:cxn>
            </a:cxnLst>
            <a:rect l="0" t="0" r="r" b="b"/>
            <a:pathLst>
              <a:path w="1089" h="1100">
                <a:moveTo>
                  <a:pt x="0" y="0"/>
                </a:moveTo>
                <a:cubicBezTo>
                  <a:pt x="0" y="550"/>
                  <a:pt x="0" y="1100"/>
                  <a:pt x="0" y="1100"/>
                </a:cubicBezTo>
                <a:lnTo>
                  <a:pt x="1089" y="1100"/>
                </a:lnTo>
                <a:cubicBezTo>
                  <a:pt x="1089" y="1100"/>
                  <a:pt x="596" y="865"/>
                  <a:pt x="0" y="0"/>
                </a:cubicBez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1037" name="Line 13"/>
          <p:cNvSpPr>
            <a:spLocks noChangeShapeType="1"/>
          </p:cNvSpPr>
          <p:nvPr/>
        </p:nvSpPr>
        <p:spPr bwMode="gray">
          <a:xfrm>
            <a:off x="527050" y="0"/>
            <a:ext cx="0" cy="5910263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1038" name="Line 14"/>
          <p:cNvSpPr>
            <a:spLocks noChangeShapeType="1"/>
          </p:cNvSpPr>
          <p:nvPr/>
        </p:nvSpPr>
        <p:spPr bwMode="gray">
          <a:xfrm>
            <a:off x="1677988" y="0"/>
            <a:ext cx="0" cy="68326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1039" name="Line 15"/>
          <p:cNvSpPr>
            <a:spLocks noChangeShapeType="1"/>
          </p:cNvSpPr>
          <p:nvPr/>
        </p:nvSpPr>
        <p:spPr bwMode="gray">
          <a:xfrm>
            <a:off x="2830513" y="0"/>
            <a:ext cx="0" cy="686117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1040" name="Line 16"/>
          <p:cNvSpPr>
            <a:spLocks noChangeShapeType="1"/>
          </p:cNvSpPr>
          <p:nvPr/>
        </p:nvSpPr>
        <p:spPr bwMode="gray">
          <a:xfrm>
            <a:off x="3983038" y="0"/>
            <a:ext cx="0" cy="6875463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1041" name="Line 17"/>
          <p:cNvSpPr>
            <a:spLocks noChangeShapeType="1"/>
          </p:cNvSpPr>
          <p:nvPr/>
        </p:nvSpPr>
        <p:spPr bwMode="gray">
          <a:xfrm>
            <a:off x="5133975" y="388938"/>
            <a:ext cx="0" cy="6486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1042" name="Line 18"/>
          <p:cNvSpPr>
            <a:spLocks noChangeShapeType="1"/>
          </p:cNvSpPr>
          <p:nvPr/>
        </p:nvSpPr>
        <p:spPr bwMode="gray">
          <a:xfrm>
            <a:off x="6286500" y="619125"/>
            <a:ext cx="0" cy="6256338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1043" name="Line 19"/>
          <p:cNvSpPr>
            <a:spLocks noChangeShapeType="1"/>
          </p:cNvSpPr>
          <p:nvPr/>
        </p:nvSpPr>
        <p:spPr bwMode="gray">
          <a:xfrm>
            <a:off x="7439025" y="773113"/>
            <a:ext cx="0" cy="610235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1044" name="Line 20"/>
          <p:cNvSpPr>
            <a:spLocks noChangeShapeType="1"/>
          </p:cNvSpPr>
          <p:nvPr/>
        </p:nvSpPr>
        <p:spPr bwMode="gray">
          <a:xfrm>
            <a:off x="8591550" y="900113"/>
            <a:ext cx="0" cy="597535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1046" name="Line 22"/>
          <p:cNvSpPr>
            <a:spLocks noChangeShapeType="1"/>
          </p:cNvSpPr>
          <p:nvPr/>
        </p:nvSpPr>
        <p:spPr bwMode="gray">
          <a:xfrm rot="5400000">
            <a:off x="2595563" y="-2176463"/>
            <a:ext cx="0" cy="51911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1047" name="Line 23"/>
          <p:cNvSpPr>
            <a:spLocks noChangeShapeType="1"/>
          </p:cNvSpPr>
          <p:nvPr/>
        </p:nvSpPr>
        <p:spPr bwMode="gray">
          <a:xfrm rot="5400000">
            <a:off x="4578350" y="-3036887"/>
            <a:ext cx="0" cy="91567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1048" name="Line 24"/>
          <p:cNvSpPr>
            <a:spLocks noChangeShapeType="1"/>
          </p:cNvSpPr>
          <p:nvPr/>
        </p:nvSpPr>
        <p:spPr bwMode="gray">
          <a:xfrm rot="5400000">
            <a:off x="4578350" y="-1912937"/>
            <a:ext cx="0" cy="9156700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1049" name="Line 25"/>
          <p:cNvSpPr>
            <a:spLocks noChangeShapeType="1"/>
          </p:cNvSpPr>
          <p:nvPr/>
        </p:nvSpPr>
        <p:spPr bwMode="gray">
          <a:xfrm rot="5400000">
            <a:off x="4579938" y="-788988"/>
            <a:ext cx="0" cy="9153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1050" name="Line 26"/>
          <p:cNvSpPr>
            <a:spLocks noChangeShapeType="1"/>
          </p:cNvSpPr>
          <p:nvPr/>
        </p:nvSpPr>
        <p:spPr bwMode="gray">
          <a:xfrm rot="5400000">
            <a:off x="4579938" y="334962"/>
            <a:ext cx="0" cy="915352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1051" name="Line 27"/>
          <p:cNvSpPr>
            <a:spLocks noChangeShapeType="1"/>
          </p:cNvSpPr>
          <p:nvPr/>
        </p:nvSpPr>
        <p:spPr bwMode="gray">
          <a:xfrm rot="5400000">
            <a:off x="4905376" y="1824037"/>
            <a:ext cx="0" cy="8423275"/>
          </a:xfrm>
          <a:prstGeom prst="line">
            <a:avLst/>
          </a:prstGeom>
          <a:noFill/>
          <a:ln w="9525">
            <a:solidFill>
              <a:srgbClr val="FFFFFF">
                <a:alpha val="50000"/>
              </a:srgbClr>
            </a:solidFill>
            <a:round/>
            <a:headEnd/>
            <a:tailEnd/>
          </a:ln>
          <a:effectLst>
            <a:outerShdw dist="17961" dir="2700000" algn="ctr" rotWithShape="0">
              <a:schemeClr val="accent2">
                <a:alpha val="35001"/>
              </a:schemeClr>
            </a:outerShdw>
          </a:effectLst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1052" name="Rectangle 28"/>
          <p:cNvSpPr>
            <a:spLocks noChangeArrowheads="1"/>
          </p:cNvSpPr>
          <p:nvPr/>
        </p:nvSpPr>
        <p:spPr bwMode="gray">
          <a:xfrm>
            <a:off x="4005263" y="2692400"/>
            <a:ext cx="1128712" cy="1079500"/>
          </a:xfrm>
          <a:prstGeom prst="rect">
            <a:avLst/>
          </a:prstGeom>
          <a:solidFill>
            <a:srgbClr val="FFFFFF">
              <a:alpha val="25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1053" name="Rectangle 29"/>
          <p:cNvSpPr>
            <a:spLocks noChangeArrowheads="1"/>
          </p:cNvSpPr>
          <p:nvPr/>
        </p:nvSpPr>
        <p:spPr bwMode="gray">
          <a:xfrm>
            <a:off x="7459663" y="4937125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1054" name="Rectangle 30"/>
          <p:cNvSpPr>
            <a:spLocks noChangeArrowheads="1"/>
          </p:cNvSpPr>
          <p:nvPr/>
        </p:nvSpPr>
        <p:spPr bwMode="gray">
          <a:xfrm>
            <a:off x="549275" y="3808413"/>
            <a:ext cx="1128713" cy="1079500"/>
          </a:xfrm>
          <a:prstGeom prst="rect">
            <a:avLst/>
          </a:prstGeom>
          <a:solidFill>
            <a:srgbClr val="FFFFFF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1055" name="Rectangle 31"/>
          <p:cNvSpPr>
            <a:spLocks noChangeArrowheads="1"/>
          </p:cNvSpPr>
          <p:nvPr/>
        </p:nvSpPr>
        <p:spPr bwMode="gray">
          <a:xfrm>
            <a:off x="6307138" y="6064250"/>
            <a:ext cx="1128712" cy="796925"/>
          </a:xfrm>
          <a:prstGeom prst="rect">
            <a:avLst/>
          </a:prstGeom>
          <a:solidFill>
            <a:srgbClr val="FFFFFF">
              <a:alpha val="2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1056" name="Rectangle 32"/>
          <p:cNvSpPr>
            <a:spLocks noChangeArrowheads="1"/>
          </p:cNvSpPr>
          <p:nvPr/>
        </p:nvSpPr>
        <p:spPr bwMode="gray">
          <a:xfrm>
            <a:off x="2846388" y="0"/>
            <a:ext cx="1128712" cy="404813"/>
          </a:xfrm>
          <a:prstGeom prst="rect">
            <a:avLst/>
          </a:prstGeom>
          <a:solidFill>
            <a:srgbClr val="FFFFFF">
              <a:alpha val="39999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1057" name="Rectangle 33"/>
          <p:cNvSpPr>
            <a:spLocks noChangeArrowheads="1"/>
          </p:cNvSpPr>
          <p:nvPr/>
        </p:nvSpPr>
        <p:spPr bwMode="gray">
          <a:xfrm>
            <a:off x="2852738" y="4938713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1058" name="Rectangle 34"/>
          <p:cNvSpPr>
            <a:spLocks noChangeArrowheads="1"/>
          </p:cNvSpPr>
          <p:nvPr/>
        </p:nvSpPr>
        <p:spPr bwMode="gray">
          <a:xfrm>
            <a:off x="6300788" y="1566863"/>
            <a:ext cx="1120775" cy="1079500"/>
          </a:xfrm>
          <a:prstGeom prst="rect">
            <a:avLst/>
          </a:prstGeom>
          <a:solidFill>
            <a:srgbClr val="FFFFFF">
              <a:alpha val="3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B7AFC8FB-7808-4D0C-8B08-B060804765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60" name="Freeform 36"/>
          <p:cNvSpPr>
            <a:spLocks/>
          </p:cNvSpPr>
          <p:nvPr/>
        </p:nvSpPr>
        <p:spPr bwMode="gray">
          <a:xfrm>
            <a:off x="4041775" y="0"/>
            <a:ext cx="5105400" cy="739775"/>
          </a:xfrm>
          <a:custGeom>
            <a:avLst/>
            <a:gdLst/>
            <a:ahLst/>
            <a:cxnLst>
              <a:cxn ang="0">
                <a:pos x="3130" y="453"/>
              </a:cxn>
              <a:cxn ang="0">
                <a:pos x="3130" y="0"/>
              </a:cxn>
              <a:cxn ang="0">
                <a:pos x="0" y="0"/>
              </a:cxn>
              <a:cxn ang="0">
                <a:pos x="3130" y="453"/>
              </a:cxn>
            </a:cxnLst>
            <a:rect l="0" t="0" r="r" b="b"/>
            <a:pathLst>
              <a:path w="3130" h="453">
                <a:moveTo>
                  <a:pt x="3130" y="453"/>
                </a:moveTo>
                <a:cubicBezTo>
                  <a:pt x="3130" y="226"/>
                  <a:pt x="3130" y="0"/>
                  <a:pt x="3130" y="0"/>
                </a:cubicBezTo>
                <a:lnTo>
                  <a:pt x="0" y="0"/>
                </a:lnTo>
                <a:cubicBezTo>
                  <a:pt x="0" y="0"/>
                  <a:pt x="1298" y="389"/>
                  <a:pt x="3130" y="453"/>
                </a:cubicBezTo>
                <a:close/>
              </a:path>
            </a:pathLst>
          </a:custGeom>
          <a:solidFill>
            <a:schemeClr val="hlink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>
              <a:cs typeface="+mn-cs"/>
            </a:endParaRPr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325438"/>
            <a:ext cx="8229600" cy="927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pic>
        <p:nvPicPr>
          <p:cNvPr id="3" name="Picture 37" descr="water"/>
          <p:cNvPicPr>
            <a:picLocks noChangeAspect="1" noChangeArrowheads="1"/>
          </p:cNvPicPr>
          <p:nvPr/>
        </p:nvPicPr>
        <p:blipFill>
          <a:blip r:embed="rId17"/>
          <a:srcRect l="22409" t="16374" b="27486"/>
          <a:stretch>
            <a:fillRect/>
          </a:stretch>
        </p:blipFill>
        <p:spPr bwMode="gray">
          <a:xfrm rot="786797">
            <a:off x="6629400" y="-381000"/>
            <a:ext cx="2417763" cy="1995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8" descr="3"/>
          <p:cNvPicPr>
            <a:picLocks noChangeAspect="1" noChangeArrowheads="1"/>
          </p:cNvPicPr>
          <p:nvPr/>
        </p:nvPicPr>
        <p:blipFill>
          <a:blip r:embed="rId18"/>
          <a:srcRect/>
          <a:stretch>
            <a:fillRect/>
          </a:stretch>
        </p:blipFill>
        <p:spPr bwMode="gray">
          <a:xfrm rot="20740733" flipH="1">
            <a:off x="49213" y="5726113"/>
            <a:ext cx="1223962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3" r:id="rId2"/>
    <p:sldLayoutId id="2147483662" r:id="rId3"/>
    <p:sldLayoutId id="2147483661" r:id="rId4"/>
    <p:sldLayoutId id="2147483660" r:id="rId5"/>
    <p:sldLayoutId id="2147483659" r:id="rId6"/>
    <p:sldLayoutId id="2147483658" r:id="rId7"/>
    <p:sldLayoutId id="2147483657" r:id="rId8"/>
    <p:sldLayoutId id="2147483656" r:id="rId9"/>
    <p:sldLayoutId id="2147483655" r:id="rId10"/>
    <p:sldLayoutId id="2147483654" r:id="rId11"/>
    <p:sldLayoutId id="2147483653" r:id="rId12"/>
    <p:sldLayoutId id="2147483652" r:id="rId13"/>
    <p:sldLayoutId id="2147483651" r:id="rId14"/>
    <p:sldLayoutId id="2147483650" r:id="rId15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Объект 2"/>
          <p:cNvSpPr>
            <a:spLocks noGrp="1"/>
          </p:cNvSpPr>
          <p:nvPr>
            <p:ph idx="4294967295"/>
          </p:nvPr>
        </p:nvSpPr>
        <p:spPr>
          <a:xfrm>
            <a:off x="457200" y="3657600"/>
            <a:ext cx="8229600" cy="2468563"/>
          </a:xfrm>
        </p:spPr>
        <p:txBody>
          <a:bodyPr/>
          <a:lstStyle/>
          <a:p>
            <a:pPr algn="ctr" eaLnBrk="1" hangingPunct="1"/>
            <a:r>
              <a:rPr lang="kk-KZ" sz="2800" b="1" smtClean="0">
                <a:latin typeface="Times New Roman" pitchFamily="18" charset="0"/>
                <a:cs typeface="Times New Roman" pitchFamily="18" charset="0"/>
              </a:rPr>
              <a:t>КГУ «ШГ №24 многопрофильного направления отдела образования акимата </a:t>
            </a:r>
            <a:endParaRPr lang="en-US" sz="2800" b="1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Tx/>
              <a:buNone/>
            </a:pPr>
            <a:r>
              <a:rPr lang="kk-KZ" sz="2800" b="1" smtClean="0">
                <a:latin typeface="Times New Roman" pitchFamily="18" charset="0"/>
                <a:cs typeface="Times New Roman" pitchFamily="18" charset="0"/>
              </a:rPr>
              <a:t>города Экибастуза»</a:t>
            </a:r>
            <a:endParaRPr lang="ru-RU" sz="2800" i="1" smtClean="0">
              <a:latin typeface="Times New Roman" pitchFamily="18" charset="0"/>
              <a:ea typeface="Batang" pitchFamily="18" charset="-127"/>
              <a:cs typeface="Times New Roman" pitchFamily="18" charset="0"/>
            </a:endParaRPr>
          </a:p>
          <a:p>
            <a:pPr eaLnBrk="1" hangingPunct="1"/>
            <a:endParaRPr lang="ru-RU" smtClean="0"/>
          </a:p>
        </p:txBody>
      </p:sp>
      <p:sp>
        <p:nvSpPr>
          <p:cNvPr id="29699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57200" y="838200"/>
            <a:ext cx="8229600" cy="1511300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b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 информатики: Власенко </a:t>
            </a:r>
            <a:br>
              <a:rPr lang="ru-RU" sz="3200" b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Варвара Леонидовна</a:t>
            </a:r>
            <a:endParaRPr lang="ru-RU" sz="3200" b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2580868" y="189631"/>
            <a:ext cx="6019114" cy="125761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3556" name="Picture 11" descr="DP_circle00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2997200"/>
            <a:ext cx="1225550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AutoShape 8"/>
          <p:cNvSpPr>
            <a:spLocks noChangeArrowheads="1"/>
          </p:cNvSpPr>
          <p:nvPr/>
        </p:nvSpPr>
        <p:spPr bwMode="gray">
          <a:xfrm>
            <a:off x="1691680" y="2860075"/>
            <a:ext cx="6840760" cy="1942659"/>
          </a:xfrm>
          <a:prstGeom prst="roundRect">
            <a:avLst>
              <a:gd name="adj" fmla="val 11505"/>
            </a:avLst>
          </a:prstGeom>
          <a:solidFill>
            <a:srgbClr val="92D050"/>
          </a:solidFill>
          <a:ln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none" anchor="ctr"/>
          <a:lstStyle/>
          <a:p>
            <a:pPr eaLnBrk="0" hangingPunct="0">
              <a:defRPr/>
            </a:pPr>
            <a:r>
              <a:rPr lang="ru-RU" sz="1400" b="1">
                <a:solidFill>
                  <a:schemeClr val="tx1"/>
                </a:solidFill>
                <a:cs typeface="Arial" charset="0"/>
              </a:rPr>
              <a:t>Все учащиеся:</a:t>
            </a:r>
            <a:endParaRPr lang="ru-RU" sz="1400">
              <a:solidFill>
                <a:schemeClr val="tx1"/>
              </a:solidFill>
              <a:cs typeface="Arial" charset="0"/>
            </a:endParaRPr>
          </a:p>
          <a:p>
            <a:pPr eaLnBrk="0" hangingPunct="0">
              <a:defRPr/>
            </a:pPr>
            <a:r>
              <a:rPr lang="ru-RU" sz="1400">
                <a:solidFill>
                  <a:schemeClr val="tx1"/>
                </a:solidFill>
                <a:cs typeface="Arial" charset="0"/>
              </a:rPr>
              <a:t>Объясняют термины </a:t>
            </a:r>
            <a:r>
              <a:rPr lang="kk-KZ" sz="1400">
                <a:solidFill>
                  <a:schemeClr val="tx1"/>
                </a:solidFill>
                <a:cs typeface="Arial" charset="0"/>
              </a:rPr>
              <a:t>«базы данных, запись, поле».</a:t>
            </a:r>
            <a:endParaRPr lang="ru-RU" sz="1400" b="1">
              <a:solidFill>
                <a:schemeClr val="tx1"/>
              </a:solidFill>
              <a:cs typeface="Arial" charset="0"/>
            </a:endParaRPr>
          </a:p>
          <a:p>
            <a:pPr eaLnBrk="0" hangingPunct="0">
              <a:defRPr/>
            </a:pPr>
            <a:r>
              <a:rPr lang="ru-RU" sz="1400" b="1">
                <a:solidFill>
                  <a:schemeClr val="tx1"/>
                </a:solidFill>
                <a:cs typeface="Arial" charset="0"/>
              </a:rPr>
              <a:t>Большинство учащихся:</a:t>
            </a:r>
            <a:endParaRPr lang="ru-RU" sz="1400">
              <a:solidFill>
                <a:schemeClr val="tx1"/>
              </a:solidFill>
              <a:cs typeface="Arial" charset="0"/>
            </a:endParaRPr>
          </a:p>
          <a:p>
            <a:pPr eaLnBrk="0" hangingPunct="0">
              <a:defRPr/>
            </a:pPr>
            <a:r>
              <a:rPr lang="ru-RU" sz="1400">
                <a:solidFill>
                  <a:schemeClr val="tx1"/>
                </a:solidFill>
                <a:cs typeface="Arial" charset="0"/>
              </a:rPr>
              <a:t>Называют области применения баз данных. </a:t>
            </a:r>
          </a:p>
          <a:p>
            <a:pPr eaLnBrk="0" hangingPunct="0">
              <a:defRPr/>
            </a:pPr>
            <a:r>
              <a:rPr lang="ru-RU" sz="1400">
                <a:solidFill>
                  <a:schemeClr val="tx1"/>
                </a:solidFill>
                <a:cs typeface="Arial" charset="0"/>
              </a:rPr>
              <a:t>Объясняют цель применения по типу баз данных.</a:t>
            </a:r>
          </a:p>
          <a:p>
            <a:pPr eaLnBrk="0" hangingPunct="0">
              <a:defRPr/>
            </a:pPr>
            <a:r>
              <a:rPr lang="ru-RU" sz="1400">
                <a:solidFill>
                  <a:schemeClr val="tx1"/>
                </a:solidFill>
                <a:cs typeface="Arial" charset="0"/>
              </a:rPr>
              <a:t>Различают реляционную от нереляционной БД.</a:t>
            </a:r>
            <a:endParaRPr lang="ru-RU" sz="1400" b="1">
              <a:solidFill>
                <a:schemeClr val="tx1"/>
              </a:solidFill>
              <a:cs typeface="Arial" charset="0"/>
            </a:endParaRPr>
          </a:p>
          <a:p>
            <a:pPr eaLnBrk="0" hangingPunct="0">
              <a:defRPr/>
            </a:pPr>
            <a:r>
              <a:rPr lang="ru-RU" sz="1400" b="1">
                <a:solidFill>
                  <a:schemeClr val="tx1"/>
                </a:solidFill>
                <a:cs typeface="Arial" charset="0"/>
              </a:rPr>
              <a:t>Некоторые учащихся:</a:t>
            </a:r>
            <a:endParaRPr lang="ru-RU" sz="1400">
              <a:solidFill>
                <a:schemeClr val="tx1"/>
              </a:solidFill>
              <a:cs typeface="Arial" charset="0"/>
            </a:endParaRPr>
          </a:p>
          <a:p>
            <a:pPr eaLnBrk="0" hangingPunct="0">
              <a:defRPr/>
            </a:pPr>
            <a:r>
              <a:rPr lang="ru-RU" sz="1400">
                <a:solidFill>
                  <a:schemeClr val="tx1"/>
                </a:solidFill>
                <a:cs typeface="Arial" charset="0"/>
              </a:rPr>
              <a:t>Создают табличную базу данных. </a:t>
            </a:r>
          </a:p>
        </p:txBody>
      </p:sp>
      <p:sp>
        <p:nvSpPr>
          <p:cNvPr id="23560" name="TextBox 14"/>
          <p:cNvSpPr txBox="1">
            <a:spLocks noChangeArrowheads="1"/>
          </p:cNvSpPr>
          <p:nvPr/>
        </p:nvSpPr>
        <p:spPr bwMode="auto">
          <a:xfrm>
            <a:off x="508000" y="3357563"/>
            <a:ext cx="625475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400">
                <a:latin typeface="Times New Roman" pitchFamily="18" charset="0"/>
                <a:cs typeface="Times New Roman" pitchFamily="18" charset="0"/>
              </a:rPr>
              <a:t>Цели </a:t>
            </a:r>
          </a:p>
          <a:p>
            <a:pPr algn="ctr"/>
            <a:r>
              <a:rPr lang="ru-RU" sz="1400">
                <a:latin typeface="Times New Roman" pitchFamily="18" charset="0"/>
                <a:cs typeface="Times New Roman" pitchFamily="18" charset="0"/>
              </a:rPr>
              <a:t>урока</a:t>
            </a:r>
          </a:p>
        </p:txBody>
      </p:sp>
      <p:pic>
        <p:nvPicPr>
          <p:cNvPr id="23561" name="Picture 5" descr="DO_circle0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4365625"/>
            <a:ext cx="1439862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62" name="TextBox 15"/>
          <p:cNvSpPr txBox="1">
            <a:spLocks noChangeArrowheads="1"/>
          </p:cNvSpPr>
          <p:nvPr/>
        </p:nvSpPr>
        <p:spPr bwMode="auto">
          <a:xfrm>
            <a:off x="404813" y="4797425"/>
            <a:ext cx="1074737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400">
                <a:latin typeface="Times New Roman" pitchFamily="18" charset="0"/>
                <a:cs typeface="Times New Roman" pitchFamily="18" charset="0"/>
              </a:rPr>
              <a:t>Критерии </a:t>
            </a:r>
          </a:p>
          <a:p>
            <a:pPr algn="ctr"/>
            <a:r>
              <a:rPr lang="ru-RU" sz="1400">
                <a:latin typeface="Times New Roman" pitchFamily="18" charset="0"/>
                <a:cs typeface="Times New Roman" pitchFamily="18" charset="0"/>
              </a:rPr>
              <a:t>оценивания</a:t>
            </a:r>
          </a:p>
        </p:txBody>
      </p:sp>
      <p:sp>
        <p:nvSpPr>
          <p:cNvPr id="18" name="AutoShape 4"/>
          <p:cNvSpPr>
            <a:spLocks noChangeArrowheads="1"/>
          </p:cNvSpPr>
          <p:nvPr/>
        </p:nvSpPr>
        <p:spPr bwMode="gray">
          <a:xfrm>
            <a:off x="1403648" y="3429000"/>
            <a:ext cx="432048" cy="381000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C0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pic>
        <p:nvPicPr>
          <p:cNvPr id="23566" name="Picture 2" descr="C:\Users\Досжан\Desktop\ц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0"/>
            <a:ext cx="2049463" cy="167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AutoShape 2"/>
          <p:cNvSpPr>
            <a:spLocks noChangeArrowheads="1"/>
          </p:cNvSpPr>
          <p:nvPr/>
        </p:nvSpPr>
        <p:spPr bwMode="gray">
          <a:xfrm>
            <a:off x="1691680" y="1628800"/>
            <a:ext cx="6768752" cy="1080120"/>
          </a:xfrm>
          <a:prstGeom prst="roundRect">
            <a:avLst>
              <a:gd name="adj" fmla="val 11505"/>
            </a:avLst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r>
              <a:rPr lang="kk-KZ">
                <a:solidFill>
                  <a:schemeClr val="tx1"/>
                </a:solidFill>
                <a:cs typeface="Arial" charset="0"/>
              </a:rPr>
              <a:t>9.2.2.1  объяснять термины «базы данных, запись, поле».</a:t>
            </a:r>
            <a:endParaRPr lang="ru-RU">
              <a:solidFill>
                <a:schemeClr val="tx1"/>
              </a:solidFill>
              <a:cs typeface="Arial" charset="0"/>
            </a:endParaRPr>
          </a:p>
        </p:txBody>
      </p:sp>
      <p:pic>
        <p:nvPicPr>
          <p:cNvPr id="23570" name="Picture 5" descr="DO_circle0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557338"/>
            <a:ext cx="1296987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AutoShape 4"/>
          <p:cNvSpPr>
            <a:spLocks noChangeArrowheads="1"/>
          </p:cNvSpPr>
          <p:nvPr/>
        </p:nvSpPr>
        <p:spPr bwMode="gray">
          <a:xfrm>
            <a:off x="1403648" y="2060848"/>
            <a:ext cx="360040" cy="381000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C000"/>
          </a:solidFill>
          <a:ln>
            <a:headEnd/>
            <a:tailEnd/>
          </a:ln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95288" y="1989138"/>
            <a:ext cx="936625" cy="522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Цели</a:t>
            </a:r>
          </a:p>
          <a:p>
            <a:pPr algn="ctr">
              <a:defRPr/>
            </a:pP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обучения</a:t>
            </a:r>
          </a:p>
        </p:txBody>
      </p:sp>
      <p:sp>
        <p:nvSpPr>
          <p:cNvPr id="28696" name="Rectangle 24"/>
          <p:cNvSpPr>
            <a:spLocks noChangeArrowheads="1"/>
          </p:cNvSpPr>
          <p:nvPr/>
        </p:nvSpPr>
        <p:spPr bwMode="auto">
          <a:xfrm>
            <a:off x="2667000" y="304800"/>
            <a:ext cx="59436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ru-RU" sz="16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9 класс</a:t>
            </a:r>
          </a:p>
          <a:p>
            <a:pPr eaLnBrk="0" hangingPunct="0">
              <a:defRPr/>
            </a:pPr>
            <a:endParaRPr lang="ru-RU" sz="1600"/>
          </a:p>
          <a:p>
            <a:pPr eaLnBrk="0" hangingPunct="0">
              <a:defRPr/>
            </a:pPr>
            <a:r>
              <a:rPr lang="ru-RU" sz="1600"/>
              <a:t>Раздел: </a:t>
            </a:r>
            <a:r>
              <a:rPr lang="ru-RU" sz="16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9.2.А</a:t>
            </a:r>
            <a:r>
              <a:rPr lang="ru-RU" sz="16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16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Базы данных</a:t>
            </a:r>
          </a:p>
          <a:p>
            <a:pPr eaLnBrk="0" hangingPunct="0">
              <a:defRPr/>
            </a:pPr>
            <a:r>
              <a:rPr lang="ru-RU" sz="1600"/>
              <a:t>Тема урока: </a:t>
            </a:r>
            <a:r>
              <a:rPr lang="ru-RU" sz="16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База данных</a:t>
            </a:r>
          </a:p>
          <a:p>
            <a:pPr eaLnBrk="0" hangingPunct="0">
              <a:defRPr/>
            </a:pPr>
            <a:endParaRPr lang="ru-RU" sz="1600" b="1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23576" name="AutoShape 2"/>
          <p:cNvGrpSpPr>
            <a:grpSpLocks/>
          </p:cNvGrpSpPr>
          <p:nvPr/>
        </p:nvGrpSpPr>
        <p:grpSpPr bwMode="auto">
          <a:xfrm>
            <a:off x="1728788" y="4953000"/>
            <a:ext cx="6881812" cy="1371600"/>
            <a:chOff x="1029" y="1002"/>
            <a:chExt cx="4335" cy="749"/>
          </a:xfrm>
        </p:grpSpPr>
        <p:pic>
          <p:nvPicPr>
            <p:cNvPr id="23580" name="AutoShape 2"/>
            <p:cNvPicPr>
              <a:picLocks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gray">
            <a:xfrm>
              <a:off x="1029" y="1002"/>
              <a:ext cx="4335" cy="749"/>
            </a:xfrm>
            <a:prstGeom prst="rect">
              <a:avLst/>
            </a:prstGeom>
            <a:solidFill>
              <a:srgbClr val="FF99FF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23581" name="Text Box 27"/>
            <p:cNvSpPr txBox="1">
              <a:spLocks noChangeArrowheads="1"/>
            </p:cNvSpPr>
            <p:nvPr/>
          </p:nvSpPr>
          <p:spPr bwMode="auto">
            <a:xfrm>
              <a:off x="1089" y="1049"/>
              <a:ext cx="4217" cy="634"/>
            </a:xfrm>
            <a:prstGeom prst="rect">
              <a:avLst/>
            </a:prstGeom>
            <a:solidFill>
              <a:srgbClr val="FF99FF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r>
                <a:rPr lang="ru-RU" sz="1400"/>
                <a:t>1. Объясняет термины </a:t>
              </a:r>
              <a:r>
                <a:rPr lang="kk-KZ" sz="1400"/>
                <a:t>«базы данных, запись, поле».</a:t>
              </a:r>
              <a:endParaRPr lang="ru-RU" sz="1400"/>
            </a:p>
            <a:p>
              <a:r>
                <a:rPr lang="ru-RU" sz="1400"/>
                <a:t>2.Называет области применения баз данных. </a:t>
              </a:r>
            </a:p>
            <a:p>
              <a:r>
                <a:rPr lang="ru-RU" sz="1400"/>
                <a:t>3.Объясняет цель применения по типу баз данных.</a:t>
              </a:r>
            </a:p>
            <a:p>
              <a:r>
                <a:rPr lang="ru-RU" sz="1400"/>
                <a:t>4.Различает реляционную от нереляционной БД.</a:t>
              </a:r>
            </a:p>
            <a:p>
              <a:r>
                <a:rPr lang="ru-RU" sz="1400"/>
                <a:t>5. Создает табличную базу данных </a:t>
              </a:r>
            </a:p>
          </p:txBody>
        </p:sp>
      </p:grpSp>
      <p:sp>
        <p:nvSpPr>
          <p:cNvPr id="19" name="AutoShape 4"/>
          <p:cNvSpPr>
            <a:spLocks noChangeArrowheads="1"/>
          </p:cNvSpPr>
          <p:nvPr/>
        </p:nvSpPr>
        <p:spPr bwMode="gray">
          <a:xfrm>
            <a:off x="1547664" y="5013176"/>
            <a:ext cx="432048" cy="381000"/>
          </a:xfrm>
          <a:prstGeom prst="rightArrow">
            <a:avLst>
              <a:gd name="adj1" fmla="val 50000"/>
              <a:gd name="adj2" fmla="val 58333"/>
            </a:avLst>
          </a:prstGeom>
          <a:solidFill>
            <a:srgbClr val="FFC000"/>
          </a:solidFill>
          <a:ln>
            <a:headEnd/>
            <a:tailEnd/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9224" y="95250"/>
            <a:ext cx="7488832" cy="476672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Методы активного обучения</a:t>
            </a:r>
            <a:endParaRPr lang="en-US" sz="36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pSp>
        <p:nvGrpSpPr>
          <p:cNvPr id="21564" name="AutoShape 3"/>
          <p:cNvGrpSpPr>
            <a:grpSpLocks/>
          </p:cNvGrpSpPr>
          <p:nvPr/>
        </p:nvGrpSpPr>
        <p:grpSpPr bwMode="auto">
          <a:xfrm>
            <a:off x="481013" y="1304925"/>
            <a:ext cx="2201862" cy="2700338"/>
            <a:chOff x="303" y="822"/>
            <a:chExt cx="1387" cy="1340"/>
          </a:xfrm>
        </p:grpSpPr>
        <p:pic>
          <p:nvPicPr>
            <p:cNvPr id="21608" name="AutoShape 3"/>
            <p:cNvPicPr>
              <a:picLocks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gray">
            <a:xfrm>
              <a:off x="303" y="822"/>
              <a:ext cx="1387" cy="1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609" name="Text Box 3"/>
            <p:cNvSpPr txBox="1">
              <a:spLocks noChangeArrowheads="1"/>
            </p:cNvSpPr>
            <p:nvPr/>
          </p:nvSpPr>
          <p:spPr bwMode="auto">
            <a:xfrm rot="5400000">
              <a:off x="437" y="895"/>
              <a:ext cx="1122" cy="1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>
                <a:solidFill>
                  <a:srgbClr val="FEE9DE"/>
                </a:solidFill>
              </a:endParaRPr>
            </a:p>
          </p:txBody>
        </p:sp>
      </p:grpSp>
      <p:sp>
        <p:nvSpPr>
          <p:cNvPr id="21565" name="Freeform 4"/>
          <p:cNvSpPr>
            <a:spLocks/>
          </p:cNvSpPr>
          <p:nvPr/>
        </p:nvSpPr>
        <p:spPr bwMode="gray">
          <a:xfrm>
            <a:off x="539750" y="1341438"/>
            <a:ext cx="2078038" cy="481012"/>
          </a:xfrm>
          <a:custGeom>
            <a:avLst/>
            <a:gdLst>
              <a:gd name="T0" fmla="*/ 8181 w 1270"/>
              <a:gd name="T1" fmla="*/ 481012 h 303"/>
              <a:gd name="T2" fmla="*/ 34361 w 1270"/>
              <a:gd name="T3" fmla="*/ 280987 h 303"/>
              <a:gd name="T4" fmla="*/ 281435 w 1270"/>
              <a:gd name="T5" fmla="*/ 34925 h 303"/>
              <a:gd name="T6" fmla="*/ 590686 w 1270"/>
              <a:gd name="T7" fmla="*/ 17462 h 303"/>
              <a:gd name="T8" fmla="*/ 1524985 w 1270"/>
              <a:gd name="T9" fmla="*/ 19050 h 303"/>
              <a:gd name="T10" fmla="*/ 1750788 w 1270"/>
              <a:gd name="T11" fmla="*/ 22225 h 303"/>
              <a:gd name="T12" fmla="*/ 2061676 w 1270"/>
              <a:gd name="T13" fmla="*/ 300037 h 303"/>
              <a:gd name="T14" fmla="*/ 2071493 w 1270"/>
              <a:gd name="T15" fmla="*/ 479425 h 303"/>
              <a:gd name="T16" fmla="*/ 8181 w 1270"/>
              <a:gd name="T17" fmla="*/ 481012 h 3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270"/>
              <a:gd name="T28" fmla="*/ 0 h 303"/>
              <a:gd name="T29" fmla="*/ 1270 w 1270"/>
              <a:gd name="T30" fmla="*/ 303 h 30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270" h="303">
                <a:moveTo>
                  <a:pt x="5" y="303"/>
                </a:moveTo>
                <a:cubicBezTo>
                  <a:pt x="5" y="303"/>
                  <a:pt x="0" y="253"/>
                  <a:pt x="21" y="177"/>
                </a:cubicBezTo>
                <a:cubicBezTo>
                  <a:pt x="48" y="130"/>
                  <a:pt x="69" y="44"/>
                  <a:pt x="172" y="22"/>
                </a:cubicBezTo>
                <a:cubicBezTo>
                  <a:pt x="275" y="0"/>
                  <a:pt x="235" y="13"/>
                  <a:pt x="361" y="11"/>
                </a:cubicBezTo>
                <a:cubicBezTo>
                  <a:pt x="487" y="9"/>
                  <a:pt x="813" y="12"/>
                  <a:pt x="932" y="12"/>
                </a:cubicBezTo>
                <a:cubicBezTo>
                  <a:pt x="1050" y="12"/>
                  <a:pt x="998" y="2"/>
                  <a:pt x="1070" y="14"/>
                </a:cubicBezTo>
                <a:cubicBezTo>
                  <a:pt x="1143" y="26"/>
                  <a:pt x="1215" y="84"/>
                  <a:pt x="1260" y="189"/>
                </a:cubicBezTo>
                <a:cubicBezTo>
                  <a:pt x="1270" y="262"/>
                  <a:pt x="1266" y="302"/>
                  <a:pt x="1266" y="302"/>
                </a:cubicBezTo>
                <a:lnTo>
                  <a:pt x="5" y="303"/>
                </a:lnTo>
                <a:close/>
              </a:path>
            </a:pathLst>
          </a:custGeom>
          <a:solidFill>
            <a:schemeClr val="accent2">
              <a:alpha val="50195"/>
            </a:schemeClr>
          </a:solidFill>
          <a:ln w="38100" cap="flat" cmpd="sng">
            <a:noFill/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66" name="Rectangle 5"/>
          <p:cNvSpPr>
            <a:spLocks noChangeArrowheads="1"/>
          </p:cNvSpPr>
          <p:nvPr/>
        </p:nvSpPr>
        <p:spPr bwMode="gray">
          <a:xfrm>
            <a:off x="468313" y="1412875"/>
            <a:ext cx="2119312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>
                <a:solidFill>
                  <a:srgbClr val="1C1C1C"/>
                </a:solidFill>
              </a:rPr>
              <a:t>Методы и приемы</a:t>
            </a:r>
            <a:endParaRPr lang="en-US">
              <a:solidFill>
                <a:srgbClr val="1C1C1C"/>
              </a:solidFill>
            </a:endParaRPr>
          </a:p>
        </p:txBody>
      </p:sp>
      <p:sp>
        <p:nvSpPr>
          <p:cNvPr id="21567" name="Text Box 6"/>
          <p:cNvSpPr txBox="1">
            <a:spLocks noChangeArrowheads="1"/>
          </p:cNvSpPr>
          <p:nvPr/>
        </p:nvSpPr>
        <p:spPr bwMode="gray">
          <a:xfrm>
            <a:off x="611188" y="1700213"/>
            <a:ext cx="1944687" cy="2432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1400" b="1">
                <a:solidFill>
                  <a:srgbClr val="1C1C1C"/>
                </a:solidFill>
                <a:latin typeface="Times New Roman" pitchFamily="18" charset="0"/>
                <a:cs typeface="Times New Roman" pitchFamily="18" charset="0"/>
              </a:rPr>
              <a:t>Прием «Приветствие разных народов мира»</a:t>
            </a:r>
          </a:p>
          <a:p>
            <a:pPr algn="ctr" eaLnBrk="0" hangingPunct="0"/>
            <a:r>
              <a:rPr lang="ru-RU" sz="1400" b="1">
                <a:solidFill>
                  <a:srgbClr val="1C1C1C"/>
                </a:solidFill>
                <a:latin typeface="Times New Roman" pitchFamily="18" charset="0"/>
                <a:cs typeface="Times New Roman" pitchFamily="18" charset="0"/>
              </a:rPr>
              <a:t>Метод </a:t>
            </a:r>
          </a:p>
          <a:p>
            <a:pPr algn="ctr" eaLnBrk="0" hangingPunct="0"/>
            <a:r>
              <a:rPr lang="ru-RU" sz="1400" b="1">
                <a:solidFill>
                  <a:srgbClr val="1C1C1C"/>
                </a:solidFill>
                <a:latin typeface="Times New Roman" pitchFamily="18" charset="0"/>
                <a:cs typeface="Times New Roman" pitchFamily="18" charset="0"/>
              </a:rPr>
              <a:t>«Мозговой штурм </a:t>
            </a:r>
            <a:r>
              <a:rPr lang="ru-RU" sz="1400" b="1">
                <a:latin typeface="Times New Roman" pitchFamily="18" charset="0"/>
              </a:rPr>
              <a:t>-Вrainstorm </a:t>
            </a:r>
            <a:r>
              <a:rPr lang="ru-RU" sz="1400" b="1">
                <a:solidFill>
                  <a:srgbClr val="1C1C1C"/>
                </a:solidFill>
                <a:latin typeface="Times New Roman" pitchFamily="18" charset="0"/>
                <a:cs typeface="Times New Roman" pitchFamily="18" charset="0"/>
              </a:rPr>
              <a:t>» </a:t>
            </a:r>
          </a:p>
          <a:p>
            <a:pPr algn="ctr" eaLnBrk="0" hangingPunct="0"/>
            <a:r>
              <a:rPr lang="ru-RU" sz="1400" b="1">
                <a:solidFill>
                  <a:srgbClr val="1C1C1C"/>
                </a:solidFill>
                <a:latin typeface="Times New Roman" pitchFamily="18" charset="0"/>
                <a:cs typeface="Times New Roman" pitchFamily="18" charset="0"/>
              </a:rPr>
              <a:t>(парная работа)</a:t>
            </a:r>
          </a:p>
          <a:p>
            <a:pPr algn="ctr" eaLnBrk="0" hangingPunct="0"/>
            <a:r>
              <a:rPr lang="ru-RU" sz="1400" b="1">
                <a:solidFill>
                  <a:srgbClr val="1C1C1C"/>
                </a:solidFill>
                <a:latin typeface="Times New Roman" pitchFamily="18" charset="0"/>
                <a:cs typeface="Times New Roman" pitchFamily="18" charset="0"/>
              </a:rPr>
              <a:t>Прием: «Цвет стикера»</a:t>
            </a:r>
          </a:p>
          <a:p>
            <a:pPr algn="ctr" eaLnBrk="0" hangingPunct="0"/>
            <a:r>
              <a:rPr lang="ru-RU" sz="1400" b="1">
                <a:solidFill>
                  <a:srgbClr val="1C1C1C"/>
                </a:solidFill>
                <a:latin typeface="Times New Roman" pitchFamily="18" charset="0"/>
                <a:cs typeface="Times New Roman" pitchFamily="18" charset="0"/>
              </a:rPr>
              <a:t>(групповая работа)</a:t>
            </a:r>
          </a:p>
          <a:p>
            <a:pPr algn="ctr" eaLnBrk="0" hangingPunct="0"/>
            <a:endParaRPr lang="en-US" sz="1400" b="1">
              <a:solidFill>
                <a:srgbClr val="1C1C1C"/>
              </a:solidFill>
              <a:latin typeface="Times New Roman" pitchFamily="18" charset="0"/>
            </a:endParaRPr>
          </a:p>
        </p:txBody>
      </p:sp>
      <p:grpSp>
        <p:nvGrpSpPr>
          <p:cNvPr id="21568" name="AutoShape 7"/>
          <p:cNvGrpSpPr>
            <a:grpSpLocks/>
          </p:cNvGrpSpPr>
          <p:nvPr/>
        </p:nvGrpSpPr>
        <p:grpSpPr bwMode="auto">
          <a:xfrm>
            <a:off x="3359150" y="1231900"/>
            <a:ext cx="2146300" cy="2484438"/>
            <a:chOff x="2116" y="776"/>
            <a:chExt cx="1352" cy="1724"/>
          </a:xfrm>
        </p:grpSpPr>
        <p:pic>
          <p:nvPicPr>
            <p:cNvPr id="21606" name="AutoShape 7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gray">
            <a:xfrm>
              <a:off x="2116" y="776"/>
              <a:ext cx="1352" cy="17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607" name="Text Box 9"/>
            <p:cNvSpPr txBox="1">
              <a:spLocks noChangeArrowheads="1"/>
            </p:cNvSpPr>
            <p:nvPr/>
          </p:nvSpPr>
          <p:spPr bwMode="auto">
            <a:xfrm rot="5400000">
              <a:off x="2041" y="1061"/>
              <a:ext cx="1504" cy="11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10800000" vert="eaVert" wrap="none" anchor="ctr"/>
            <a:lstStyle/>
            <a:p>
              <a:endParaRPr lang="ru-RU">
                <a:solidFill>
                  <a:srgbClr val="FEE9DE"/>
                </a:solidFill>
              </a:endParaRPr>
            </a:p>
          </p:txBody>
        </p:sp>
      </p:grpSp>
      <p:sp>
        <p:nvSpPr>
          <p:cNvPr id="21569" name="Freeform 8"/>
          <p:cNvSpPr>
            <a:spLocks/>
          </p:cNvSpPr>
          <p:nvPr/>
        </p:nvSpPr>
        <p:spPr bwMode="gray">
          <a:xfrm>
            <a:off x="3419475" y="1268413"/>
            <a:ext cx="2001838" cy="481012"/>
          </a:xfrm>
          <a:custGeom>
            <a:avLst/>
            <a:gdLst>
              <a:gd name="T0" fmla="*/ 9525 w 1261"/>
              <a:gd name="T1" fmla="*/ 471487 h 303"/>
              <a:gd name="T2" fmla="*/ 28575 w 1261"/>
              <a:gd name="T3" fmla="*/ 276225 h 303"/>
              <a:gd name="T4" fmla="*/ 271463 w 1261"/>
              <a:gd name="T5" fmla="*/ 47625 h 303"/>
              <a:gd name="T6" fmla="*/ 558800 w 1261"/>
              <a:gd name="T7" fmla="*/ 20637 h 303"/>
              <a:gd name="T8" fmla="*/ 1463675 w 1261"/>
              <a:gd name="T9" fmla="*/ 15875 h 303"/>
              <a:gd name="T10" fmla="*/ 1684338 w 1261"/>
              <a:gd name="T11" fmla="*/ 19050 h 303"/>
              <a:gd name="T12" fmla="*/ 1985963 w 1261"/>
              <a:gd name="T13" fmla="*/ 301625 h 303"/>
              <a:gd name="T14" fmla="*/ 1995488 w 1261"/>
              <a:gd name="T15" fmla="*/ 481012 h 303"/>
              <a:gd name="T16" fmla="*/ 9525 w 1261"/>
              <a:gd name="T17" fmla="*/ 471487 h 30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261"/>
              <a:gd name="T28" fmla="*/ 0 h 303"/>
              <a:gd name="T29" fmla="*/ 1261 w 1261"/>
              <a:gd name="T30" fmla="*/ 303 h 30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261" h="303">
                <a:moveTo>
                  <a:pt x="6" y="297"/>
                </a:moveTo>
                <a:cubicBezTo>
                  <a:pt x="6" y="297"/>
                  <a:pt x="0" y="225"/>
                  <a:pt x="18" y="174"/>
                </a:cubicBezTo>
                <a:cubicBezTo>
                  <a:pt x="36" y="123"/>
                  <a:pt x="105" y="45"/>
                  <a:pt x="171" y="30"/>
                </a:cubicBezTo>
                <a:cubicBezTo>
                  <a:pt x="237" y="15"/>
                  <a:pt x="227" y="16"/>
                  <a:pt x="352" y="13"/>
                </a:cubicBezTo>
                <a:cubicBezTo>
                  <a:pt x="477" y="10"/>
                  <a:pt x="804" y="10"/>
                  <a:pt x="922" y="10"/>
                </a:cubicBezTo>
                <a:cubicBezTo>
                  <a:pt x="1039" y="10"/>
                  <a:pt x="988" y="0"/>
                  <a:pt x="1061" y="12"/>
                </a:cubicBezTo>
                <a:cubicBezTo>
                  <a:pt x="1133" y="24"/>
                  <a:pt x="1206" y="83"/>
                  <a:pt x="1251" y="190"/>
                </a:cubicBezTo>
                <a:cubicBezTo>
                  <a:pt x="1261" y="263"/>
                  <a:pt x="1257" y="303"/>
                  <a:pt x="1257" y="303"/>
                </a:cubicBezTo>
                <a:lnTo>
                  <a:pt x="6" y="297"/>
                </a:lnTo>
                <a:close/>
              </a:path>
            </a:pathLst>
          </a:custGeom>
          <a:solidFill>
            <a:schemeClr val="hlink">
              <a:alpha val="50195"/>
            </a:schemeClr>
          </a:solidFill>
          <a:ln w="38100" cap="flat" cmpd="sng">
            <a:noFill/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70" name="Rectangle 9"/>
          <p:cNvSpPr>
            <a:spLocks noChangeArrowheads="1"/>
          </p:cNvSpPr>
          <p:nvPr/>
        </p:nvSpPr>
        <p:spPr bwMode="gray">
          <a:xfrm>
            <a:off x="3348038" y="1341438"/>
            <a:ext cx="2119312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>
                <a:solidFill>
                  <a:srgbClr val="1C1C1C"/>
                </a:solidFill>
              </a:rPr>
              <a:t>Методы и приемы</a:t>
            </a:r>
            <a:endParaRPr lang="en-US">
              <a:solidFill>
                <a:srgbClr val="1C1C1C"/>
              </a:solidFill>
            </a:endParaRPr>
          </a:p>
        </p:txBody>
      </p:sp>
      <p:sp>
        <p:nvSpPr>
          <p:cNvPr id="21571" name="Text Box 10"/>
          <p:cNvSpPr txBox="1">
            <a:spLocks noChangeArrowheads="1"/>
          </p:cNvSpPr>
          <p:nvPr/>
        </p:nvSpPr>
        <p:spPr bwMode="gray">
          <a:xfrm>
            <a:off x="3419475" y="1773238"/>
            <a:ext cx="2011363" cy="1793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1400" b="1">
                <a:solidFill>
                  <a:srgbClr val="1C1C1C"/>
                </a:solidFill>
                <a:latin typeface="Times New Roman" pitchFamily="18" charset="0"/>
                <a:cs typeface="Times New Roman" pitchFamily="18" charset="0"/>
              </a:rPr>
              <a:t>Метод «Джигсо»</a:t>
            </a:r>
          </a:p>
          <a:p>
            <a:pPr algn="ctr" eaLnBrk="0" hangingPunct="0"/>
            <a:r>
              <a:rPr lang="ru-RU" sz="1400" b="1">
                <a:solidFill>
                  <a:srgbClr val="1C1C1C"/>
                </a:solidFill>
                <a:latin typeface="Times New Roman" pitchFamily="18" charset="0"/>
                <a:cs typeface="Times New Roman" pitchFamily="18" charset="0"/>
              </a:rPr>
              <a:t>(групповая работа)</a:t>
            </a:r>
          </a:p>
          <a:p>
            <a:pPr algn="ctr" eaLnBrk="0" hangingPunct="0"/>
            <a:endParaRPr lang="ru-RU" sz="1400" b="1">
              <a:solidFill>
                <a:srgbClr val="1C1C1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ru-RU" sz="1400" b="1">
                <a:solidFill>
                  <a:srgbClr val="1C1C1C"/>
                </a:solidFill>
                <a:latin typeface="Times New Roman" pitchFamily="18" charset="0"/>
                <a:cs typeface="Times New Roman" pitchFamily="18" charset="0"/>
              </a:rPr>
              <a:t>Метод таксономии Блума</a:t>
            </a:r>
          </a:p>
          <a:p>
            <a:pPr algn="ctr" eaLnBrk="0" hangingPunct="0"/>
            <a:r>
              <a:rPr lang="ru-RU" sz="1400" b="1">
                <a:solidFill>
                  <a:srgbClr val="1C1C1C"/>
                </a:solidFill>
                <a:latin typeface="Times New Roman" pitchFamily="18" charset="0"/>
                <a:cs typeface="Times New Roman" pitchFamily="18" charset="0"/>
              </a:rPr>
              <a:t>(групповая/парная работа)</a:t>
            </a:r>
          </a:p>
          <a:p>
            <a:pPr algn="ctr" eaLnBrk="0" hangingPunct="0"/>
            <a:endParaRPr lang="en-US" sz="1400">
              <a:solidFill>
                <a:srgbClr val="1C1C1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7835" name="AutoShape 11"/>
          <p:cNvSpPr>
            <a:spLocks noChangeArrowheads="1"/>
          </p:cNvSpPr>
          <p:nvPr/>
        </p:nvSpPr>
        <p:spPr bwMode="gray">
          <a:xfrm rot="5400000">
            <a:off x="6290791" y="1566193"/>
            <a:ext cx="2623691" cy="2028825"/>
          </a:xfrm>
          <a:prstGeom prst="roundRect">
            <a:avLst>
              <a:gd name="adj" fmla="val 19894"/>
            </a:avLst>
          </a:prstGeom>
          <a:ln>
            <a:headEnd/>
            <a:tailEnd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1575" name="Freeform 12"/>
          <p:cNvSpPr>
            <a:spLocks/>
          </p:cNvSpPr>
          <p:nvPr/>
        </p:nvSpPr>
        <p:spPr bwMode="gray">
          <a:xfrm>
            <a:off x="6588125" y="1341438"/>
            <a:ext cx="2000250" cy="463550"/>
          </a:xfrm>
          <a:custGeom>
            <a:avLst/>
            <a:gdLst>
              <a:gd name="T0" fmla="*/ 7937 w 1260"/>
              <a:gd name="T1" fmla="*/ 463550 h 292"/>
              <a:gd name="T2" fmla="*/ 304800 w 1260"/>
              <a:gd name="T3" fmla="*/ 0 h 292"/>
              <a:gd name="T4" fmla="*/ 1682750 w 1260"/>
              <a:gd name="T5" fmla="*/ 0 h 292"/>
              <a:gd name="T6" fmla="*/ 1990725 w 1260"/>
              <a:gd name="T7" fmla="*/ 461963 h 292"/>
              <a:gd name="T8" fmla="*/ 7937 w 1260"/>
              <a:gd name="T9" fmla="*/ 463550 h 2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60"/>
              <a:gd name="T16" fmla="*/ 0 h 292"/>
              <a:gd name="T17" fmla="*/ 1260 w 1260"/>
              <a:gd name="T18" fmla="*/ 292 h 2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60" h="292">
                <a:moveTo>
                  <a:pt x="5" y="292"/>
                </a:moveTo>
                <a:cubicBezTo>
                  <a:pt x="0" y="270"/>
                  <a:pt x="16" y="49"/>
                  <a:pt x="192" y="0"/>
                </a:cubicBezTo>
                <a:lnTo>
                  <a:pt x="1060" y="0"/>
                </a:lnTo>
                <a:cubicBezTo>
                  <a:pt x="1241" y="48"/>
                  <a:pt x="1260" y="186"/>
                  <a:pt x="1254" y="291"/>
                </a:cubicBezTo>
                <a:lnTo>
                  <a:pt x="5" y="292"/>
                </a:lnTo>
                <a:close/>
              </a:path>
            </a:pathLst>
          </a:custGeom>
          <a:solidFill>
            <a:schemeClr val="folHlink">
              <a:alpha val="50195"/>
            </a:schemeClr>
          </a:solidFill>
          <a:ln w="38100" cap="flat" cmpd="sng">
            <a:noFill/>
            <a:prstDash val="solid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1576" name="Rectangle 13"/>
          <p:cNvSpPr>
            <a:spLocks noChangeArrowheads="1"/>
          </p:cNvSpPr>
          <p:nvPr/>
        </p:nvSpPr>
        <p:spPr bwMode="gray">
          <a:xfrm>
            <a:off x="6516688" y="1412875"/>
            <a:ext cx="2119312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>
                <a:solidFill>
                  <a:srgbClr val="1C1C1C"/>
                </a:solidFill>
              </a:rPr>
              <a:t>Методы и приемы</a:t>
            </a:r>
            <a:endParaRPr lang="en-US">
              <a:solidFill>
                <a:srgbClr val="1C1C1C"/>
              </a:solidFill>
            </a:endParaRPr>
          </a:p>
        </p:txBody>
      </p:sp>
      <p:sp>
        <p:nvSpPr>
          <p:cNvPr id="21577" name="Text Box 14"/>
          <p:cNvSpPr txBox="1">
            <a:spLocks noChangeArrowheads="1"/>
          </p:cNvSpPr>
          <p:nvPr/>
        </p:nvSpPr>
        <p:spPr bwMode="gray">
          <a:xfrm>
            <a:off x="6659563" y="1844675"/>
            <a:ext cx="2011362" cy="13684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ru-RU" sz="1400">
                <a:solidFill>
                  <a:srgbClr val="1C1C1C"/>
                </a:solidFill>
                <a:latin typeface="Times New Roman" pitchFamily="18" charset="0"/>
                <a:cs typeface="Times New Roman" pitchFamily="18" charset="0"/>
              </a:rPr>
              <a:t>Физминутка. Здоровьесберегающая гимнастика для глаз</a:t>
            </a:r>
          </a:p>
          <a:p>
            <a:pPr algn="ctr" eaLnBrk="0" hangingPunct="0"/>
            <a:endParaRPr lang="ru-RU" sz="1400">
              <a:solidFill>
                <a:srgbClr val="1C1C1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0" hangingPunct="0"/>
            <a:r>
              <a:rPr lang="ru-RU" sz="1400">
                <a:solidFill>
                  <a:srgbClr val="1C1C1C"/>
                </a:solidFill>
                <a:latin typeface="Times New Roman" pitchFamily="18" charset="0"/>
                <a:cs typeface="Times New Roman" pitchFamily="18" charset="0"/>
              </a:rPr>
              <a:t>Рефлексия </a:t>
            </a:r>
          </a:p>
          <a:p>
            <a:pPr algn="ctr" eaLnBrk="0" hangingPunct="0"/>
            <a:r>
              <a:rPr lang="ru-RU" sz="1400">
                <a:solidFill>
                  <a:srgbClr val="1C1C1C"/>
                </a:solidFill>
                <a:latin typeface="Times New Roman" pitchFamily="18" charset="0"/>
                <a:cs typeface="Times New Roman" pitchFamily="18" charset="0"/>
              </a:rPr>
              <a:t>«Синквейн»</a:t>
            </a:r>
            <a:endParaRPr lang="en-US" sz="1400">
              <a:solidFill>
                <a:srgbClr val="1C1C1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3203848" y="764704"/>
            <a:ext cx="2561952" cy="538163"/>
            <a:chOff x="2251" y="1126"/>
            <a:chExt cx="1501" cy="339"/>
          </a:xfrm>
          <a:solidFill>
            <a:srgbClr val="FFC000"/>
          </a:solidFill>
        </p:grpSpPr>
        <p:sp>
          <p:nvSpPr>
            <p:cNvPr id="77840" name="AutoShape 16"/>
            <p:cNvSpPr>
              <a:spLocks noChangeArrowheads="1"/>
            </p:cNvSpPr>
            <p:nvPr/>
          </p:nvSpPr>
          <p:spPr bwMode="gray">
            <a:xfrm>
              <a:off x="2251" y="1126"/>
              <a:ext cx="1501" cy="339"/>
            </a:xfrm>
            <a:prstGeom prst="roundRect">
              <a:avLst>
                <a:gd name="adj" fmla="val 50000"/>
              </a:avLst>
            </a:prstGeom>
            <a:grpFill/>
            <a:ln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7841" name="AutoShape 17"/>
            <p:cNvSpPr>
              <a:spLocks noChangeArrowheads="1"/>
            </p:cNvSpPr>
            <p:nvPr/>
          </p:nvSpPr>
          <p:spPr bwMode="gray">
            <a:xfrm>
              <a:off x="2269" y="1145"/>
              <a:ext cx="1465" cy="303"/>
            </a:xfrm>
            <a:prstGeom prst="roundRect">
              <a:avLst>
                <a:gd name="adj" fmla="val 50000"/>
              </a:avLst>
            </a:prstGeom>
            <a:grpFill/>
            <a:ln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1579" name="Rectangle 18"/>
          <p:cNvSpPr>
            <a:spLocks noChangeArrowheads="1"/>
          </p:cNvSpPr>
          <p:nvPr/>
        </p:nvSpPr>
        <p:spPr bwMode="gray">
          <a:xfrm>
            <a:off x="3276600" y="836613"/>
            <a:ext cx="2552700" cy="369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solidFill>
                  <a:srgbClr val="1C1C1C"/>
                </a:solidFill>
              </a:rPr>
              <a:t>Середина урока</a:t>
            </a:r>
            <a:endParaRPr lang="en-US" b="1">
              <a:solidFill>
                <a:srgbClr val="1C1C1C"/>
              </a:solidFill>
            </a:endParaRPr>
          </a:p>
        </p:txBody>
      </p:sp>
      <p:grpSp>
        <p:nvGrpSpPr>
          <p:cNvPr id="21580" name="Group 19"/>
          <p:cNvGrpSpPr>
            <a:grpSpLocks/>
          </p:cNvGrpSpPr>
          <p:nvPr/>
        </p:nvGrpSpPr>
        <p:grpSpPr bwMode="auto">
          <a:xfrm>
            <a:off x="6227763" y="765175"/>
            <a:ext cx="2570162" cy="538163"/>
            <a:chOff x="3969" y="1126"/>
            <a:chExt cx="1502" cy="339"/>
          </a:xfrm>
        </p:grpSpPr>
        <p:sp>
          <p:nvSpPr>
            <p:cNvPr id="77844" name="AutoShape 20"/>
            <p:cNvSpPr>
              <a:spLocks noChangeArrowheads="1"/>
            </p:cNvSpPr>
            <p:nvPr/>
          </p:nvSpPr>
          <p:spPr bwMode="gray">
            <a:xfrm>
              <a:off x="3969" y="1126"/>
              <a:ext cx="1502" cy="339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EAEAEA">
                    <a:gamma/>
                    <a:shade val="36078"/>
                    <a:invGamma/>
                  </a:srgbClr>
                </a:gs>
                <a:gs pos="50000">
                  <a:srgbClr val="EAEAEA"/>
                </a:gs>
                <a:gs pos="100000">
                  <a:srgbClr val="EAEAEA">
                    <a:gamma/>
                    <a:shade val="36078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>
              <a:outerShdw dist="40161" dir="4293903" algn="ctr" rotWithShape="0">
                <a:srgbClr val="FFFFC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7845" name="AutoShape 21"/>
            <p:cNvSpPr>
              <a:spLocks noChangeArrowheads="1"/>
            </p:cNvSpPr>
            <p:nvPr/>
          </p:nvSpPr>
          <p:spPr bwMode="gray">
            <a:xfrm>
              <a:off x="3988" y="1145"/>
              <a:ext cx="1466" cy="303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folHlink">
                    <a:alpha val="89999"/>
                  </a:schemeClr>
                </a:gs>
                <a:gs pos="50000">
                  <a:schemeClr val="folHlink">
                    <a:gamma/>
                    <a:tint val="33725"/>
                    <a:invGamma/>
                  </a:schemeClr>
                </a:gs>
                <a:gs pos="100000">
                  <a:schemeClr val="folHlink">
                    <a:alpha val="89999"/>
                  </a:schemeClr>
                </a:gs>
              </a:gsLst>
              <a:lin ang="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</p:grpSp>
      <p:sp>
        <p:nvSpPr>
          <p:cNvPr id="21581" name="Rectangle 22"/>
          <p:cNvSpPr>
            <a:spLocks noChangeArrowheads="1"/>
          </p:cNvSpPr>
          <p:nvPr/>
        </p:nvSpPr>
        <p:spPr bwMode="gray">
          <a:xfrm>
            <a:off x="6659563" y="836613"/>
            <a:ext cx="1592262" cy="369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b="1">
                <a:solidFill>
                  <a:srgbClr val="1C1C1C"/>
                </a:solidFill>
              </a:rPr>
              <a:t>Конец урока</a:t>
            </a:r>
            <a:endParaRPr lang="en-US" b="1">
              <a:solidFill>
                <a:srgbClr val="1C1C1C"/>
              </a:solidFill>
            </a:endParaRPr>
          </a:p>
        </p:txBody>
      </p:sp>
      <p:grpSp>
        <p:nvGrpSpPr>
          <p:cNvPr id="21582" name="Group 23"/>
          <p:cNvGrpSpPr>
            <a:grpSpLocks/>
          </p:cNvGrpSpPr>
          <p:nvPr/>
        </p:nvGrpSpPr>
        <p:grpSpPr bwMode="auto">
          <a:xfrm>
            <a:off x="323850" y="765175"/>
            <a:ext cx="2530475" cy="538163"/>
            <a:chOff x="555" y="1126"/>
            <a:chExt cx="1502" cy="339"/>
          </a:xfrm>
        </p:grpSpPr>
        <p:sp>
          <p:nvSpPr>
            <p:cNvPr id="77848" name="AutoShape 24"/>
            <p:cNvSpPr>
              <a:spLocks noChangeArrowheads="1"/>
            </p:cNvSpPr>
            <p:nvPr/>
          </p:nvSpPr>
          <p:spPr bwMode="gray">
            <a:xfrm>
              <a:off x="555" y="1126"/>
              <a:ext cx="1502" cy="339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chemeClr val="accent2">
                    <a:gamma/>
                    <a:shade val="36078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36078"/>
                    <a:invGamma/>
                  </a:scheme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>
              <a:outerShdw dist="40161" dir="4293903" algn="ctr" rotWithShape="0">
                <a:srgbClr val="FFFFC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7849" name="AutoShape 25"/>
            <p:cNvSpPr>
              <a:spLocks noChangeArrowheads="1"/>
            </p:cNvSpPr>
            <p:nvPr/>
          </p:nvSpPr>
          <p:spPr bwMode="gray">
            <a:xfrm>
              <a:off x="574" y="1145"/>
              <a:ext cx="1464" cy="303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headEnd/>
              <a:tailEnd/>
            </a:ln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1583" name="Rectangle 26"/>
          <p:cNvSpPr>
            <a:spLocks noChangeArrowheads="1"/>
          </p:cNvSpPr>
          <p:nvPr/>
        </p:nvSpPr>
        <p:spPr bwMode="gray">
          <a:xfrm>
            <a:off x="539750" y="908050"/>
            <a:ext cx="1735138" cy="3698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b="1">
                <a:solidFill>
                  <a:srgbClr val="1C1C1C"/>
                </a:solidFill>
              </a:rPr>
              <a:t>Начало урока</a:t>
            </a:r>
            <a:endParaRPr lang="en-US" b="1">
              <a:solidFill>
                <a:srgbClr val="1C1C1C"/>
              </a:solidFill>
            </a:endParaRPr>
          </a:p>
        </p:txBody>
      </p:sp>
      <p:sp>
        <p:nvSpPr>
          <p:cNvPr id="21584" name="TextBox 31"/>
          <p:cNvSpPr txBox="1">
            <a:spLocks noChangeArrowheads="1"/>
          </p:cNvSpPr>
          <p:nvPr/>
        </p:nvSpPr>
        <p:spPr bwMode="auto">
          <a:xfrm>
            <a:off x="323850" y="3956050"/>
            <a:ext cx="28543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600"/>
              <a:t>ФО Метод:Словесная ценка</a:t>
            </a:r>
          </a:p>
        </p:txBody>
      </p:sp>
      <p:sp>
        <p:nvSpPr>
          <p:cNvPr id="21585" name="TextBox 32"/>
          <p:cNvSpPr txBox="1">
            <a:spLocks noChangeArrowheads="1"/>
          </p:cNvSpPr>
          <p:nvPr/>
        </p:nvSpPr>
        <p:spPr bwMode="auto">
          <a:xfrm>
            <a:off x="3338513" y="3716338"/>
            <a:ext cx="2386012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1400"/>
              <a:t>ФО Лист самооценивания </a:t>
            </a:r>
          </a:p>
          <a:p>
            <a:pPr algn="ctr"/>
            <a:r>
              <a:rPr lang="ru-RU" sz="1400"/>
              <a:t>и взаимооценивания</a:t>
            </a:r>
          </a:p>
        </p:txBody>
      </p:sp>
      <p:sp>
        <p:nvSpPr>
          <p:cNvPr id="21586" name="TextBox 34"/>
          <p:cNvSpPr txBox="1">
            <a:spLocks noChangeArrowheads="1"/>
          </p:cNvSpPr>
          <p:nvPr/>
        </p:nvSpPr>
        <p:spPr bwMode="auto">
          <a:xfrm>
            <a:off x="3497263" y="4221163"/>
            <a:ext cx="18288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>
                <a:latin typeface="Times New Roman" pitchFamily="18" charset="0"/>
                <a:cs typeface="Times New Roman" pitchFamily="18" charset="0"/>
              </a:rPr>
              <a:t>ФО Самооценивание </a:t>
            </a:r>
          </a:p>
          <a:p>
            <a:r>
              <a:rPr lang="ru-RU" sz="1400">
                <a:latin typeface="Times New Roman" pitchFamily="18" charset="0"/>
                <a:cs typeface="Times New Roman" pitchFamily="18" charset="0"/>
              </a:rPr>
              <a:t>«Плюс, минус»</a:t>
            </a:r>
          </a:p>
        </p:txBody>
      </p:sp>
      <p:grpSp>
        <p:nvGrpSpPr>
          <p:cNvPr id="37" name="TextBox 36"/>
          <p:cNvGrpSpPr>
            <a:grpSpLocks/>
          </p:cNvGrpSpPr>
          <p:nvPr/>
        </p:nvGrpSpPr>
        <p:grpSpPr bwMode="auto">
          <a:xfrm>
            <a:off x="2843213" y="5084763"/>
            <a:ext cx="5689600" cy="1439862"/>
            <a:chOff x="58" y="2757"/>
            <a:chExt cx="2050" cy="664"/>
          </a:xfrm>
        </p:grpSpPr>
        <p:pic>
          <p:nvPicPr>
            <p:cNvPr id="21588" name="TextBox 36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8" y="2757"/>
              <a:ext cx="2050" cy="664"/>
            </a:xfrm>
            <a:prstGeom prst="rect">
              <a:avLst/>
            </a:prstGeom>
            <a:noFill/>
          </p:spPr>
        </p:pic>
        <p:sp>
          <p:nvSpPr>
            <p:cNvPr id="21589" name="Text Box 85"/>
            <p:cNvSpPr txBox="1">
              <a:spLocks noChangeArrowheads="1"/>
            </p:cNvSpPr>
            <p:nvPr/>
          </p:nvSpPr>
          <p:spPr bwMode="auto">
            <a:xfrm>
              <a:off x="118" y="2795"/>
              <a:ext cx="1934" cy="5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endParaRPr lang="ru-RU"/>
            </a:p>
            <a:p>
              <a:pPr algn="ctr"/>
              <a:r>
                <a:rPr lang="ru-RU"/>
                <a:t>Методы дифференциации </a:t>
              </a:r>
            </a:p>
            <a:p>
              <a:pPr algn="ctr"/>
              <a:r>
                <a:rPr lang="ru-RU"/>
                <a:t>осуществляются через</a:t>
              </a:r>
            </a:p>
            <a:p>
              <a:pPr algn="ctr"/>
              <a:r>
                <a:rPr lang="ru-RU"/>
                <a:t> цели и задания</a:t>
              </a:r>
            </a:p>
          </p:txBody>
        </p:sp>
      </p:grpSp>
      <p:pic>
        <p:nvPicPr>
          <p:cNvPr id="21591" name="Picture 2" descr="C:\Users\Досжан\Desktop\пары.jpg"/>
          <p:cNvPicPr>
            <a:picLocks noChangeAspect="1" noChangeArrowheads="1"/>
          </p:cNvPicPr>
          <p:nvPr/>
        </p:nvPicPr>
        <p:blipFill>
          <a:blip r:embed="rId5"/>
          <a:srcRect l="19637" r="15570"/>
          <a:stretch>
            <a:fillRect/>
          </a:stretch>
        </p:blipFill>
        <p:spPr bwMode="auto">
          <a:xfrm>
            <a:off x="2627313" y="2492375"/>
            <a:ext cx="792162" cy="91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92" name="Picture 3" descr="C:\Users\Досжан\Desktop\группа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80063" y="1628775"/>
            <a:ext cx="94615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93" name="Picture 4" descr="C:\Users\Досжан\Desktop\инд.jpg"/>
          <p:cNvPicPr>
            <a:picLocks noChangeAspect="1" noChangeArrowheads="1"/>
          </p:cNvPicPr>
          <p:nvPr/>
        </p:nvPicPr>
        <p:blipFill>
          <a:blip r:embed="rId7"/>
          <a:srcRect l="23730" r="26649"/>
          <a:stretch>
            <a:fillRect/>
          </a:stretch>
        </p:blipFill>
        <p:spPr bwMode="auto">
          <a:xfrm>
            <a:off x="5724525" y="3716338"/>
            <a:ext cx="719138" cy="108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94" name="Picture 2" descr="C:\Users\Досжан\Desktop\гру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403350" y="5445125"/>
            <a:ext cx="1225550" cy="122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95" name="TextBox 41"/>
          <p:cNvSpPr txBox="1">
            <a:spLocks noChangeArrowheads="1"/>
          </p:cNvSpPr>
          <p:nvPr/>
        </p:nvSpPr>
        <p:spPr bwMode="auto">
          <a:xfrm>
            <a:off x="6877050" y="4076700"/>
            <a:ext cx="15827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/>
              <a:t>ФО Синквейн</a:t>
            </a:r>
          </a:p>
        </p:txBody>
      </p:sp>
      <p:grpSp>
        <p:nvGrpSpPr>
          <p:cNvPr id="21596" name="Стрелка вправо с вырезом 45"/>
          <p:cNvGrpSpPr>
            <a:grpSpLocks/>
          </p:cNvGrpSpPr>
          <p:nvPr/>
        </p:nvGrpSpPr>
        <p:grpSpPr bwMode="auto">
          <a:xfrm>
            <a:off x="7418388" y="4437063"/>
            <a:ext cx="476250" cy="576262"/>
            <a:chOff x="4673" y="2780"/>
            <a:chExt cx="300" cy="741"/>
          </a:xfrm>
        </p:grpSpPr>
        <p:pic>
          <p:nvPicPr>
            <p:cNvPr id="21598" name="Стрелка вправо с вырезом 45"/>
            <p:cNvPicPr>
              <a:picLocks noChangeArrowheads="1"/>
            </p:cNvPicPr>
            <p:nvPr/>
          </p:nvPicPr>
          <p:blipFill>
            <a:blip r:embed="rId9"/>
            <a:srcRect/>
            <a:stretch>
              <a:fillRect/>
            </a:stretch>
          </p:blipFill>
          <p:spPr bwMode="auto">
            <a:xfrm>
              <a:off x="4673" y="2780"/>
              <a:ext cx="300" cy="7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99" name="Text Box 47"/>
            <p:cNvSpPr txBox="1">
              <a:spLocks noChangeArrowheads="1"/>
            </p:cNvSpPr>
            <p:nvPr/>
          </p:nvSpPr>
          <p:spPr bwMode="auto">
            <a:xfrm rot="5400000">
              <a:off x="4544" y="3082"/>
              <a:ext cx="559" cy="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rot="10800000" vert="eaVert" anchor="ctr"/>
            <a:lstStyle/>
            <a:p>
              <a:pPr algn="ctr"/>
              <a:endParaRPr lang="ru-RU">
                <a:solidFill>
                  <a:srgbClr val="FEE9DE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6" name="Заголовок 1"/>
          <p:cNvSpPr>
            <a:spLocks/>
          </p:cNvSpPr>
          <p:nvPr/>
        </p:nvSpPr>
        <p:spPr bwMode="black">
          <a:xfrm>
            <a:off x="323850" y="549275"/>
            <a:ext cx="8362950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rgbClr val="FFFFFF"/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ru-RU" sz="4500" b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ookman Old Style" pitchFamily="18" charset="0"/>
                <a:cs typeface="Times New Roman" pitchFamily="18" charset="0"/>
              </a:rPr>
              <a:t>Методы дифференциации</a:t>
            </a:r>
            <a:endParaRPr lang="ru-RU" sz="4500" b="1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</p:txBody>
      </p:sp>
      <p:graphicFrame>
        <p:nvGraphicFramePr>
          <p:cNvPr id="25620" name="Group 20"/>
          <p:cNvGraphicFramePr>
            <a:graphicFrameLocks noGrp="1"/>
          </p:cNvGraphicFramePr>
          <p:nvPr/>
        </p:nvGraphicFramePr>
        <p:xfrm>
          <a:off x="611188" y="1628775"/>
          <a:ext cx="7921625" cy="5699125"/>
        </p:xfrm>
        <a:graphic>
          <a:graphicData uri="http://schemas.openxmlformats.org/drawingml/2006/table">
            <a:tbl>
              <a:tblPr/>
              <a:tblGrid>
                <a:gridCol w="7921625"/>
              </a:tblGrid>
              <a:tr h="44719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Batang" pitchFamily="18" charset="-127"/>
                          <a:cs typeface="Times New Roman" pitchFamily="18" charset="0"/>
                        </a:rPr>
                        <a:t>1.По уровню самостоятельности (групповая, парная,  индивидуальная работы) 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Batang" pitchFamily="18" charset="-127"/>
                          <a:cs typeface="Times New Roman" pitchFamily="18" charset="0"/>
                        </a:rPr>
                        <a:t>2.По уровню познавательной активности (методы активного обучения «Мозговой штурм-Вrainstorm», «Цвет стикера», «Джигсо»,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Batang" pitchFamily="18" charset="-127"/>
                          <a:cs typeface="Times New Roman" pitchFamily="18" charset="0"/>
                        </a:rPr>
                        <a:t>  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Batang" pitchFamily="18" charset="-127"/>
                          <a:cs typeface="Times New Roman" pitchFamily="18" charset="0"/>
                        </a:rPr>
                        <a:t>«Допольнительные вопросы»,«Синквейн».)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Batang" pitchFamily="18" charset="-127"/>
                          <a:cs typeface="Times New Roman" pitchFamily="18" charset="0"/>
                        </a:rPr>
                        <a:t>3.По способу выполнения заданий. Разноуровневые вопросы по таксономии Блума (</a:t>
                      </a:r>
                      <a:r>
                        <a:rPr kumimoji="0" lang="kk-K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Batang" pitchFamily="18" charset="-127"/>
                          <a:cs typeface="Times New Roman" pitchFamily="18" charset="0"/>
                        </a:rPr>
                        <a:t>от простого к сложному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Batang" pitchFamily="18" charset="-127"/>
                          <a:cs typeface="Times New Roman" pitchFamily="18" charset="0"/>
                        </a:rPr>
                        <a:t>) 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Batang" pitchFamily="18" charset="-127"/>
                          <a:cs typeface="Times New Roman" pitchFamily="18" charset="0"/>
                        </a:rPr>
                        <a:t>4. По уровню оценивания деятельности (самооценивание, взаимооценивание)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Batang" pitchFamily="18" charset="-127"/>
                          <a:cs typeface="Times New Roman" pitchFamily="18" charset="0"/>
                        </a:rPr>
                        <a:t>5. По уровню выполнения домашнего задания (Дифференциация по уровню выполнения домашнего задания: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Batang" pitchFamily="18" charset="-127"/>
                          <a:cs typeface="Times New Roman" pitchFamily="18" charset="0"/>
                        </a:rPr>
                        <a:t>Все учащиеся: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kk-K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Batang" pitchFamily="18" charset="-127"/>
                          <a:cs typeface="Times New Roman" pitchFamily="18" charset="0"/>
                        </a:rPr>
                        <a:t>П</a:t>
                      </a: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Batang" pitchFamily="18" charset="-127"/>
                          <a:cs typeface="Times New Roman" pitchFamily="18" charset="0"/>
                        </a:rPr>
                        <a:t>рочитать § 3.1 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Batang" pitchFamily="18" charset="-127"/>
                          <a:cs typeface="Times New Roman" pitchFamily="18" charset="0"/>
                        </a:rPr>
                        <a:t>Большинство учащихся: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kk-K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Batang" pitchFamily="18" charset="-127"/>
                          <a:cs typeface="Times New Roman" pitchFamily="18" charset="0"/>
                        </a:rPr>
                        <a:t>стр.40 пункт Анализ 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Batang" pitchFamily="18" charset="-127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Batang" pitchFamily="18" charset="-127"/>
                          <a:cs typeface="Times New Roman" pitchFamily="18" charset="0"/>
                        </a:rPr>
                        <a:t>Некоторые учащиеся: 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Batang" pitchFamily="18" charset="-127"/>
                        <a:cs typeface="Times New Roman" pitchFamily="18" charset="0"/>
                      </a:endParaRP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Batang" pitchFamily="18" charset="-127"/>
                          <a:cs typeface="Times New Roman" pitchFamily="18" charset="0"/>
                        </a:rPr>
                        <a:t>Творческая задача: Подготовка статьи «Значимость работы с базами данных в современном обществе» для научного журнала. Статья должна отображать важность базы данных в различных областях – в промышленности, в правительстве, на заводе, в банках, в библиотеке, в больнице и т.д.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Batang" pitchFamily="18" charset="-127"/>
                          <a:cs typeface="Arial" charset="0"/>
                        </a:rPr>
                        <a:t>6. По источникам информации (текстовый формат) </a:t>
                      </a:r>
                    </a:p>
                    <a:p>
                      <a:pPr marL="0" marR="0" lvl="0" indent="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Batang" pitchFamily="18" charset="-127"/>
                        <a:cs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Rectangle 5"/>
          <p:cNvSpPr>
            <a:spLocks noChangeArrowheads="1"/>
          </p:cNvSpPr>
          <p:nvPr/>
        </p:nvSpPr>
        <p:spPr bwMode="auto">
          <a:xfrm>
            <a:off x="539750" y="631825"/>
            <a:ext cx="8064500" cy="55784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450850" algn="ctr"/>
            <a:r>
              <a:rPr lang="en-US" sz="2000" b="1" u="sng"/>
              <a:t>Таксономия Б.Блума</a:t>
            </a:r>
            <a:r>
              <a:rPr lang="en-US" sz="2000"/>
              <a:t/>
            </a:r>
            <a:br>
              <a:rPr lang="en-US" sz="2000"/>
            </a:br>
            <a:endParaRPr lang="ru-RU" sz="2000"/>
          </a:p>
          <a:p>
            <a:pPr indent="450850"/>
            <a:r>
              <a:rPr lang="en-US" sz="2000" b="1" i="1"/>
              <a:t>Таксономия</a:t>
            </a:r>
            <a:r>
              <a:rPr lang="en-US" sz="2000"/>
              <a:t> обозначает такую классификацию и систематизацию объектов, которая построена на основе их естественной взаимосвязи и использует для описания объектов категории, расположенные последовательно, по нарастающей сложности.</a:t>
            </a:r>
          </a:p>
          <a:p>
            <a:pPr indent="450850"/>
            <a:r>
              <a:rPr lang="en-US" sz="2000"/>
              <a:t>В </a:t>
            </a:r>
            <a:r>
              <a:rPr lang="en-US" sz="2000" b="1" i="1"/>
              <a:t>когнитивную (познавательную) область</a:t>
            </a:r>
            <a:r>
              <a:rPr lang="en-US" sz="2000"/>
              <a:t> входят цели от запоминания и воспроизведения изученного материала до решения проблем, в ходе которого необходимо переосмыслить имеющиеся знания, строить их новые сочетания с предварительно изученными идеями, методами, процедурами (способами действий), включая создание нового. Сюда относится большинство целей обучения, выдвигаемых в программах, учебниках, в повседневной практике учителей.</a:t>
            </a:r>
          </a:p>
          <a:p>
            <a:pPr indent="450850"/>
            <a:r>
              <a:rPr lang="en-US" sz="2000"/>
              <a:t>Основные категории учебных целей в когнитивной области – </a:t>
            </a:r>
            <a:r>
              <a:rPr lang="en-US" sz="2000" b="1" i="1"/>
              <a:t>таксономия</a:t>
            </a:r>
            <a:r>
              <a:rPr lang="en-US" sz="2000"/>
              <a:t>, разработанная под руководством известного американского ученого </a:t>
            </a:r>
            <a:r>
              <a:rPr lang="en-US" sz="2000" b="1" i="1"/>
              <a:t>Б. Блума.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2051050" y="558800"/>
            <a:ext cx="4911725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tabLst>
                <a:tab pos="3487738" algn="l"/>
              </a:tabLst>
            </a:pPr>
            <a:r>
              <a:rPr lang="ru-RU" sz="2500" b="1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Самооценивание </a:t>
            </a:r>
            <a:r>
              <a:rPr lang="ru-RU" sz="2500" b="1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cs typeface="Times New Roman" pitchFamily="18" charset="0"/>
              </a:rPr>
              <a:t>«</a:t>
            </a:r>
            <a:r>
              <a:rPr lang="ru-RU" sz="2500" b="1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Плюс, минус</a:t>
            </a:r>
            <a:r>
              <a:rPr lang="ru-RU" sz="2500" b="1">
                <a:solidFill>
                  <a:srgbClr val="0033CC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/>
                <a:cs typeface="Times New Roman" pitchFamily="18" charset="0"/>
              </a:rPr>
              <a:t>»</a:t>
            </a:r>
            <a:endParaRPr lang="ru-RU" sz="2500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eaLnBrk="0" hangingPunct="0">
              <a:tabLst>
                <a:tab pos="3487738" algn="l"/>
              </a:tabLst>
            </a:pPr>
            <a:endParaRPr lang="ru-RU" sz="2500">
              <a:solidFill>
                <a:srgbClr val="0033CC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aphicFrame>
        <p:nvGraphicFramePr>
          <p:cNvPr id="27968" name="Group 320"/>
          <p:cNvGraphicFramePr>
            <a:graphicFrameLocks noGrp="1"/>
          </p:cNvGraphicFramePr>
          <p:nvPr/>
        </p:nvGraphicFramePr>
        <p:xfrm>
          <a:off x="539750" y="1177925"/>
          <a:ext cx="8280400" cy="5051425"/>
        </p:xfrm>
        <a:graphic>
          <a:graphicData uri="http://schemas.openxmlformats.org/drawingml/2006/table">
            <a:tbl>
              <a:tblPr/>
              <a:tblGrid>
                <a:gridCol w="2312988"/>
                <a:gridCol w="539750"/>
                <a:gridCol w="4132262"/>
                <a:gridCol w="647700"/>
                <a:gridCol w="647700"/>
              </a:tblGrid>
              <a:tr h="138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487738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Критерии оценивания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487738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487738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Дескрипторы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487738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487738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Объясняет термины </a:t>
                      </a: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«</a:t>
                      </a: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базы данных, запись, поле</a:t>
                      </a: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»</a:t>
                      </a: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kk-KZ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4877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1 .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4877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Знает термин база данных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2.Называет область применения баз данных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4877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4877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Приводит пример использования баз данных в области (например: в промышленности, в банке, в школе, в библиотеке и т.д.)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4877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Объясняет цель применения по типу баз данных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4877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4877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Объясняет цель применения по типу баз данных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4877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 Различает реляционную от нереляционной БД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4877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4877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Различает реляционную БД от нереляционной БД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 rowSpan="5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 Создает табличную базу данных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4877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4877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Вставляет таблицу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4877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Добавляет поля: ФИО, возраст, адрес проживания, увлечение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2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4877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Добавляет строки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97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4877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Определяет количество записей в базе данных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4877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Создает иерархическую и реляционную БД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7964" name="Rectangle 316"/>
          <p:cNvSpPr>
            <a:spLocks noChangeArrowheads="1"/>
          </p:cNvSpPr>
          <p:nvPr/>
        </p:nvSpPr>
        <p:spPr bwMode="auto">
          <a:xfrm>
            <a:off x="-96838" y="6229350"/>
            <a:ext cx="9144001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3571875" y="203200"/>
            <a:ext cx="200025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ru-RU" sz="1200">
                <a:latin typeface="Times New Roman" pitchFamily="18" charset="0"/>
                <a:cs typeface="Times New Roman" pitchFamily="18" charset="0"/>
              </a:rPr>
              <a:t>КРАТКОСРОЧНЫЙ ПЛАН</a:t>
            </a:r>
            <a:endParaRPr lang="ru-RU"/>
          </a:p>
        </p:txBody>
      </p:sp>
      <p:graphicFrame>
        <p:nvGraphicFramePr>
          <p:cNvPr id="28822" name="Group 150"/>
          <p:cNvGraphicFramePr>
            <a:graphicFrameLocks noGrp="1"/>
          </p:cNvGraphicFramePr>
          <p:nvPr/>
        </p:nvGraphicFramePr>
        <p:xfrm>
          <a:off x="395288" y="477838"/>
          <a:ext cx="8208962" cy="6205537"/>
        </p:xfrm>
        <a:graphic>
          <a:graphicData uri="http://schemas.openxmlformats.org/drawingml/2006/table">
            <a:tbl>
              <a:tblPr/>
              <a:tblGrid>
                <a:gridCol w="2297112"/>
                <a:gridCol w="5911850"/>
              </a:tblGrid>
              <a:tr h="355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Раздел долгосрочного планирования: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9.2.А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Базы данных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Тема урока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База данных.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Цели обучения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9.2.2.1  объяснять термины </a:t>
                      </a: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«</a:t>
                      </a: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базы данных, запись, поле</a:t>
                      </a: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»</a:t>
                      </a: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навыков мышления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Зннаие, понимание, применение, анализ, синтез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04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Критерии оценивания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Объясняет термины </a:t>
                      </a: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«</a:t>
                      </a: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базы данных, запись, поле</a:t>
                      </a: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»</a:t>
                      </a: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2.Называет области применения баз данных.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3.Объясняет цель применения по типу баз данных.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4.Различает реляционную от нереляционной БД.</a:t>
                      </a:r>
                      <a:endParaRPr kumimoji="0" lang="ru-RU" sz="1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 Создает табличную базу данных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Задание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721100" algn="l"/>
                          <a:tab pos="6921500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Создайте реляционную БД с использованием ПК (пример: согласно групп. (сбор информации об участниках группы. Например: ФИО, возраст, адрес проживания, увлечение). Данное задание выполняют в парах за ПК с учетом ТБ в кабинете информатики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Критерии оценивания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Дискриптор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256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 Создает табличную базу данных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8817" name="Rectangle 145"/>
          <p:cNvSpPr>
            <a:spLocks noChangeArrowheads="1"/>
          </p:cNvSpPr>
          <p:nvPr/>
        </p:nvSpPr>
        <p:spPr bwMode="auto">
          <a:xfrm>
            <a:off x="0" y="6653213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28818" name="Group 146"/>
          <p:cNvGraphicFramePr>
            <a:graphicFrameLocks noGrp="1"/>
          </p:cNvGraphicFramePr>
          <p:nvPr/>
        </p:nvGraphicFramePr>
        <p:xfrm>
          <a:off x="2987675" y="4149725"/>
          <a:ext cx="2405063" cy="1731963"/>
        </p:xfrm>
        <a:graphic>
          <a:graphicData uri="http://schemas.openxmlformats.org/drawingml/2006/table">
            <a:tbl>
              <a:tblPr/>
              <a:tblGrid>
                <a:gridCol w="2405063"/>
              </a:tblGrid>
              <a:tr h="241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487738" algn="l"/>
                        </a:tabLst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Вставляет таблицу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487738" algn="l"/>
                        </a:tabLst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Добавляет поля: </a:t>
                      </a: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ФИО, возраст, адрес проживания, увлечение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487738" algn="l"/>
                        </a:tabLst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Добавляет строки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97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487738" algn="l"/>
                        </a:tabLst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Определяет количество записей в базе данных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487738" algn="l"/>
                        </a:tabLst>
                      </a:pPr>
                      <a:r>
                        <a:rPr kumimoji="0" 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Создает иерархическую и реляционную БД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Копия (2) 580TGp_general_light">
  <a:themeElements>
    <a:clrScheme name="Default Design 3">
      <a:dk1>
        <a:srgbClr val="000000"/>
      </a:dk1>
      <a:lt1>
        <a:srgbClr val="FEE9DE"/>
      </a:lt1>
      <a:dk2>
        <a:srgbClr val="000066"/>
      </a:dk2>
      <a:lt2>
        <a:srgbClr val="808080"/>
      </a:lt2>
      <a:accent1>
        <a:srgbClr val="5CB1FE"/>
      </a:accent1>
      <a:accent2>
        <a:srgbClr val="FF7575"/>
      </a:accent2>
      <a:accent3>
        <a:srgbClr val="FEF2EC"/>
      </a:accent3>
      <a:accent4>
        <a:srgbClr val="000000"/>
      </a:accent4>
      <a:accent5>
        <a:srgbClr val="B5D5FE"/>
      </a:accent5>
      <a:accent6>
        <a:srgbClr val="E76969"/>
      </a:accent6>
      <a:hlink>
        <a:srgbClr val="FFC319"/>
      </a:hlink>
      <a:folHlink>
        <a:srgbClr val="A8D02A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DF58D"/>
        </a:lt1>
        <a:dk2>
          <a:srgbClr val="CC3300"/>
        </a:dk2>
        <a:lt2>
          <a:srgbClr val="808080"/>
        </a:lt2>
        <a:accent1>
          <a:srgbClr val="FF6161"/>
        </a:accent1>
        <a:accent2>
          <a:srgbClr val="FFC319"/>
        </a:accent2>
        <a:accent3>
          <a:srgbClr val="FEF9C5"/>
        </a:accent3>
        <a:accent4>
          <a:srgbClr val="000000"/>
        </a:accent4>
        <a:accent5>
          <a:srgbClr val="FFB7B7"/>
        </a:accent5>
        <a:accent6>
          <a:srgbClr val="E7B016"/>
        </a:accent6>
        <a:hlink>
          <a:srgbClr val="A8D02A"/>
        </a:hlink>
        <a:folHlink>
          <a:srgbClr val="5CB1F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E1F4D8"/>
        </a:lt1>
        <a:dk2>
          <a:srgbClr val="003366"/>
        </a:dk2>
        <a:lt2>
          <a:srgbClr val="808080"/>
        </a:lt2>
        <a:accent1>
          <a:srgbClr val="FFC319"/>
        </a:accent1>
        <a:accent2>
          <a:srgbClr val="A8D02A"/>
        </a:accent2>
        <a:accent3>
          <a:srgbClr val="EEF8E9"/>
        </a:accent3>
        <a:accent4>
          <a:srgbClr val="000000"/>
        </a:accent4>
        <a:accent5>
          <a:srgbClr val="FFDEAB"/>
        </a:accent5>
        <a:accent6>
          <a:srgbClr val="98BC25"/>
        </a:accent6>
        <a:hlink>
          <a:srgbClr val="5CB1FE"/>
        </a:hlink>
        <a:folHlink>
          <a:srgbClr val="FF616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EE9DE"/>
        </a:lt1>
        <a:dk2>
          <a:srgbClr val="000066"/>
        </a:dk2>
        <a:lt2>
          <a:srgbClr val="808080"/>
        </a:lt2>
        <a:accent1>
          <a:srgbClr val="5CB1FE"/>
        </a:accent1>
        <a:accent2>
          <a:srgbClr val="FF7575"/>
        </a:accent2>
        <a:accent3>
          <a:srgbClr val="FEF2EC"/>
        </a:accent3>
        <a:accent4>
          <a:srgbClr val="000000"/>
        </a:accent4>
        <a:accent5>
          <a:srgbClr val="B5D5FE"/>
        </a:accent5>
        <a:accent6>
          <a:srgbClr val="E76969"/>
        </a:accent6>
        <a:hlink>
          <a:srgbClr val="FFC319"/>
        </a:hlink>
        <a:folHlink>
          <a:srgbClr val="A8D02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Копия (2) 580TGp_general_light</Template>
  <TotalTime>1593</TotalTime>
  <Words>597</Words>
  <Application>Microsoft Office PowerPoint</Application>
  <PresentationFormat>Экран (4:3)</PresentationFormat>
  <Paragraphs>127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Шаблон оформления</vt:lpstr>
      </vt:variant>
      <vt:variant>
        <vt:i4>2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Arial Black</vt:lpstr>
      <vt:lpstr>Times New Roman</vt:lpstr>
      <vt:lpstr>Batang</vt:lpstr>
      <vt:lpstr>Bookman Old Style</vt:lpstr>
      <vt:lpstr>Копия (2) 580TGp_general_light</vt:lpstr>
      <vt:lpstr>Копия (2) 580TGp_general_light</vt:lpstr>
      <vt:lpstr>Учитель информатики: Власенко  Варвара Леонидовна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«Виды словосочетаний по характеру главного слова</dc:title>
  <dc:creator>Досжан</dc:creator>
  <cp:lastModifiedBy>user</cp:lastModifiedBy>
  <cp:revision>37</cp:revision>
  <dcterms:created xsi:type="dcterms:W3CDTF">2014-11-11T17:08:26Z</dcterms:created>
  <dcterms:modified xsi:type="dcterms:W3CDTF">2020-10-02T01:47:28Z</dcterms:modified>
</cp:coreProperties>
</file>