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6" r:id="rId3"/>
    <p:sldId id="257" r:id="rId4"/>
    <p:sldId id="260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68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04C-1A4F-4EAE-B64D-E9CDD751932F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B6178-2DBB-46B2-BAE9-22C2530DB6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04C-1A4F-4EAE-B64D-E9CDD751932F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B6178-2DBB-46B2-BAE9-22C2530DB61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04C-1A4F-4EAE-B64D-E9CDD751932F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B6178-2DBB-46B2-BAE9-22C2530DB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04C-1A4F-4EAE-B64D-E9CDD751932F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B6178-2DBB-46B2-BAE9-22C2530DB61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04C-1A4F-4EAE-B64D-E9CDD751932F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B6178-2DBB-46B2-BAE9-22C2530DB61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04C-1A4F-4EAE-B64D-E9CDD751932F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B6178-2DBB-46B2-BAE9-22C2530DB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04C-1A4F-4EAE-B64D-E9CDD751932F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B6178-2DBB-46B2-BAE9-22C2530DB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04C-1A4F-4EAE-B64D-E9CDD751932F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B6178-2DBB-46B2-BAE9-22C2530DB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04C-1A4F-4EAE-B64D-E9CDD751932F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B6178-2DBB-46B2-BAE9-22C2530DB6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04C-1A4F-4EAE-B64D-E9CDD751932F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B6178-2DBB-46B2-BAE9-22C2530DB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B404C-1A4F-4EAE-B64D-E9CDD751932F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B6178-2DBB-46B2-BAE9-22C2530DB6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F5B404C-1A4F-4EAE-B64D-E9CDD751932F}" type="datetimeFigureOut">
              <a:rPr lang="ru-RU" smtClean="0"/>
              <a:t>10.02.2021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CDB6178-2DBB-46B2-BAE9-22C2530DB61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776864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Фрагмент урока по  формированию навыков  произношения и чтения.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2780928"/>
            <a:ext cx="8568952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>
                <a:solidFill>
                  <a:srgbClr val="FF0000"/>
                </a:solidFill>
              </a:rPr>
              <a:t>Цель</a:t>
            </a:r>
            <a:r>
              <a:rPr lang="ru-RU" dirty="0" smtClean="0"/>
              <a:t>: формирование </a:t>
            </a:r>
            <a:r>
              <a:rPr lang="ru-RU" dirty="0"/>
              <a:t>регулятивных универсальных учебных </a:t>
            </a:r>
            <a:r>
              <a:rPr lang="ru-RU" dirty="0" smtClean="0"/>
              <a:t>действий, повышение мотивации к изучению </a:t>
            </a:r>
            <a:r>
              <a:rPr lang="ru-RU" dirty="0"/>
              <a:t>а</a:t>
            </a:r>
            <a:r>
              <a:rPr lang="ru-RU" dirty="0" smtClean="0"/>
              <a:t>нглийского языка с помощью ИКТ, развитие познавательного интереса.</a:t>
            </a:r>
            <a:endParaRPr lang="ru-RU" dirty="0"/>
          </a:p>
          <a:p>
            <a:pPr marL="4572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Задачи</a:t>
            </a:r>
            <a:r>
              <a:rPr lang="ru-RU" dirty="0" smtClean="0"/>
              <a:t>:</a:t>
            </a:r>
          </a:p>
          <a:p>
            <a:pPr marL="502920" indent="-457200">
              <a:buAutoNum type="arabicPeriod"/>
            </a:pPr>
            <a:r>
              <a:rPr lang="ru-RU" dirty="0" smtClean="0"/>
              <a:t>Совершенствовать навыки произношения отдельных звуков и интеграция их в словах.</a:t>
            </a:r>
          </a:p>
          <a:p>
            <a:pPr marL="502920" indent="-457200">
              <a:buAutoNum type="arabicPeriod"/>
            </a:pPr>
            <a:r>
              <a:rPr lang="ru-RU" dirty="0" smtClean="0"/>
              <a:t>Развивать навыки чтения.</a:t>
            </a:r>
          </a:p>
          <a:p>
            <a:pPr marL="502920" indent="-457200">
              <a:buAutoNum type="arabicPeriod"/>
            </a:pPr>
            <a:r>
              <a:rPr lang="ru-RU" dirty="0" smtClean="0"/>
              <a:t>Тренировать лексические навыки и умения в устной речи.</a:t>
            </a:r>
          </a:p>
          <a:p>
            <a:pPr marL="502920" indent="-4572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0933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920880" cy="6120680"/>
          </a:xfrm>
        </p:spPr>
        <p:txBody>
          <a:bodyPr/>
          <a:lstStyle/>
          <a:p>
            <a:pPr marL="18288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9600" dirty="0" smtClean="0"/>
              <a:t>[a:]-</a:t>
            </a:r>
            <a:r>
              <a:rPr lang="en-US" sz="96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[a</a:t>
            </a:r>
            <a:r>
              <a:rPr lang="en-US" sz="9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:]-</a:t>
            </a:r>
            <a:r>
              <a:rPr lang="en-US" sz="96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[a</a:t>
            </a:r>
            <a:r>
              <a:rPr lang="en-US" sz="9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:]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307009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332656"/>
            <a:ext cx="8208912" cy="612068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96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        </a:t>
            </a:r>
            <a:r>
              <a:rPr lang="en-US" sz="96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[</a:t>
            </a:r>
            <a:r>
              <a:rPr lang="en-US" sz="9600" b="1" dirty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a</a:t>
            </a:r>
            <a:r>
              <a:rPr lang="en-US" sz="96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:]</a:t>
            </a:r>
          </a:p>
          <a:p>
            <a:pPr marL="45720" indent="0">
              <a:buNone/>
            </a:pPr>
            <a:r>
              <a:rPr lang="en-US" sz="7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d</a:t>
            </a:r>
            <a:r>
              <a:rPr lang="en-US" sz="72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a</a:t>
            </a:r>
            <a:r>
              <a:rPr lang="en-US" sz="7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nce        p</a:t>
            </a:r>
            <a:r>
              <a:rPr lang="en-US" sz="72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ar</a:t>
            </a:r>
            <a:r>
              <a:rPr lang="en-US" sz="7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k</a:t>
            </a:r>
          </a:p>
          <a:p>
            <a:pPr marL="45720" indent="0">
              <a:buNone/>
            </a:pPr>
            <a:r>
              <a:rPr lang="en-US" sz="7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f</a:t>
            </a:r>
            <a:r>
              <a:rPr lang="en-US" sz="72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ar</a:t>
            </a:r>
            <a:r>
              <a:rPr lang="en-US" sz="7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m          c</a:t>
            </a:r>
            <a:r>
              <a:rPr lang="en-US" sz="72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ar</a:t>
            </a:r>
          </a:p>
          <a:p>
            <a:pPr marL="45720" indent="0">
              <a:buNone/>
            </a:pPr>
            <a:r>
              <a:rPr lang="en-US" sz="72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d</a:t>
            </a:r>
            <a:r>
              <a:rPr lang="en-US" sz="72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ar</a:t>
            </a:r>
            <a:r>
              <a:rPr lang="en-US" sz="7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k          </a:t>
            </a:r>
            <a:r>
              <a:rPr lang="en-US" sz="72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ar</a:t>
            </a:r>
            <a:r>
              <a:rPr lang="en-US" sz="7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e</a:t>
            </a:r>
          </a:p>
          <a:p>
            <a:pPr marL="45720" indent="0">
              <a:buNone/>
            </a:pP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60400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424936" cy="6408712"/>
          </a:xfrm>
        </p:spPr>
        <p:txBody>
          <a:bodyPr/>
          <a:lstStyle/>
          <a:p>
            <a:pPr marL="45720" indent="0">
              <a:buNone/>
            </a:pPr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34285"/>
            <a:ext cx="4017640" cy="225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3433822"/>
            <a:ext cx="3935327" cy="2951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670480" cy="2752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37" y="3438670"/>
            <a:ext cx="3928864" cy="294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552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7920880" cy="2232248"/>
          </a:xfrm>
        </p:spPr>
        <p:txBody>
          <a:bodyPr/>
          <a:lstStyle/>
          <a:p>
            <a:pPr marL="0" indent="0">
              <a:buNone/>
            </a:pPr>
            <a:r>
              <a:rPr lang="en-US" sz="9600" dirty="0" smtClean="0"/>
              <a:t>[ɔ:]</a:t>
            </a:r>
            <a:r>
              <a:rPr lang="en-US" sz="9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>-[ɔ:]-[ɔ:]</a:t>
            </a:r>
            <a:br>
              <a:rPr lang="en-US" sz="9600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</a:br>
            <a:r>
              <a:rPr lang="en-US" sz="96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  <a:t/>
            </a:r>
            <a:br>
              <a:rPr lang="en-US" sz="96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011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332656"/>
            <a:ext cx="8424936" cy="6264696"/>
          </a:xfrm>
        </p:spPr>
        <p:txBody>
          <a:bodyPr/>
          <a:lstStyle/>
          <a:p>
            <a:pPr marL="45720" indent="0">
              <a:buNone/>
            </a:pPr>
            <a:r>
              <a:rPr lang="en-US" sz="96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        [ɔ:]</a:t>
            </a:r>
          </a:p>
          <a:p>
            <a:pPr marL="45720" indent="0">
              <a:buNone/>
            </a:pPr>
            <a:r>
              <a:rPr lang="en-US" sz="8000" b="1" dirty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a</a:t>
            </a:r>
            <a:r>
              <a:rPr lang="en-US" sz="8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l</a:t>
            </a:r>
            <a:r>
              <a:rPr lang="en-US" sz="80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l             sm</a:t>
            </a:r>
            <a:r>
              <a:rPr lang="en-US" sz="8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al</a:t>
            </a:r>
            <a:r>
              <a:rPr lang="en-US" sz="80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l</a:t>
            </a:r>
          </a:p>
          <a:p>
            <a:pPr marL="45720" indent="0">
              <a:buNone/>
            </a:pPr>
            <a:r>
              <a:rPr lang="en-US" sz="80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w</a:t>
            </a:r>
            <a:r>
              <a:rPr lang="en-US" sz="8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al</a:t>
            </a:r>
            <a:r>
              <a:rPr lang="en-US" sz="80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l           t</a:t>
            </a:r>
            <a:r>
              <a:rPr lang="en-US" sz="8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al</a:t>
            </a:r>
            <a:r>
              <a:rPr lang="en-US" sz="80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l</a:t>
            </a:r>
          </a:p>
          <a:p>
            <a:pPr marL="45720" indent="0">
              <a:buNone/>
            </a:pPr>
            <a:r>
              <a:rPr lang="en-US" sz="80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b</a:t>
            </a:r>
            <a:r>
              <a:rPr lang="en-US" sz="8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al</a:t>
            </a:r>
            <a:r>
              <a:rPr lang="en-US" sz="80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l            h</a:t>
            </a:r>
            <a:r>
              <a:rPr lang="en-US" sz="8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al</a:t>
            </a:r>
            <a:r>
              <a:rPr lang="en-US" sz="80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l</a:t>
            </a:r>
          </a:p>
          <a:p>
            <a:pPr marL="4572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91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39"/>
            <a:ext cx="4392488" cy="2475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60648"/>
            <a:ext cx="2376264" cy="238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901811"/>
            <a:ext cx="3048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90919"/>
            <a:ext cx="4874213" cy="2985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779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95536" y="1628800"/>
            <a:ext cx="8424936" cy="2610624"/>
          </a:xfrm>
        </p:spPr>
        <p:txBody>
          <a:bodyPr/>
          <a:lstStyle/>
          <a:p>
            <a:pPr marL="640080" lvl="2" indent="0">
              <a:buNone/>
            </a:pPr>
            <a:r>
              <a:rPr lang="en-US" sz="9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[</a:t>
            </a:r>
            <a:r>
              <a:rPr lang="en-US" sz="9200" b="1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ai</a:t>
            </a:r>
            <a:r>
              <a:rPr lang="en-US" sz="9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]-[</a:t>
            </a:r>
            <a:r>
              <a:rPr lang="en-US" sz="9200" b="1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ai</a:t>
            </a:r>
            <a:r>
              <a:rPr lang="en-US" sz="9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]-[</a:t>
            </a:r>
            <a:r>
              <a:rPr lang="en-US" sz="9200" b="1" dirty="0" err="1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ai</a:t>
            </a:r>
            <a:r>
              <a:rPr lang="en-US" sz="92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]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409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280920" cy="633670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9200" b="1" dirty="0" smtClean="0">
                <a:solidFill>
                  <a:schemeClr val="accent6"/>
                </a:solidFill>
                <a:effectLst>
                  <a:reflection blurRad="6350" stA="55000" endA="300" endPos="45500" dir="5400000" sy="-100000" algn="bl" rotWithShape="0"/>
                </a:effectLst>
              </a:rPr>
              <a:t>        [</a:t>
            </a:r>
            <a:r>
              <a:rPr lang="en-US" sz="9200" b="1" dirty="0" err="1" smtClean="0">
                <a:solidFill>
                  <a:schemeClr val="accent6"/>
                </a:solidFill>
                <a:effectLst>
                  <a:reflection blurRad="6350" stA="55000" endA="300" endPos="45500" dir="5400000" sy="-100000" algn="bl" rotWithShape="0"/>
                </a:effectLst>
              </a:rPr>
              <a:t>ai</a:t>
            </a:r>
            <a:r>
              <a:rPr lang="en-US" sz="9200" b="1" dirty="0" smtClean="0">
                <a:solidFill>
                  <a:schemeClr val="accent6"/>
                </a:solidFill>
                <a:effectLst>
                  <a:reflection blurRad="6350" stA="55000" endA="300" endPos="45500" dir="5400000" sy="-100000" algn="bl" rotWithShape="0"/>
                </a:effectLst>
              </a:rPr>
              <a:t>]</a:t>
            </a:r>
          </a:p>
          <a:p>
            <a:pPr marL="45720" indent="0">
              <a:buNone/>
            </a:pPr>
            <a:r>
              <a:rPr lang="en-US" sz="80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d</a:t>
            </a:r>
            <a:r>
              <a:rPr lang="en-US" sz="80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r</a:t>
            </a:r>
            <a:r>
              <a:rPr lang="en-US" sz="8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i</a:t>
            </a:r>
            <a:r>
              <a:rPr lang="en-US" sz="80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ve       h</a:t>
            </a:r>
            <a:r>
              <a:rPr lang="en-US" sz="8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igh</a:t>
            </a:r>
          </a:p>
          <a:p>
            <a:pPr marL="45720" indent="0">
              <a:buNone/>
            </a:pPr>
            <a:r>
              <a:rPr lang="en-US" sz="8000" b="1" dirty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w</a:t>
            </a:r>
            <a:r>
              <a:rPr lang="en-US" sz="80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r</a:t>
            </a:r>
            <a:r>
              <a:rPr lang="en-US" sz="8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i</a:t>
            </a:r>
            <a:r>
              <a:rPr lang="en-US" sz="80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te       br</a:t>
            </a:r>
            <a:r>
              <a:rPr lang="en-US" sz="8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igh</a:t>
            </a:r>
            <a:r>
              <a:rPr lang="en-US" sz="80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t</a:t>
            </a:r>
          </a:p>
          <a:p>
            <a:pPr marL="45720" indent="0">
              <a:buNone/>
            </a:pPr>
            <a:r>
              <a:rPr lang="en-US" sz="80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wh</a:t>
            </a:r>
            <a:r>
              <a:rPr lang="en-US" sz="8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i</a:t>
            </a:r>
            <a:r>
              <a:rPr lang="en-US" sz="80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te       n</a:t>
            </a:r>
            <a:r>
              <a:rPr lang="en-US" sz="8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</a:rPr>
              <a:t>igh</a:t>
            </a:r>
            <a:r>
              <a:rPr lang="en-US" sz="8000" b="1" dirty="0" smtClean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t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66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260648"/>
            <a:ext cx="8496944" cy="6336704"/>
          </a:xfrm>
        </p:spPr>
        <p:txBody>
          <a:bodyPr/>
          <a:lstStyle/>
          <a:p>
            <a:pPr marL="4572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548679"/>
            <a:ext cx="4169641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48680"/>
            <a:ext cx="333375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2" y="3429000"/>
            <a:ext cx="4169641" cy="2916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290" y="3429000"/>
            <a:ext cx="3649166" cy="2916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40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844824"/>
            <a:ext cx="8568952" cy="2361416"/>
          </a:xfrm>
        </p:spPr>
        <p:txBody>
          <a:bodyPr/>
          <a:lstStyle/>
          <a:p>
            <a:pPr marL="45720" lvl="0" indent="0">
              <a:buClr>
                <a:srgbClr val="F14124">
                  <a:lumMod val="75000"/>
                </a:srgbClr>
              </a:buClr>
              <a:buNone/>
            </a:pPr>
            <a:r>
              <a:rPr lang="en-US" sz="9600" b="1" dirty="0" smtClean="0"/>
              <a:t>[</a:t>
            </a:r>
            <a:r>
              <a:rPr lang="en-US" sz="9600" b="1" dirty="0" err="1" smtClean="0"/>
              <a:t>əʊ</a:t>
            </a:r>
            <a:r>
              <a:rPr lang="en-US" sz="9600" b="1" dirty="0" smtClean="0"/>
              <a:t>]-</a:t>
            </a:r>
            <a:r>
              <a:rPr lang="en-US" sz="9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[</a:t>
            </a:r>
            <a:r>
              <a:rPr lang="en-US" sz="96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əʊ</a:t>
            </a:r>
            <a:r>
              <a:rPr lang="en-US" sz="9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]-[</a:t>
            </a:r>
            <a:r>
              <a:rPr lang="en-US" sz="9600" b="1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əʊ</a:t>
            </a:r>
            <a:r>
              <a:rPr lang="en-US" sz="9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]</a:t>
            </a:r>
            <a:endParaRPr lang="en-US" sz="9600" b="1" dirty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83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332656"/>
            <a:ext cx="8424936" cy="6192688"/>
          </a:xfrm>
        </p:spPr>
        <p:txBody>
          <a:bodyPr>
            <a:normAutofit fontScale="85000" lnSpcReduction="10000"/>
          </a:bodyPr>
          <a:lstStyle/>
          <a:p>
            <a:pPr marL="45720" lvl="0" indent="0">
              <a:buClr>
                <a:srgbClr val="F14124">
                  <a:lumMod val="75000"/>
                </a:srgbClr>
              </a:buClr>
              <a:buNone/>
            </a:pPr>
            <a:r>
              <a:rPr lang="en-US" sz="9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  </a:t>
            </a:r>
            <a:r>
              <a:rPr lang="en-US" sz="9600" b="1" dirty="0" smtClean="0">
                <a:solidFill>
                  <a:schemeClr val="accent6"/>
                </a:solidFill>
              </a:rPr>
              <a:t>[</a:t>
            </a:r>
            <a:r>
              <a:rPr lang="en-US" sz="9600" b="1" dirty="0" err="1">
                <a:solidFill>
                  <a:schemeClr val="accent6"/>
                </a:solidFill>
              </a:rPr>
              <a:t>əʊ</a:t>
            </a:r>
            <a:r>
              <a:rPr lang="en-US" sz="9600" b="1" dirty="0" smtClean="0">
                <a:solidFill>
                  <a:schemeClr val="accent6"/>
                </a:solidFill>
              </a:rPr>
              <a:t>]</a:t>
            </a:r>
          </a:p>
          <a:p>
            <a:pPr marL="45720" lvl="0" indent="0">
              <a:buClr>
                <a:srgbClr val="F14124">
                  <a:lumMod val="75000"/>
                </a:srgbClr>
              </a:buClr>
              <a:buNone/>
            </a:pPr>
            <a:r>
              <a:rPr lang="en-US" sz="9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n</a:t>
            </a:r>
            <a:r>
              <a:rPr lang="en-US" sz="9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arr</a:t>
            </a:r>
            <a:r>
              <a:rPr lang="en-US" sz="9600" b="1" dirty="0" smtClean="0">
                <a:solidFill>
                  <a:srgbClr val="FF0000"/>
                </a:solidFill>
              </a:rPr>
              <a:t>ow</a:t>
            </a:r>
            <a:r>
              <a:rPr lang="en-US" sz="9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wind</a:t>
            </a:r>
            <a:r>
              <a:rPr lang="en-US" sz="9600" b="1" dirty="0" smtClean="0">
                <a:solidFill>
                  <a:srgbClr val="FF0000"/>
                </a:solidFill>
              </a:rPr>
              <a:t>ow</a:t>
            </a:r>
          </a:p>
          <a:p>
            <a:pPr marL="45720" lvl="0" indent="0">
              <a:buClr>
                <a:srgbClr val="F14124">
                  <a:lumMod val="75000"/>
                </a:srgbClr>
              </a:buClr>
              <a:buNone/>
            </a:pPr>
            <a:r>
              <a:rPr lang="en-US" sz="9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y</a:t>
            </a:r>
            <a:r>
              <a:rPr lang="en-US" sz="9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ell</a:t>
            </a:r>
            <a:r>
              <a:rPr lang="en-US" sz="9600" b="1" dirty="0" smtClean="0">
                <a:solidFill>
                  <a:srgbClr val="FF0000"/>
                </a:solidFill>
              </a:rPr>
              <a:t>ow</a:t>
            </a:r>
            <a:r>
              <a:rPr lang="en-US" sz="9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rainb</a:t>
            </a:r>
            <a:r>
              <a:rPr lang="en-US" sz="9600" b="1" dirty="0" smtClean="0">
                <a:solidFill>
                  <a:srgbClr val="FF0000"/>
                </a:solidFill>
              </a:rPr>
              <a:t>ow</a:t>
            </a:r>
          </a:p>
          <a:p>
            <a:pPr marL="45720" lvl="0" indent="0">
              <a:buClr>
                <a:srgbClr val="F14124">
                  <a:lumMod val="75000"/>
                </a:srgbClr>
              </a:buClr>
              <a:buNone/>
            </a:pPr>
            <a:r>
              <a:rPr lang="en-US" sz="96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s</a:t>
            </a:r>
            <a:r>
              <a:rPr lang="en-US" sz="9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l</a:t>
            </a:r>
            <a:r>
              <a:rPr lang="en-US" sz="9600" b="1" dirty="0" smtClean="0">
                <a:solidFill>
                  <a:srgbClr val="FF0000"/>
                </a:solidFill>
              </a:rPr>
              <a:t>ow</a:t>
            </a:r>
            <a:r>
              <a:rPr lang="en-US" sz="96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 l</a:t>
            </a:r>
            <a:r>
              <a:rPr lang="en-US" sz="9600" b="1" dirty="0" smtClean="0">
                <a:solidFill>
                  <a:srgbClr val="FF0000"/>
                </a:solidFill>
              </a:rPr>
              <a:t>ow</a:t>
            </a:r>
            <a:endParaRPr lang="en-US" sz="8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55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260648"/>
            <a:ext cx="8424936" cy="6264696"/>
          </a:xfrm>
        </p:spPr>
        <p:txBody>
          <a:bodyPr/>
          <a:lstStyle/>
          <a:p>
            <a:pPr marL="45720" indent="0">
              <a:buNone/>
            </a:pP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4410067" cy="2646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68373"/>
            <a:ext cx="3912518" cy="275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04664"/>
            <a:ext cx="2793479" cy="2793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389" y="3689056"/>
            <a:ext cx="3648405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372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772816"/>
            <a:ext cx="8280920" cy="243342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9600" dirty="0" smtClean="0"/>
              <a:t>[</a:t>
            </a:r>
            <a:r>
              <a:rPr lang="en-US" sz="9600" b="1" dirty="0" err="1" smtClean="0"/>
              <a:t>aʊ</a:t>
            </a:r>
            <a:r>
              <a:rPr lang="en-US" sz="9600" dirty="0" smtClean="0"/>
              <a:t>]-[</a:t>
            </a:r>
            <a:r>
              <a:rPr lang="en-US" sz="9600" b="1" dirty="0" err="1" smtClean="0"/>
              <a:t>aʊ</a:t>
            </a:r>
            <a:r>
              <a:rPr lang="en-US" sz="9600" dirty="0" smtClean="0"/>
              <a:t>]-[</a:t>
            </a:r>
            <a:r>
              <a:rPr lang="en-US" sz="9600" b="1" dirty="0" err="1" smtClean="0"/>
              <a:t>aʊ</a:t>
            </a:r>
            <a:r>
              <a:rPr lang="en-US" sz="9600" dirty="0" smtClean="0"/>
              <a:t>]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267999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04664"/>
            <a:ext cx="8280920" cy="6192688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sz="9600" dirty="0" smtClean="0">
                <a:solidFill>
                  <a:schemeClr val="accent6"/>
                </a:solidFill>
              </a:rPr>
              <a:t>      [</a:t>
            </a:r>
            <a:r>
              <a:rPr lang="en-US" sz="9600" b="1" dirty="0" err="1" smtClean="0">
                <a:solidFill>
                  <a:schemeClr val="accent6"/>
                </a:solidFill>
              </a:rPr>
              <a:t>aʊ</a:t>
            </a:r>
            <a:r>
              <a:rPr lang="en-US" sz="9600" dirty="0" smtClean="0">
                <a:solidFill>
                  <a:schemeClr val="accent6"/>
                </a:solidFill>
              </a:rPr>
              <a:t>]</a:t>
            </a:r>
          </a:p>
          <a:p>
            <a:pPr marL="45720" indent="0">
              <a:buNone/>
            </a:pPr>
            <a:r>
              <a:rPr lang="en-US" sz="8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</a:t>
            </a:r>
            <a:r>
              <a:rPr lang="en-US" sz="8200" b="1" dirty="0" smtClean="0">
                <a:solidFill>
                  <a:srgbClr val="FF0000"/>
                </a:solidFill>
              </a:rPr>
              <a:t>ou</a:t>
            </a:r>
            <a:r>
              <a:rPr lang="en-US" sz="82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nt    cl</a:t>
            </a:r>
            <a:r>
              <a:rPr lang="en-US" sz="8200" b="1" dirty="0" smtClean="0">
                <a:solidFill>
                  <a:srgbClr val="FF0000"/>
                </a:solidFill>
              </a:rPr>
              <a:t>ou</a:t>
            </a:r>
            <a:r>
              <a:rPr lang="en-US" sz="82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d</a:t>
            </a:r>
          </a:p>
          <a:p>
            <a:pPr marL="45720" indent="0">
              <a:buNone/>
            </a:pPr>
            <a:r>
              <a:rPr lang="en-US" sz="8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h</a:t>
            </a:r>
            <a:r>
              <a:rPr lang="en-US" sz="8200" b="1" dirty="0" smtClean="0">
                <a:solidFill>
                  <a:srgbClr val="FF0000"/>
                </a:solidFill>
              </a:rPr>
              <a:t>ow</a:t>
            </a:r>
            <a:r>
              <a:rPr lang="en-US" sz="82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    br</a:t>
            </a:r>
            <a:r>
              <a:rPr lang="en-US" sz="8200" b="1" dirty="0" smtClean="0">
                <a:solidFill>
                  <a:srgbClr val="FF0000"/>
                </a:solidFill>
              </a:rPr>
              <a:t>ow</a:t>
            </a:r>
            <a:r>
              <a:rPr lang="en-US" sz="82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n</a:t>
            </a:r>
          </a:p>
          <a:p>
            <a:pPr marL="45720" indent="0">
              <a:buNone/>
            </a:pPr>
            <a:r>
              <a:rPr lang="en-US" sz="82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</a:t>
            </a:r>
            <a:r>
              <a:rPr lang="en-US" sz="8200" b="1" dirty="0" smtClean="0">
                <a:solidFill>
                  <a:srgbClr val="FF0000"/>
                </a:solidFill>
              </a:rPr>
              <a:t>ow</a:t>
            </a:r>
            <a:r>
              <a:rPr lang="en-US" sz="82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n      h</a:t>
            </a:r>
            <a:r>
              <a:rPr lang="en-US" sz="8200" b="1" dirty="0" smtClean="0">
                <a:solidFill>
                  <a:srgbClr val="FF0000"/>
                </a:solidFill>
              </a:rPr>
              <a:t>ou</a:t>
            </a:r>
            <a:r>
              <a:rPr lang="en-US" sz="82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se</a:t>
            </a:r>
          </a:p>
          <a:p>
            <a:pPr marL="45720" indent="0">
              <a:buNone/>
            </a:pPr>
            <a:endParaRPr lang="en-US" sz="9600" dirty="0" smtClean="0">
              <a:solidFill>
                <a:schemeClr val="accent6"/>
              </a:solidFill>
            </a:endParaRPr>
          </a:p>
          <a:p>
            <a:pPr marL="45720" indent="0">
              <a:buNone/>
            </a:pPr>
            <a:endParaRPr lang="ru-RU" sz="88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84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332656"/>
            <a:ext cx="8640960" cy="6408712"/>
          </a:xfrm>
        </p:spPr>
        <p:txBody>
          <a:bodyPr/>
          <a:lstStyle/>
          <a:p>
            <a:pPr marL="45720" indent="0">
              <a:buNone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3571875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76672"/>
            <a:ext cx="4235340" cy="226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56992"/>
            <a:ext cx="4600764" cy="306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356992"/>
            <a:ext cx="4077072" cy="2718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273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96</TotalTime>
  <Words>135</Words>
  <Application>Microsoft Office PowerPoint</Application>
  <PresentationFormat>Экран (4:3)</PresentationFormat>
  <Paragraphs>31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Воздушный поток</vt:lpstr>
      <vt:lpstr>Фрагмент урока по  формированию навыков  произношения и чтения.</vt:lpstr>
      <vt:lpstr>  [a:]-[a:]-[a:]</vt:lpstr>
      <vt:lpstr>Презентация PowerPoint</vt:lpstr>
      <vt:lpstr>Презентация PowerPoint</vt:lpstr>
      <vt:lpstr>[ɔ:]-[ɔ:]-[ɔ:]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[a:]-[a:]-[a:]</dc:title>
  <dc:creator>XTreme.ws</dc:creator>
  <cp:lastModifiedBy>XTreme.ws</cp:lastModifiedBy>
  <cp:revision>26</cp:revision>
  <dcterms:created xsi:type="dcterms:W3CDTF">2021-02-07T09:30:28Z</dcterms:created>
  <dcterms:modified xsi:type="dcterms:W3CDTF">2021-02-10T08:02:00Z</dcterms:modified>
</cp:coreProperties>
</file>