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64" r:id="rId5"/>
    <p:sldId id="275" r:id="rId6"/>
    <p:sldId id="276" r:id="rId7"/>
    <p:sldId id="274" r:id="rId8"/>
    <p:sldId id="269" r:id="rId9"/>
    <p:sldId id="277" r:id="rId10"/>
    <p:sldId id="270" r:id="rId11"/>
    <p:sldId id="260" r:id="rId12"/>
    <p:sldId id="266" r:id="rId13"/>
    <p:sldId id="271" r:id="rId14"/>
    <p:sldId id="267" r:id="rId15"/>
    <p:sldId id="278" r:id="rId16"/>
    <p:sldId id="273" r:id="rId17"/>
    <p:sldId id="259" r:id="rId18"/>
    <p:sldId id="272" r:id="rId19"/>
    <p:sldId id="268" r:id="rId20"/>
    <p:sldId id="263" r:id="rId21"/>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06" autoAdjust="0"/>
    <p:restoredTop sz="94660" autoAdjust="0"/>
  </p:normalViewPr>
  <p:slideViewPr>
    <p:cSldViewPr>
      <p:cViewPr varScale="1">
        <p:scale>
          <a:sx n="69" d="100"/>
          <a:sy n="69" d="100"/>
        </p:scale>
        <p:origin x="-1032"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7EAF463A-BC7C-46EE-9F1E-7F377CCA4891}" type="datetimeFigureOut">
              <a:rPr lang="en-US" smtClean="0"/>
              <a:pPr/>
              <a:t>4/14/2020</a:t>
            </a:fld>
            <a:endParaRPr lang="en-US"/>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A483448D-3A78-4528-A469-B745A65DA48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4/14/2020</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7EAF463A-BC7C-46EE-9F1E-7F377CCA4891}" type="datetimeFigureOut">
              <a:rPr lang="en-US" smtClean="0"/>
              <a:pPr/>
              <a:t>4/14/2020</a:t>
            </a:fld>
            <a:endParaRPr lang="en-US"/>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Номер слайда 5"/>
          <p:cNvSpPr>
            <a:spLocks noGrp="1"/>
          </p:cNvSpPr>
          <p:nvPr>
            <p:ph type="sldNum" sz="quarter" idx="12"/>
          </p:nvPr>
        </p:nvSpPr>
        <p:spPr>
          <a:xfrm>
            <a:off x="6733952" y="6555112"/>
            <a:ext cx="588336" cy="228600"/>
          </a:xfrm>
        </p:spPr>
        <p:txBody>
          <a:bodyPr/>
          <a:lstStyle>
            <a:extLst/>
          </a:lstStyle>
          <a:p>
            <a:fld id="{A483448D-3A78-4528-A469-B745A65DA48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4/14/2020</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7EAF463A-BC7C-46EE-9F1E-7F377CCA4891}" type="datetimeFigureOut">
              <a:rPr lang="en-US" smtClean="0"/>
              <a:pPr/>
              <a:t>4/14/2020</a:t>
            </a:fld>
            <a:endParaRPr lang="en-US"/>
          </a:p>
        </p:txBody>
      </p:sp>
      <p:sp>
        <p:nvSpPr>
          <p:cNvPr id="8" name="Нижний колонтитул 7"/>
          <p:cNvSpPr>
            <a:spLocks noGrp="1"/>
          </p:cNvSpPr>
          <p:nvPr>
            <p:ph type="ftr" sz="quarter" idx="11"/>
          </p:nvPr>
        </p:nvSpPr>
        <p:spPr/>
        <p:txBody>
          <a:bodyPr/>
          <a:lstStyle>
            <a:extLst/>
          </a:lstStyle>
          <a:p>
            <a:endParaRPr lang="en-US"/>
          </a:p>
        </p:txBody>
      </p:sp>
      <p:sp>
        <p:nvSpPr>
          <p:cNvPr id="9" name="Номер слайда 8"/>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7EAF463A-BC7C-46EE-9F1E-7F377CCA4891}" type="datetimeFigureOut">
              <a:rPr lang="en-US" smtClean="0"/>
              <a:pPr/>
              <a:t>4/14/2020</a:t>
            </a:fld>
            <a:endParaRPr lang="en-US"/>
          </a:p>
        </p:txBody>
      </p:sp>
      <p:sp>
        <p:nvSpPr>
          <p:cNvPr id="4" name="Нижний колонтитул 3"/>
          <p:cNvSpPr>
            <a:spLocks noGrp="1"/>
          </p:cNvSpPr>
          <p:nvPr>
            <p:ph type="ftr" sz="quarter" idx="11"/>
          </p:nvPr>
        </p:nvSpPr>
        <p:spPr/>
        <p:txBody>
          <a:bodyPr/>
          <a:lstStyle>
            <a:extLst/>
          </a:lstStyle>
          <a:p>
            <a:endParaRPr lang="en-US"/>
          </a:p>
        </p:txBody>
      </p:sp>
      <p:sp>
        <p:nvSpPr>
          <p:cNvPr id="5" name="Номер слайда 4"/>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7EAF463A-BC7C-46EE-9F1E-7F377CCA4891}" type="datetimeFigureOut">
              <a:rPr lang="en-US" smtClean="0"/>
              <a:pPr/>
              <a:t>4/14/2020</a:t>
            </a:fld>
            <a:endParaRPr lang="en-US"/>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en-US"/>
          </a:p>
        </p:txBody>
      </p:sp>
      <p:sp>
        <p:nvSpPr>
          <p:cNvPr id="4" name="Номер слайда 3"/>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4/14/2020</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7EAF463A-BC7C-46EE-9F1E-7F377CCA4891}" type="datetimeFigureOut">
              <a:rPr lang="en-US" smtClean="0"/>
              <a:pPr/>
              <a:t>4/14/2020</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4/14/2020</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7EAF463A-BC7C-46EE-9F1E-7F377CCA4891}" type="datetimeFigureOut">
              <a:rPr lang="en-US" smtClean="0"/>
              <a:pPr/>
              <a:t>4/14/2020</a:t>
            </a:fld>
            <a:endParaRPr lang="en-US"/>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en-US"/>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A483448D-3A78-4528-A469-B745A65DA480}" type="slidenum">
              <a:rPr lang="en-US" smtClean="0"/>
              <a:pPr/>
              <a:t>‹#›</a:t>
            </a:fld>
            <a:endParaRPr lang="en-US"/>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7EAF463A-BC7C-46EE-9F1E-7F377CCA4891}" type="datetimeFigureOut">
              <a:rPr lang="en-US" smtClean="0"/>
              <a:pPr/>
              <a:t>4/14/2020</a:t>
            </a:fld>
            <a:endParaRPr lang="en-US"/>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ransition>
    <p:fade thruBlk="1"/>
  </p:transition>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audio" Target="file:///J:\&#1050;&#1083;.&#1063;&#1072;&#1089;%20&#1040;&#1083;&#1083;&#1077;&#1103;%20&#1087;&#1072;&#1084;&#1103;&#1090;&#1080;\&#1052;&#1080;&#1085;&#1091;&#1089;&#1086;&#1074;&#1082;&#1072;%20&#1087;&#1077;&#1089;&#1085;&#1080;%20&#1042;&#1086;&#1077;&#1085;&#1085;&#1099;&#1077;%20-%20&#1046;&#1091;&#1088;&#1072;&#1074;&#1083;&#1080;%20(&#1074;&#1077;&#1088;&#1089;&#1080;&#1103;%202)%20(from%20MyTrackList.Com!).mp3"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62000" y="304800"/>
            <a:ext cx="5867400" cy="2057400"/>
          </a:xfrm>
        </p:spPr>
        <p:txBody>
          <a:bodyPr/>
          <a:lstStyle/>
          <a:p>
            <a:endParaRPr lang="ru-RU" dirty="0"/>
          </a:p>
        </p:txBody>
      </p:sp>
      <p:sp>
        <p:nvSpPr>
          <p:cNvPr id="3" name="Подзаголовок 2"/>
          <p:cNvSpPr>
            <a:spLocks noGrp="1"/>
          </p:cNvSpPr>
          <p:nvPr>
            <p:ph type="subTitle" idx="1"/>
          </p:nvPr>
        </p:nvSpPr>
        <p:spPr>
          <a:xfrm>
            <a:off x="3354442" y="3539864"/>
            <a:ext cx="5114778" cy="2708536"/>
          </a:xfrm>
        </p:spPr>
        <p:txBody>
          <a:bodyPr>
            <a:normAutofit/>
          </a:bodyPr>
          <a:lstStyle/>
          <a:p>
            <a:endParaRPr lang="ru-RU" dirty="0"/>
          </a:p>
        </p:txBody>
      </p:sp>
      <p:pic>
        <p:nvPicPr>
          <p:cNvPr id="5" name="Рисунок 4" descr="580973-1920x1280.jpg.600x450_q85_crop.jpg"/>
          <p:cNvPicPr>
            <a:picLocks noChangeAspect="1"/>
          </p:cNvPicPr>
          <p:nvPr/>
        </p:nvPicPr>
        <p:blipFill>
          <a:blip r:embed="rId3" cstate="print"/>
          <a:stretch>
            <a:fillRect/>
          </a:stretch>
        </p:blipFill>
        <p:spPr>
          <a:xfrm>
            <a:off x="0" y="0"/>
            <a:ext cx="9144000" cy="6858000"/>
          </a:xfrm>
          <a:prstGeom prst="rect">
            <a:avLst/>
          </a:prstGeom>
        </p:spPr>
      </p:pic>
      <p:sp>
        <p:nvSpPr>
          <p:cNvPr id="6" name="TextBox 5"/>
          <p:cNvSpPr txBox="1"/>
          <p:nvPr/>
        </p:nvSpPr>
        <p:spPr>
          <a:xfrm>
            <a:off x="914400" y="1066800"/>
            <a:ext cx="6629400" cy="1200329"/>
          </a:xfrm>
          <a:prstGeom prst="rect">
            <a:avLst/>
          </a:prstGeom>
          <a:noFill/>
        </p:spPr>
        <p:txBody>
          <a:bodyPr wrap="square" rtlCol="0">
            <a:spAutoFit/>
          </a:bodyPr>
          <a:lstStyle/>
          <a:p>
            <a:r>
              <a:rPr lang="ru-RU" sz="7200" i="1"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latin typeface="Book Antiqua" pitchFamily="18" charset="0"/>
              </a:rPr>
              <a:t>Аллея памяти</a:t>
            </a:r>
            <a:endParaRPr lang="ru-RU" sz="7200" i="1" dirty="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latin typeface="Book Antiqua" pitchFamily="18" charset="0"/>
            </a:endParaRPr>
          </a:p>
        </p:txBody>
      </p:sp>
      <p:pic>
        <p:nvPicPr>
          <p:cNvPr id="7" name="Минусовка песни Военные - Журавли (версия 2) (from MyTrackList.Com!).mp3">
            <a:hlinkClick r:id="" action="ppaction://media"/>
          </p:cNvPr>
          <p:cNvPicPr>
            <a:picLocks noRot="1" noChangeAspect="1"/>
          </p:cNvPicPr>
          <p:nvPr>
            <a:audioFile r:link="rId1"/>
          </p:nvPr>
        </p:nvPicPr>
        <p:blipFill>
          <a:blip r:embed="rId4" cstate="print"/>
          <a:stretch>
            <a:fillRect/>
          </a:stretch>
        </p:blipFill>
        <p:spPr>
          <a:xfrm>
            <a:off x="8458200" y="6324600"/>
            <a:ext cx="304800" cy="304800"/>
          </a:xfrm>
          <a:prstGeom prst="rect">
            <a:avLst/>
          </a:prstGeom>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3"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5791200" cy="746760"/>
          </a:xfrm>
        </p:spPr>
        <p:txBody>
          <a:bodyPr/>
          <a:lstStyle/>
          <a:p>
            <a:endParaRPr lang="ru-RU" dirty="0"/>
          </a:p>
        </p:txBody>
      </p:sp>
      <p:pic>
        <p:nvPicPr>
          <p:cNvPr id="9" name="Содержимое 8" descr="wpapers_ru_Часы.jpg"/>
          <p:cNvPicPr>
            <a:picLocks noGrp="1" noChangeAspect="1"/>
          </p:cNvPicPr>
          <p:nvPr>
            <p:ph idx="1"/>
          </p:nvPr>
        </p:nvPicPr>
        <p:blipFill>
          <a:blip r:embed="rId2" cstate="print"/>
          <a:stretch>
            <a:fillRect/>
          </a:stretch>
        </p:blipFill>
        <p:spPr>
          <a:xfrm>
            <a:off x="0" y="0"/>
            <a:ext cx="9180192" cy="6858000"/>
          </a:xfrm>
        </p:spPr>
      </p:pic>
      <p:sp>
        <p:nvSpPr>
          <p:cNvPr id="17413" name="Rectangle 5"/>
          <p:cNvSpPr>
            <a:spLocks noChangeArrowheads="1"/>
          </p:cNvSpPr>
          <p:nvPr/>
        </p:nvSpPr>
        <p:spPr bwMode="auto">
          <a:xfrm>
            <a:off x="0" y="0"/>
            <a:ext cx="184731" cy="53860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lang="ru-RU" sz="1100" b="1" dirty="0" smtClean="0">
              <a:latin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Прямоугольник 9"/>
          <p:cNvSpPr/>
          <p:nvPr/>
        </p:nvSpPr>
        <p:spPr>
          <a:xfrm>
            <a:off x="304800" y="304800"/>
            <a:ext cx="6934200" cy="2246769"/>
          </a:xfrm>
          <a:prstGeom prst="rect">
            <a:avLst/>
          </a:prstGeom>
        </p:spPr>
        <p:txBody>
          <a:bodyPr wrap="square">
            <a:spAutoFit/>
          </a:bodyPr>
          <a:lstStyle/>
          <a:p>
            <a:pPr algn="just"/>
            <a:r>
              <a:rPr lang="ru-RU" sz="2000" i="1" dirty="0" smtClean="0">
                <a:ln w="18415" cmpd="sng">
                  <a:solidFill>
                    <a:srgbClr val="FFFFFF"/>
                  </a:solidFill>
                  <a:prstDash val="solid"/>
                </a:ln>
                <a:solidFill>
                  <a:srgbClr val="FFFFFF"/>
                </a:solidFill>
                <a:effectLst>
                  <a:glow rad="63500">
                    <a:schemeClr val="accent2">
                      <a:satMod val="175000"/>
                      <a:alpha val="40000"/>
                    </a:schemeClr>
                  </a:glow>
                  <a:outerShdw blurRad="63500" dir="3600000" algn="tl" rotWithShape="0">
                    <a:srgbClr val="000000">
                      <a:alpha val="70000"/>
                    </a:srgbClr>
                  </a:outerShdw>
                </a:effectLst>
                <a:latin typeface="Book Antiqua" pitchFamily="18" charset="0"/>
              </a:rPr>
              <a:t>Наша жизнь началась не сейчас, не сегодня она и закончится. Многие века создавалась история.  Каждый момент этой жизни возможен только потому, что были столетия до него. Об этом мы должны постоянно помнить, это мы должны четко осознавать, чтобы продолжать жить, оставаться полноценным человеком — связующим звеном в непрерывном потоке времени. </a:t>
            </a:r>
            <a:endParaRPr lang="ru-RU" sz="2000" i="1" dirty="0">
              <a:ln w="18415" cmpd="sng">
                <a:solidFill>
                  <a:srgbClr val="FFFFFF"/>
                </a:solidFill>
                <a:prstDash val="solid"/>
              </a:ln>
              <a:solidFill>
                <a:srgbClr val="FFFFFF"/>
              </a:solidFill>
              <a:effectLst>
                <a:glow rad="63500">
                  <a:schemeClr val="accent2">
                    <a:satMod val="175000"/>
                    <a:alpha val="40000"/>
                  </a:schemeClr>
                </a:glow>
                <a:outerShdw blurRad="63500" dir="3600000" algn="tl" rotWithShape="0">
                  <a:srgbClr val="000000">
                    <a:alpha val="70000"/>
                  </a:srgbClr>
                </a:outerShdw>
              </a:effectLst>
              <a:latin typeface="Book Antiqua" pitchFamily="18" charset="0"/>
            </a:endParaRPr>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dub_wallpapers.jpg"/>
          <p:cNvPicPr>
            <a:picLocks noGrp="1" noChangeAspect="1"/>
          </p:cNvPicPr>
          <p:nvPr>
            <p:ph idx="1"/>
          </p:nvPr>
        </p:nvPicPr>
        <p:blipFill>
          <a:blip r:embed="rId2" cstate="print"/>
          <a:stretch>
            <a:fillRect/>
          </a:stretch>
        </p:blipFill>
        <p:spPr>
          <a:xfrm>
            <a:off x="0" y="0"/>
            <a:ext cx="9144000" cy="6858000"/>
          </a:xfrm>
        </p:spPr>
      </p:pic>
      <p:sp>
        <p:nvSpPr>
          <p:cNvPr id="8" name="TextBox 7"/>
          <p:cNvSpPr txBox="1"/>
          <p:nvPr/>
        </p:nvSpPr>
        <p:spPr>
          <a:xfrm>
            <a:off x="228600" y="3276600"/>
            <a:ext cx="7086600" cy="3170099"/>
          </a:xfrm>
          <a:prstGeom prst="rect">
            <a:avLst/>
          </a:prstGeom>
          <a:noFill/>
        </p:spPr>
        <p:txBody>
          <a:bodyPr wrap="square" rtlCol="0">
            <a:spAutoFit/>
          </a:bodyPr>
          <a:lstStyle/>
          <a:p>
            <a:pPr lvl="0" algn="just"/>
            <a:r>
              <a:rPr lang="ru-RU" sz="2000" i="1" dirty="0" smtClean="0">
                <a:ln w="18415" cmpd="sng">
                  <a:solidFill>
                    <a:srgbClr val="FFFFFF"/>
                  </a:solidFill>
                  <a:prstDash val="solid"/>
                </a:ln>
                <a:solidFill>
                  <a:srgbClr val="FFFFFF"/>
                </a:solidFill>
                <a:effectLst>
                  <a:glow rad="63500">
                    <a:schemeClr val="accent2">
                      <a:satMod val="175000"/>
                      <a:alpha val="40000"/>
                    </a:schemeClr>
                  </a:glow>
                  <a:outerShdw blurRad="63500" dir="3600000" algn="tl" rotWithShape="0">
                    <a:srgbClr val="000000">
                      <a:alpha val="70000"/>
                    </a:srgbClr>
                  </a:outerShdw>
                </a:effectLst>
                <a:latin typeface="Book Antiqua" pitchFamily="18" charset="0"/>
              </a:rPr>
              <a:t>Память о наших предках составляет главное богатство нашей души. Ведь для того чтобы мы сейчас жили и были такими, какие мы есть, многие поколения людей создавали наше общество, делали жизнь такой, какой увидели ее мы. Да и в нас самих — прямое продолжение нравственных, культурных, исторических ценностей дедов и прадедов. Память об ушедших родственниках также, а может даже более священна, чем память о каком-либо деятеле, ведь как говорил Г. Гейне «Под каждой могильной плитой – мировая история». </a:t>
            </a:r>
            <a:endParaRPr lang="ru-RU" sz="2000" dirty="0">
              <a:ln w="18415" cmpd="sng">
                <a:solidFill>
                  <a:srgbClr val="FFFFFF"/>
                </a:solidFill>
                <a:prstDash val="solid"/>
              </a:ln>
              <a:solidFill>
                <a:srgbClr val="FFFFFF"/>
              </a:solidFill>
              <a:effectLst>
                <a:glow rad="63500">
                  <a:schemeClr val="accent2">
                    <a:satMod val="175000"/>
                    <a:alpha val="40000"/>
                  </a:schemeClr>
                </a:glow>
                <a:outerShdw blurRad="63500" dir="3600000" algn="tl" rotWithShape="0">
                  <a:srgbClr val="000000">
                    <a:alpha val="70000"/>
                  </a:srgbClr>
                </a:outerShdw>
              </a:effectLst>
              <a:latin typeface="Book Antiqua" pitchFamily="18" charset="0"/>
            </a:endParaRPr>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218836-2000x1333.jpg.600x450_q85_crop.jpg"/>
          <p:cNvPicPr>
            <a:picLocks noGrp="1" noChangeAspect="1"/>
          </p:cNvPicPr>
          <p:nvPr>
            <p:ph idx="1"/>
          </p:nvPr>
        </p:nvPicPr>
        <p:blipFill>
          <a:blip r:embed="rId2" cstate="print"/>
          <a:stretch>
            <a:fillRect/>
          </a:stretch>
        </p:blipFill>
        <p:spPr>
          <a:xfrm>
            <a:off x="0" y="0"/>
            <a:ext cx="9144000" cy="6858000"/>
          </a:xfrm>
        </p:spPr>
      </p:pic>
      <p:sp>
        <p:nvSpPr>
          <p:cNvPr id="3" name="TextBox 2"/>
          <p:cNvSpPr txBox="1"/>
          <p:nvPr/>
        </p:nvSpPr>
        <p:spPr>
          <a:xfrm>
            <a:off x="533400" y="838200"/>
            <a:ext cx="6858000" cy="584775"/>
          </a:xfrm>
          <a:prstGeom prst="rect">
            <a:avLst/>
          </a:prstGeom>
          <a:noFill/>
        </p:spPr>
        <p:txBody>
          <a:bodyPr wrap="square" rtlCol="0">
            <a:spAutoFit/>
          </a:bodyPr>
          <a:lstStyle/>
          <a:p>
            <a:r>
              <a:rPr lang="ru-RU" sz="3200" i="1"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latin typeface="Book Antiqua" pitchFamily="18" charset="0"/>
              </a:rPr>
              <a:t>Так что же такое память?</a:t>
            </a:r>
            <a:endParaRPr lang="ru-RU" sz="3200" i="1" dirty="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latin typeface="Book Antiqua" pitchFamily="18" charset="0"/>
            </a:endParaRPr>
          </a:p>
        </p:txBody>
      </p:sp>
      <p:sp>
        <p:nvSpPr>
          <p:cNvPr id="4" name="TextBox 3"/>
          <p:cNvSpPr txBox="1"/>
          <p:nvPr/>
        </p:nvSpPr>
        <p:spPr>
          <a:xfrm>
            <a:off x="304799" y="4419600"/>
            <a:ext cx="8534401" cy="1938992"/>
          </a:xfrm>
          <a:prstGeom prst="rect">
            <a:avLst/>
          </a:prstGeom>
          <a:noFill/>
        </p:spPr>
        <p:txBody>
          <a:bodyPr wrap="square" rtlCol="0">
            <a:spAutoFit/>
          </a:bodyPr>
          <a:lstStyle/>
          <a:p>
            <a:r>
              <a:rPr lang="ru-RU" sz="2400" i="1"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latin typeface="Book Antiqua" pitchFamily="18" charset="0"/>
              </a:rPr>
              <a:t>«Память – это свойство души хранить сознанье о былом…»,</a:t>
            </a:r>
          </a:p>
          <a:p>
            <a:r>
              <a:rPr lang="ru-RU" sz="2400" i="1"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latin typeface="Book Antiqua" pitchFamily="18" charset="0"/>
              </a:rPr>
              <a:t>написано в словаре В. И. Даля, то есть хранить знания о прошлом, </a:t>
            </a:r>
          </a:p>
          <a:p>
            <a:r>
              <a:rPr lang="ru-RU" sz="2400" i="1"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latin typeface="Book Antiqua" pitchFamily="18" charset="0"/>
              </a:rPr>
              <a:t>каким бы оно ни было, а память о подвиге – долг потомков хранить как святыню.</a:t>
            </a:r>
            <a:endParaRPr lang="ru-RU" sz="2400" i="1" dirty="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latin typeface="Book Antiqua" pitchFamily="18"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10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75 лет назад началась Вторая мировая война"/>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Новостной портал для скачивания через торрент или напрямую &quot; Страница 703"/>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338198.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 name="Рисунок 5" descr="0_8348e_d8fe9ede_orig.png"/>
          <p:cNvPicPr>
            <a:picLocks noChangeAspect="1"/>
          </p:cNvPicPr>
          <p:nvPr/>
        </p:nvPicPr>
        <p:blipFill>
          <a:blip r:embed="rId2" cstate="print"/>
          <a:stretch>
            <a:fillRect/>
          </a:stretch>
        </p:blipFill>
        <p:spPr>
          <a:xfrm>
            <a:off x="0" y="0"/>
            <a:ext cx="9144000" cy="6857999"/>
          </a:xfrm>
          <a:prstGeom prst="rect">
            <a:avLst/>
          </a:prstGeom>
        </p:spPr>
      </p:pic>
      <p:sp>
        <p:nvSpPr>
          <p:cNvPr id="7" name="TextBox 6"/>
          <p:cNvSpPr txBox="1"/>
          <p:nvPr/>
        </p:nvSpPr>
        <p:spPr>
          <a:xfrm>
            <a:off x="1295400" y="1752600"/>
            <a:ext cx="6851556" cy="3139321"/>
          </a:xfrm>
          <a:prstGeom prst="rect">
            <a:avLst/>
          </a:prstGeom>
          <a:noFill/>
        </p:spPr>
        <p:txBody>
          <a:bodyPr wrap="none" rtlCol="0">
            <a:spAutoFit/>
          </a:bodyPr>
          <a:lstStyle/>
          <a:p>
            <a:r>
              <a:rPr lang="ru-RU" b="1" i="1" dirty="0" smtClean="0">
                <a:latin typeface="Book Antiqua" pitchFamily="18" charset="0"/>
              </a:rPr>
              <a:t>На начало 1941 года в Чердынском районе насчитывалось </a:t>
            </a:r>
          </a:p>
          <a:p>
            <a:r>
              <a:rPr lang="ru-RU" b="1" i="1" dirty="0" smtClean="0">
                <a:latin typeface="Book Antiqua" pitchFamily="18" charset="0"/>
              </a:rPr>
              <a:t>38,5 тысяч жителей. В годы Великой Отечественной войны</a:t>
            </a:r>
          </a:p>
          <a:p>
            <a:r>
              <a:rPr lang="ru-RU" b="1" i="1" dirty="0" smtClean="0">
                <a:latin typeface="Book Antiqua" pitchFamily="18" charset="0"/>
              </a:rPr>
              <a:t>Чердынским Военкоматом было призвано:</a:t>
            </a:r>
          </a:p>
          <a:p>
            <a:r>
              <a:rPr lang="ru-RU" b="1" i="1" dirty="0" smtClean="0">
                <a:latin typeface="Book Antiqua" pitchFamily="18" charset="0"/>
              </a:rPr>
              <a:t>1941 год – 5 тыс. 303 человека</a:t>
            </a:r>
          </a:p>
          <a:p>
            <a:r>
              <a:rPr lang="ru-RU" b="1" i="1" dirty="0" smtClean="0">
                <a:latin typeface="Book Antiqua" pitchFamily="18" charset="0"/>
              </a:rPr>
              <a:t>1942 год – 3 тыс. 822 человека</a:t>
            </a:r>
          </a:p>
          <a:p>
            <a:r>
              <a:rPr lang="ru-RU" b="1" i="1" dirty="0" smtClean="0">
                <a:latin typeface="Book Antiqua" pitchFamily="18" charset="0"/>
              </a:rPr>
              <a:t>1943 год – 2 тыс. 447 человек</a:t>
            </a:r>
          </a:p>
          <a:p>
            <a:r>
              <a:rPr lang="ru-RU" b="1" i="1" dirty="0" smtClean="0">
                <a:latin typeface="Book Antiqua" pitchFamily="18" charset="0"/>
              </a:rPr>
              <a:t>1944 год – 1 тыс. 308 человек</a:t>
            </a:r>
          </a:p>
          <a:p>
            <a:r>
              <a:rPr lang="ru-RU" b="1" i="1" dirty="0" smtClean="0">
                <a:latin typeface="Book Antiqua" pitchFamily="18" charset="0"/>
              </a:rPr>
              <a:t>1945 год – 282 человека</a:t>
            </a:r>
          </a:p>
          <a:p>
            <a:r>
              <a:rPr lang="ru-RU" b="1" i="1" dirty="0" smtClean="0">
                <a:latin typeface="Book Antiqua" pitchFamily="18" charset="0"/>
              </a:rPr>
              <a:t>Всего за годы Великой Отечественной войны было призвано:</a:t>
            </a:r>
          </a:p>
          <a:p>
            <a:r>
              <a:rPr lang="ru-RU" b="1" i="1" dirty="0" smtClean="0">
                <a:latin typeface="Book Antiqua" pitchFamily="18" charset="0"/>
              </a:rPr>
              <a:t>15 тыс. 607 человек.</a:t>
            </a:r>
          </a:p>
          <a:p>
            <a:r>
              <a:rPr lang="ru-RU" b="1" i="1" dirty="0" smtClean="0">
                <a:latin typeface="Book Antiqua" pitchFamily="18" charset="0"/>
              </a:rPr>
              <a:t>230 из них – женщины.</a:t>
            </a:r>
            <a:endParaRPr lang="ru-RU" b="1" i="1" dirty="0">
              <a:latin typeface="Book Antiqua" pitchFamily="18" charset="0"/>
            </a:endParaRPr>
          </a:p>
        </p:txBody>
      </p:sp>
      <p:sp>
        <p:nvSpPr>
          <p:cNvPr id="8" name="TextBox 7"/>
          <p:cNvSpPr txBox="1"/>
          <p:nvPr/>
        </p:nvSpPr>
        <p:spPr>
          <a:xfrm>
            <a:off x="2362200" y="1066800"/>
            <a:ext cx="4191000" cy="584775"/>
          </a:xfrm>
          <a:prstGeom prst="rect">
            <a:avLst/>
          </a:prstGeom>
          <a:noFill/>
        </p:spPr>
        <p:txBody>
          <a:bodyPr wrap="square" rtlCol="0">
            <a:spAutoFit/>
          </a:bodyPr>
          <a:lstStyle/>
          <a:p>
            <a:r>
              <a:rPr lang="ru-RU" sz="3200" i="1" dirty="0" smtClean="0">
                <a:ln w="18415" cmpd="sng">
                  <a:solidFill>
                    <a:srgbClr val="FFFFFF"/>
                  </a:solidFill>
                  <a:prstDash val="solid"/>
                </a:ln>
                <a:solidFill>
                  <a:srgbClr val="FFFFFF"/>
                </a:solidFill>
                <a:effectLst>
                  <a:glow rad="139700">
                    <a:schemeClr val="accent5">
                      <a:satMod val="175000"/>
                      <a:alpha val="40000"/>
                    </a:schemeClr>
                  </a:glow>
                  <a:outerShdw blurRad="63500" dir="3600000" algn="tl" rotWithShape="0">
                    <a:srgbClr val="000000">
                      <a:alpha val="70000"/>
                    </a:srgbClr>
                  </a:outerShdw>
                </a:effectLst>
                <a:latin typeface="Book Antiqua" pitchFamily="18" charset="0"/>
              </a:rPr>
              <a:t>Историческая справка</a:t>
            </a:r>
            <a:endParaRPr lang="ru-RU" sz="3200" i="1" dirty="0">
              <a:ln w="18415" cmpd="sng">
                <a:solidFill>
                  <a:srgbClr val="FFFFFF"/>
                </a:solidFill>
                <a:prstDash val="solid"/>
              </a:ln>
              <a:solidFill>
                <a:srgbClr val="FFFFFF"/>
              </a:solidFill>
              <a:effectLst>
                <a:glow rad="139700">
                  <a:schemeClr val="accent5">
                    <a:satMod val="175000"/>
                    <a:alpha val="40000"/>
                  </a:schemeClr>
                </a:glow>
                <a:outerShdw blurRad="63500" dir="3600000" algn="tl" rotWithShape="0">
                  <a:srgbClr val="000000">
                    <a:alpha val="70000"/>
                  </a:srgbClr>
                </a:outerShdw>
              </a:effectLst>
              <a:latin typeface="Book Antiqua" pitchFamily="18" charset="0"/>
            </a:endParaRPr>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Решающая Победа Красной Армии в битве на Курской дуге"/>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Прямоугольник 2"/>
          <p:cNvSpPr/>
          <p:nvPr/>
        </p:nvSpPr>
        <p:spPr>
          <a:xfrm>
            <a:off x="381000" y="0"/>
            <a:ext cx="8229600" cy="923330"/>
          </a:xfrm>
          <a:prstGeom prst="rect">
            <a:avLst/>
          </a:prstGeom>
        </p:spPr>
        <p:txBody>
          <a:bodyPr wrap="square">
            <a:spAutoFit/>
          </a:bodyPr>
          <a:lstStyle/>
          <a:p>
            <a:pPr algn="ctr"/>
            <a:r>
              <a:rPr lang="ru-RU" sz="5400" i="1" dirty="0" smtClean="0">
                <a:ln w="18415" cmpd="sng">
                  <a:solidFill>
                    <a:srgbClr val="FFFFFF"/>
                  </a:solidFill>
                  <a:prstDash val="solid"/>
                </a:ln>
                <a:solidFill>
                  <a:srgbClr val="FFFFFF"/>
                </a:solidFill>
                <a:effectLst>
                  <a:glow rad="63500">
                    <a:schemeClr val="accent1">
                      <a:satMod val="175000"/>
                      <a:alpha val="40000"/>
                    </a:schemeClr>
                  </a:glow>
                  <a:outerShdw blurRad="63500" dir="3600000" algn="tl" rotWithShape="0">
                    <a:srgbClr val="000000">
                      <a:alpha val="70000"/>
                    </a:srgbClr>
                  </a:outerShdw>
                </a:effectLst>
                <a:latin typeface="Book Antiqua" pitchFamily="18" charset="0"/>
              </a:rPr>
              <a:t>Спасибо деду за Победу!</a:t>
            </a:r>
            <a:endParaRPr lang="ru-RU" sz="5400" i="1" dirty="0">
              <a:ln w="18415" cmpd="sng">
                <a:solidFill>
                  <a:srgbClr val="FFFFFF"/>
                </a:solidFill>
                <a:prstDash val="solid"/>
              </a:ln>
              <a:solidFill>
                <a:srgbClr val="FFFFFF"/>
              </a:solidFill>
              <a:effectLst>
                <a:glow rad="63500">
                  <a:schemeClr val="accent1">
                    <a:satMod val="175000"/>
                    <a:alpha val="40000"/>
                  </a:schemeClr>
                </a:glow>
                <a:outerShdw blurRad="63500" dir="3600000" algn="tl" rotWithShape="0">
                  <a:srgbClr val="000000">
                    <a:alpha val="70000"/>
                  </a:srgbClr>
                </a:outerShdw>
              </a:effectLst>
              <a:latin typeface="Book Antiqua" pitchFamily="18" charset="0"/>
            </a:endParaRPr>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 name="Содержимое 9" descr="Рисунок2.jpg"/>
          <p:cNvPicPr>
            <a:picLocks noGrp="1" noChangeAspect="1"/>
          </p:cNvPicPr>
          <p:nvPr>
            <p:ph idx="1"/>
          </p:nvPr>
        </p:nvPicPr>
        <p:blipFill>
          <a:blip r:embed="rId2" cstate="print"/>
          <a:stretch>
            <a:fillRect/>
          </a:stretch>
        </p:blipFill>
        <p:spPr>
          <a:xfrm>
            <a:off x="848414" y="1609725"/>
            <a:ext cx="6456572" cy="4846638"/>
          </a:xfrm>
        </p:spPr>
      </p:pic>
      <p:pic>
        <p:nvPicPr>
          <p:cNvPr id="11" name="Рисунок 10" descr="Рисунок1.jpg"/>
          <p:cNvPicPr>
            <a:picLocks noChangeAspect="1"/>
          </p:cNvPicPr>
          <p:nvPr/>
        </p:nvPicPr>
        <p:blipFill>
          <a:blip r:embed="rId3" cstate="print"/>
          <a:stretch>
            <a:fillRect/>
          </a:stretch>
        </p:blipFill>
        <p:spPr>
          <a:xfrm>
            <a:off x="15159" y="0"/>
            <a:ext cx="9113682" cy="6858000"/>
          </a:xfrm>
          <a:prstGeom prst="rect">
            <a:avLst/>
          </a:prstGeom>
        </p:spPr>
      </p:pic>
      <p:pic>
        <p:nvPicPr>
          <p:cNvPr id="12" name="Содержимое 5" descr="1393579096_kartina-a.a.-plastova-fashist-proletel.jpg"/>
          <p:cNvPicPr>
            <a:picLocks noChangeAspect="1"/>
          </p:cNvPicPr>
          <p:nvPr/>
        </p:nvPicPr>
        <p:blipFill>
          <a:blip r:embed="rId4" cstate="print"/>
          <a:stretch>
            <a:fillRect/>
          </a:stretch>
        </p:blipFill>
        <p:spPr>
          <a:xfrm>
            <a:off x="0" y="0"/>
            <a:ext cx="9144000" cy="6858000"/>
          </a:xfrm>
          <a:prstGeom prst="rect">
            <a:avLst/>
          </a:prstGeom>
        </p:spPr>
      </p:pic>
      <p:sp>
        <p:nvSpPr>
          <p:cNvPr id="6" name="TextBox 5"/>
          <p:cNvSpPr txBox="1"/>
          <p:nvPr/>
        </p:nvSpPr>
        <p:spPr>
          <a:xfrm>
            <a:off x="685800" y="228600"/>
            <a:ext cx="8077200" cy="523220"/>
          </a:xfrm>
          <a:prstGeom prst="rect">
            <a:avLst/>
          </a:prstGeom>
          <a:noFill/>
        </p:spPr>
        <p:txBody>
          <a:bodyPr wrap="square" rtlCol="0">
            <a:spAutoFit/>
          </a:bodyPr>
          <a:lstStyle/>
          <a:p>
            <a:pPr algn="ctr"/>
            <a:r>
              <a:rPr lang="ru-RU" sz="2800" dirty="0" smtClean="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rPr>
              <a:t>«</a:t>
            </a:r>
            <a:r>
              <a:rPr lang="ru-RU" sz="2800" i="1" dirty="0" smtClean="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latin typeface="Book Antiqua" pitchFamily="18" charset="0"/>
              </a:rPr>
              <a:t>Фашист</a:t>
            </a:r>
            <a:r>
              <a:rPr lang="ru-RU" sz="2800" i="1" dirty="0" smtClean="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rPr>
              <a:t>  пролетел»</a:t>
            </a:r>
            <a:endParaRPr lang="ru-RU" i="1" dirty="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endParaRPr>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Ролики из категории &quot;Песни&quot; - Все о детских садах!"/>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10" name="TextBox 9"/>
          <p:cNvSpPr txBox="1"/>
          <p:nvPr/>
        </p:nvSpPr>
        <p:spPr>
          <a:xfrm>
            <a:off x="2057400" y="0"/>
            <a:ext cx="6221575" cy="584775"/>
          </a:xfrm>
          <a:prstGeom prst="rect">
            <a:avLst/>
          </a:prstGeom>
          <a:noFill/>
        </p:spPr>
        <p:txBody>
          <a:bodyPr wrap="square" rtlCol="0">
            <a:spAutoFit/>
          </a:bodyPr>
          <a:lstStyle/>
          <a:p>
            <a:r>
              <a:rPr lang="ru-RU" sz="3200" b="1" i="1" dirty="0" smtClean="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latin typeface="Book Antiqua" pitchFamily="18" charset="0"/>
              </a:rPr>
              <a:t>Им рано пришлось взрослеть…</a:t>
            </a:r>
            <a:endParaRPr lang="ru-RU" sz="3200" b="1" i="1" dirty="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latin typeface="Book Antiqua" pitchFamily="18" charset="0"/>
            </a:endParaRPr>
          </a:p>
        </p:txBody>
      </p:sp>
      <p:sp>
        <p:nvSpPr>
          <p:cNvPr id="11" name="TextBox 10"/>
          <p:cNvSpPr txBox="1"/>
          <p:nvPr/>
        </p:nvSpPr>
        <p:spPr>
          <a:xfrm rot="10800000" flipV="1">
            <a:off x="685800" y="3832198"/>
            <a:ext cx="6947736" cy="2554545"/>
          </a:xfrm>
          <a:prstGeom prst="rect">
            <a:avLst/>
          </a:prstGeom>
          <a:noFill/>
        </p:spPr>
        <p:txBody>
          <a:bodyPr wrap="square" rtlCol="0">
            <a:spAutoFit/>
          </a:bodyPr>
          <a:lstStyle/>
          <a:p>
            <a:r>
              <a:rPr lang="ru-RU" sz="3200" b="1" i="1" dirty="0" smtClean="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latin typeface="Book Antiqua" pitchFamily="18" charset="0"/>
              </a:rPr>
              <a:t>Дети войны! </a:t>
            </a:r>
          </a:p>
          <a:p>
            <a:r>
              <a:rPr lang="ru-RU" sz="3200" b="1" i="1" dirty="0" smtClean="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latin typeface="Book Antiqua" pitchFamily="18" charset="0"/>
              </a:rPr>
              <a:t>Эпохой бесстрашной вы рождены. </a:t>
            </a:r>
          </a:p>
          <a:p>
            <a:r>
              <a:rPr lang="ru-RU" sz="3200" b="1" i="1" dirty="0" smtClean="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latin typeface="Book Antiqua" pitchFamily="18" charset="0"/>
              </a:rPr>
              <a:t>Все помнить обязаны свято:</a:t>
            </a:r>
          </a:p>
          <a:p>
            <a:r>
              <a:rPr lang="ru-RU" sz="3200" b="1" i="1" dirty="0" smtClean="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latin typeface="Book Antiqua" pitchFamily="18" charset="0"/>
              </a:rPr>
              <a:t>Взрастило вас время.</a:t>
            </a:r>
          </a:p>
          <a:p>
            <a:r>
              <a:rPr lang="ru-RU" sz="3200" b="1" i="1" dirty="0" smtClean="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latin typeface="Book Antiqua" pitchFamily="18" charset="0"/>
              </a:rPr>
              <a:t>Вы  дети войны.</a:t>
            </a:r>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1" descr="D:\Новая папка\3ae380b590391d96201e90db14d0acb5.jpg"/>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p:spPr>
      </p:pic>
      <p:sp>
        <p:nvSpPr>
          <p:cNvPr id="4" name="TextBox 3"/>
          <p:cNvSpPr txBox="1"/>
          <p:nvPr/>
        </p:nvSpPr>
        <p:spPr>
          <a:xfrm>
            <a:off x="2209800" y="0"/>
            <a:ext cx="4759636" cy="830997"/>
          </a:xfrm>
          <a:prstGeom prst="rect">
            <a:avLst/>
          </a:prstGeom>
          <a:noFill/>
        </p:spPr>
        <p:txBody>
          <a:bodyPr wrap="square" rtlCol="0">
            <a:spAutoFit/>
          </a:bodyPr>
          <a:lstStyle/>
          <a:p>
            <a:r>
              <a:rPr lang="ru-RU" sz="4800" i="1"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latin typeface="Book Antiqua" pitchFamily="18" charset="0"/>
              </a:rPr>
              <a:t>Труженики тыла</a:t>
            </a:r>
            <a:endParaRPr lang="ru-RU" sz="4800" i="1" dirty="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latin typeface="Book Antiqua" pitchFamily="18" charset="0"/>
            </a:endParaRPr>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7.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801258244.jpg"/>
          <p:cNvPicPr>
            <a:picLocks noGrp="1" noChangeAspect="1"/>
          </p:cNvPicPr>
          <p:nvPr>
            <p:ph idx="1"/>
          </p:nvPr>
        </p:nvPicPr>
        <p:blipFill>
          <a:blip r:embed="rId2" cstate="print"/>
          <a:stretch>
            <a:fillRect/>
          </a:stretch>
        </p:blipFill>
        <p:spPr>
          <a:xfrm>
            <a:off x="0" y="1"/>
            <a:ext cx="9144000" cy="6857999"/>
          </a:xfrm>
        </p:spPr>
      </p:pic>
      <p:sp>
        <p:nvSpPr>
          <p:cNvPr id="3" name="TextBox 2"/>
          <p:cNvSpPr txBox="1"/>
          <p:nvPr/>
        </p:nvSpPr>
        <p:spPr>
          <a:xfrm>
            <a:off x="1066800" y="1066800"/>
            <a:ext cx="5943600" cy="769441"/>
          </a:xfrm>
          <a:prstGeom prst="rect">
            <a:avLst/>
          </a:prstGeom>
          <a:noFill/>
        </p:spPr>
        <p:txBody>
          <a:bodyPr wrap="square" rtlCol="0">
            <a:spAutoFit/>
          </a:bodyPr>
          <a:lstStyle/>
          <a:p>
            <a:r>
              <a:rPr lang="ru-RU" sz="2200" b="1" i="1" dirty="0" smtClean="0">
                <a:effectLst>
                  <a:glow rad="101600">
                    <a:schemeClr val="accent1">
                      <a:satMod val="175000"/>
                      <a:alpha val="40000"/>
                    </a:schemeClr>
                  </a:glow>
                </a:effectLst>
                <a:latin typeface="Book Antiqua" pitchFamily="18" charset="0"/>
              </a:rPr>
              <a:t>                   Важнейшие даты и события </a:t>
            </a:r>
          </a:p>
          <a:p>
            <a:r>
              <a:rPr lang="ru-RU" sz="2200" b="1" i="1" dirty="0" smtClean="0">
                <a:effectLst>
                  <a:glow rad="101600">
                    <a:schemeClr val="accent1">
                      <a:satMod val="175000"/>
                      <a:alpha val="40000"/>
                    </a:schemeClr>
                  </a:glow>
                </a:effectLst>
                <a:latin typeface="Book Antiqua" pitchFamily="18" charset="0"/>
              </a:rPr>
              <a:t>                 Великой Отечественной войны </a:t>
            </a:r>
            <a:endParaRPr lang="ru-RU" sz="2200" b="1" i="1" dirty="0">
              <a:effectLst>
                <a:glow rad="101600">
                  <a:schemeClr val="accent1">
                    <a:satMod val="175000"/>
                    <a:alpha val="40000"/>
                  </a:schemeClr>
                </a:glow>
              </a:effectLst>
              <a:latin typeface="Book Antiqua" pitchFamily="18" charset="0"/>
            </a:endParaRPr>
          </a:p>
        </p:txBody>
      </p:sp>
      <p:sp>
        <p:nvSpPr>
          <p:cNvPr id="5" name="TextBox 4"/>
          <p:cNvSpPr txBox="1"/>
          <p:nvPr/>
        </p:nvSpPr>
        <p:spPr>
          <a:xfrm>
            <a:off x="1676400" y="2895600"/>
            <a:ext cx="6133410" cy="369332"/>
          </a:xfrm>
          <a:prstGeom prst="rect">
            <a:avLst/>
          </a:prstGeom>
          <a:noFill/>
        </p:spPr>
        <p:txBody>
          <a:bodyPr wrap="none" rtlCol="0">
            <a:spAutoFit/>
          </a:bodyPr>
          <a:lstStyle/>
          <a:p>
            <a:r>
              <a:rPr lang="ru-RU" b="1" i="1" dirty="0" smtClean="0">
                <a:latin typeface="Book Antiqua" pitchFamily="18" charset="0"/>
              </a:rPr>
              <a:t>10 июля 1941 – 9 августа 1944 гг. – Битва за Ленинград</a:t>
            </a:r>
            <a:endParaRPr lang="ru-RU" b="1" i="1" dirty="0">
              <a:latin typeface="Book Antiqua" pitchFamily="18" charset="0"/>
            </a:endParaRPr>
          </a:p>
        </p:txBody>
      </p:sp>
      <p:sp>
        <p:nvSpPr>
          <p:cNvPr id="6" name="TextBox 5"/>
          <p:cNvSpPr txBox="1"/>
          <p:nvPr/>
        </p:nvSpPr>
        <p:spPr>
          <a:xfrm>
            <a:off x="1676400" y="3276600"/>
            <a:ext cx="6255239" cy="369332"/>
          </a:xfrm>
          <a:prstGeom prst="rect">
            <a:avLst/>
          </a:prstGeom>
          <a:noFill/>
        </p:spPr>
        <p:txBody>
          <a:bodyPr wrap="none" rtlCol="0">
            <a:spAutoFit/>
          </a:bodyPr>
          <a:lstStyle/>
          <a:p>
            <a:r>
              <a:rPr lang="ru-RU" b="1" i="1" dirty="0" smtClean="0">
                <a:latin typeface="Book Antiqua" pitchFamily="18" charset="0"/>
              </a:rPr>
              <a:t>17 июля 1942 – 2 февраля 1943 – Сталинградская битва</a:t>
            </a:r>
            <a:endParaRPr lang="ru-RU" b="1" i="1" dirty="0">
              <a:latin typeface="Book Antiqua" pitchFamily="18" charset="0"/>
            </a:endParaRPr>
          </a:p>
        </p:txBody>
      </p:sp>
      <p:sp>
        <p:nvSpPr>
          <p:cNvPr id="7" name="TextBox 6"/>
          <p:cNvSpPr txBox="1"/>
          <p:nvPr/>
        </p:nvSpPr>
        <p:spPr>
          <a:xfrm>
            <a:off x="1676400" y="3581400"/>
            <a:ext cx="5237331" cy="369332"/>
          </a:xfrm>
          <a:prstGeom prst="rect">
            <a:avLst/>
          </a:prstGeom>
          <a:noFill/>
        </p:spPr>
        <p:txBody>
          <a:bodyPr wrap="none" rtlCol="0">
            <a:spAutoFit/>
          </a:bodyPr>
          <a:lstStyle/>
          <a:p>
            <a:r>
              <a:rPr lang="ru-RU" b="1" i="1" dirty="0" smtClean="0">
                <a:latin typeface="Book Antiqua" pitchFamily="18" charset="0"/>
              </a:rPr>
              <a:t>5 июля– 23 августа 1943 года – Курская битва</a:t>
            </a:r>
            <a:endParaRPr lang="ru-RU" b="1" i="1" dirty="0">
              <a:latin typeface="Book Antiqua" pitchFamily="18" charset="0"/>
            </a:endParaRPr>
          </a:p>
        </p:txBody>
      </p:sp>
      <p:sp>
        <p:nvSpPr>
          <p:cNvPr id="10" name="TextBox 9"/>
          <p:cNvSpPr txBox="1"/>
          <p:nvPr/>
        </p:nvSpPr>
        <p:spPr>
          <a:xfrm>
            <a:off x="1676400" y="1905000"/>
            <a:ext cx="6400800" cy="646331"/>
          </a:xfrm>
          <a:prstGeom prst="rect">
            <a:avLst/>
          </a:prstGeom>
          <a:noFill/>
        </p:spPr>
        <p:txBody>
          <a:bodyPr wrap="square" rtlCol="0">
            <a:spAutoFit/>
          </a:bodyPr>
          <a:lstStyle/>
          <a:p>
            <a:r>
              <a:rPr lang="ru-RU" b="1" i="1" dirty="0" smtClean="0">
                <a:latin typeface="Book Antiqua" pitchFamily="18" charset="0"/>
              </a:rPr>
              <a:t>22 июня 1941 года – Германия официально объявила войну СССР</a:t>
            </a:r>
            <a:endParaRPr lang="ru-RU" b="1" i="1" dirty="0">
              <a:latin typeface="Book Antiqua" pitchFamily="18" charset="0"/>
            </a:endParaRPr>
          </a:p>
        </p:txBody>
      </p:sp>
      <p:sp>
        <p:nvSpPr>
          <p:cNvPr id="11" name="TextBox 10"/>
          <p:cNvSpPr txBox="1"/>
          <p:nvPr/>
        </p:nvSpPr>
        <p:spPr>
          <a:xfrm>
            <a:off x="1676400" y="3962400"/>
            <a:ext cx="5840060" cy="646331"/>
          </a:xfrm>
          <a:prstGeom prst="rect">
            <a:avLst/>
          </a:prstGeom>
          <a:noFill/>
        </p:spPr>
        <p:txBody>
          <a:bodyPr wrap="none" rtlCol="0">
            <a:spAutoFit/>
          </a:bodyPr>
          <a:lstStyle/>
          <a:p>
            <a:r>
              <a:rPr lang="ru-RU" b="1" i="1" dirty="0" smtClean="0">
                <a:latin typeface="Book Antiqua" pitchFamily="18" charset="0"/>
              </a:rPr>
              <a:t>30 апреля 1945 года – М. А. Егоров и М. В. Кантария</a:t>
            </a:r>
          </a:p>
          <a:p>
            <a:r>
              <a:rPr lang="ru-RU" b="1" i="1" dirty="0" smtClean="0">
                <a:latin typeface="Book Antiqua" pitchFamily="18" charset="0"/>
              </a:rPr>
              <a:t>водрузили Знамя Победы над Рейхстагом.</a:t>
            </a:r>
            <a:endParaRPr lang="ru-RU" b="1" i="1" dirty="0">
              <a:latin typeface="Book Antiqua" pitchFamily="18" charset="0"/>
            </a:endParaRPr>
          </a:p>
        </p:txBody>
      </p:sp>
      <p:sp>
        <p:nvSpPr>
          <p:cNvPr id="12" name="TextBox 11"/>
          <p:cNvSpPr txBox="1"/>
          <p:nvPr/>
        </p:nvSpPr>
        <p:spPr>
          <a:xfrm>
            <a:off x="1676400" y="2514600"/>
            <a:ext cx="6242415" cy="369332"/>
          </a:xfrm>
          <a:prstGeom prst="rect">
            <a:avLst/>
          </a:prstGeom>
          <a:noFill/>
        </p:spPr>
        <p:txBody>
          <a:bodyPr wrap="none" rtlCol="0">
            <a:spAutoFit/>
          </a:bodyPr>
          <a:lstStyle/>
          <a:p>
            <a:r>
              <a:rPr lang="ru-RU" b="1" i="1" dirty="0" smtClean="0">
                <a:latin typeface="Book Antiqua" pitchFamily="18" charset="0"/>
              </a:rPr>
              <a:t>30 сентября 1941 – 20 апреля 1942 гг. – Битва за Москву</a:t>
            </a:r>
            <a:endParaRPr lang="ru-RU" b="1" i="1" dirty="0">
              <a:latin typeface="Book Antiqua" pitchFamily="18"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2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20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20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20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20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fade">
                                      <p:cBhvr>
                                        <p:cTn id="32" dur="2000"/>
                                        <p:tgtEl>
                                          <p:spTgt spid="11">
                                            <p:txEl>
                                              <p:pRg st="0" end="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1">
                                            <p:txEl>
                                              <p:pRg st="1" end="1"/>
                                            </p:txEl>
                                          </p:spTgt>
                                        </p:tgtEl>
                                        <p:attrNameLst>
                                          <p:attrName>style.visibility</p:attrName>
                                        </p:attrNameLst>
                                      </p:cBhvr>
                                      <p:to>
                                        <p:strVal val="visible"/>
                                      </p:to>
                                    </p:set>
                                    <p:animEffect transition="in" filter="fade">
                                      <p:cBhvr>
                                        <p:cTn id="35" dur="20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D:\Новая папка\veterany_vov_poluchat_denezhnye_premii_09022015.jpeg"/>
          <p:cNvPicPr>
            <a:picLocks noChangeAspect="1" noChangeArrowheads="1"/>
          </p:cNvPicPr>
          <p:nvPr/>
        </p:nvPicPr>
        <p:blipFill>
          <a:blip r:embed="rId2" cstate="print"/>
          <a:srcRect/>
          <a:stretch>
            <a:fillRect/>
          </a:stretch>
        </p:blipFill>
        <p:spPr bwMode="auto">
          <a:xfrm>
            <a:off x="0" y="0"/>
            <a:ext cx="9144000" cy="6858001"/>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 name="Содержимое 5" descr="60138532.jpe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533400"/>
            <a:ext cx="7696200" cy="5922336"/>
          </a:xfrm>
        </p:spPr>
        <p:txBody>
          <a:bodyPr>
            <a:normAutofit/>
          </a:bodyPr>
          <a:lstStyle/>
          <a:p>
            <a:r>
              <a:rPr lang="ru-RU" dirty="0" smtClean="0"/>
              <a:t> </a:t>
            </a:r>
          </a:p>
          <a:p>
            <a:endParaRPr lang="ru-RU" dirty="0"/>
          </a:p>
        </p:txBody>
      </p:sp>
      <p:pic>
        <p:nvPicPr>
          <p:cNvPr id="15362" name="Picture 2" descr="http://www.tvoyrebenok.ru/images/presentation/literature/m/08.jpg"/>
          <p:cNvPicPr>
            <a:picLocks noChangeAspect="1" noChangeArrowheads="1"/>
          </p:cNvPicPr>
          <p:nvPr/>
        </p:nvPicPr>
        <p:blipFill>
          <a:blip r:embed="rId2" cstate="print"/>
          <a:srcRect/>
          <a:stretch>
            <a:fillRect/>
          </a:stretch>
        </p:blipFill>
        <p:spPr bwMode="auto">
          <a:xfrm>
            <a:off x="0" y="0"/>
            <a:ext cx="9119681" cy="6858000"/>
          </a:xfrm>
          <a:prstGeom prst="rect">
            <a:avLst/>
          </a:prstGeom>
          <a:noFill/>
        </p:spPr>
      </p:pic>
      <p:sp>
        <p:nvSpPr>
          <p:cNvPr id="6" name="Прямоугольник 5"/>
          <p:cNvSpPr/>
          <p:nvPr/>
        </p:nvSpPr>
        <p:spPr>
          <a:xfrm>
            <a:off x="1905000" y="0"/>
            <a:ext cx="5791200" cy="646331"/>
          </a:xfrm>
          <a:prstGeom prst="rect">
            <a:avLst/>
          </a:prstGeom>
        </p:spPr>
        <p:txBody>
          <a:bodyPr wrap="square">
            <a:spAutoFit/>
          </a:bodyPr>
          <a:lstStyle/>
          <a:p>
            <a:pPr algn="ctr"/>
            <a:r>
              <a:rPr lang="ru-RU" sz="3600" i="1" dirty="0" smtClean="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latin typeface="Book Antiqua" pitchFamily="18" charset="0"/>
              </a:rPr>
              <a:t>Мы хранители памяти</a:t>
            </a:r>
            <a:endParaRPr lang="ru-RU" sz="3600" i="1" dirty="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latin typeface="Book Antiqua" pitchFamily="18" charset="0"/>
            </a:endParaRPr>
          </a:p>
        </p:txBody>
      </p:sp>
      <p:sp>
        <p:nvSpPr>
          <p:cNvPr id="7" name="Прямоугольник 6"/>
          <p:cNvSpPr/>
          <p:nvPr/>
        </p:nvSpPr>
        <p:spPr>
          <a:xfrm>
            <a:off x="0" y="1524000"/>
            <a:ext cx="11201400" cy="1384995"/>
          </a:xfrm>
          <a:prstGeom prst="rect">
            <a:avLst/>
          </a:prstGeom>
        </p:spPr>
        <p:txBody>
          <a:bodyPr wrap="square">
            <a:spAutoFit/>
          </a:bodyPr>
          <a:lstStyle/>
          <a:p>
            <a:r>
              <a:rPr lang="ru-RU" sz="2800" i="1" dirty="0" smtClean="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latin typeface="Book Antiqua" pitchFamily="18" charset="0"/>
              </a:rPr>
              <a:t>Сейчас проводится замечательная акция – запиши своего </a:t>
            </a:r>
          </a:p>
          <a:p>
            <a:r>
              <a:rPr lang="ru-RU" sz="2800" i="1" dirty="0" smtClean="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latin typeface="Book Antiqua" pitchFamily="18" charset="0"/>
              </a:rPr>
              <a:t>деда в Бессмертный полк. Память – вот чем мы можем </a:t>
            </a:r>
          </a:p>
          <a:p>
            <a:r>
              <a:rPr lang="ru-RU" sz="2800" i="1" dirty="0" smtClean="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latin typeface="Book Antiqua" pitchFamily="18" charset="0"/>
              </a:rPr>
              <a:t>отплатить нашим героям за победу.</a:t>
            </a:r>
            <a:endParaRPr lang="ru-RU" sz="2800" i="1" dirty="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latin typeface="Book Antiqua" pitchFamily="18" charset="0"/>
            </a:endParaRPr>
          </a:p>
        </p:txBody>
      </p:sp>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den_pobedy_str_3.jpg"/>
          <p:cNvPicPr>
            <a:picLocks noGrp="1" noChangeAspect="1"/>
          </p:cNvPicPr>
          <p:nvPr>
            <p:ph idx="1"/>
          </p:nvPr>
        </p:nvPicPr>
        <p:blipFill>
          <a:blip r:embed="rId2" cstate="print"/>
          <a:stretch>
            <a:fillRect/>
          </a:stretch>
        </p:blipFill>
        <p:spPr>
          <a:xfrm>
            <a:off x="-28893" y="3672"/>
            <a:ext cx="9144000" cy="6858000"/>
          </a:xfrm>
        </p:spPr>
      </p:pic>
      <p:sp>
        <p:nvSpPr>
          <p:cNvPr id="5" name="TextBox 4"/>
          <p:cNvSpPr txBox="1"/>
          <p:nvPr/>
        </p:nvSpPr>
        <p:spPr>
          <a:xfrm>
            <a:off x="533400" y="685800"/>
            <a:ext cx="7467600" cy="1569660"/>
          </a:xfrm>
          <a:prstGeom prst="rect">
            <a:avLst/>
          </a:prstGeom>
          <a:noFill/>
        </p:spPr>
        <p:txBody>
          <a:bodyPr wrap="square" rtlCol="0">
            <a:spAutoFit/>
          </a:bodyPr>
          <a:lstStyle/>
          <a:p>
            <a:r>
              <a:rPr lang="ru-RU" sz="2400" b="1" i="1" dirty="0" smtClean="0">
                <a:ln w="18415" cmpd="sng">
                  <a:solidFill>
                    <a:srgbClr val="FFFFFF"/>
                  </a:solidFill>
                  <a:prstDash val="solid"/>
                </a:ln>
                <a:solidFill>
                  <a:srgbClr val="FFFFFF"/>
                </a:solidFill>
                <a:effectLst>
                  <a:glow rad="139700">
                    <a:schemeClr val="accent2">
                      <a:satMod val="175000"/>
                      <a:alpha val="40000"/>
                    </a:schemeClr>
                  </a:glow>
                  <a:outerShdw blurRad="63500" dir="3600000" algn="tl" rotWithShape="0">
                    <a:srgbClr val="000000">
                      <a:alpha val="70000"/>
                    </a:srgbClr>
                  </a:outerShdw>
                </a:effectLst>
                <a:latin typeface="Book Antiqua" pitchFamily="18" charset="0"/>
              </a:rPr>
              <a:t>На сегодняшний день в Ныробе </a:t>
            </a:r>
            <a:r>
              <a:rPr lang="ru-RU" sz="2400" b="1" i="1" dirty="0" smtClean="0">
                <a:ln w="18415" cmpd="sng">
                  <a:solidFill>
                    <a:srgbClr val="FFFFFF"/>
                  </a:solidFill>
                  <a:prstDash val="solid"/>
                </a:ln>
                <a:solidFill>
                  <a:srgbClr val="FFFFFF"/>
                </a:solidFill>
                <a:effectLst>
                  <a:glow rad="139700">
                    <a:schemeClr val="accent2">
                      <a:satMod val="175000"/>
                      <a:alpha val="40000"/>
                    </a:schemeClr>
                  </a:glow>
                  <a:outerShdw blurRad="63500" dir="3600000" algn="tl" rotWithShape="0">
                    <a:srgbClr val="000000">
                      <a:alpha val="70000"/>
                    </a:srgbClr>
                  </a:outerShdw>
                </a:effectLst>
                <a:latin typeface="Book Antiqua" pitchFamily="18" charset="0"/>
              </a:rPr>
              <a:t>нет ни одного участника войны. Последняя из них,  </a:t>
            </a:r>
            <a:r>
              <a:rPr lang="ru-RU" sz="2400" b="1" i="1" dirty="0" smtClean="0">
                <a:ln w="18415" cmpd="sng">
                  <a:solidFill>
                    <a:srgbClr val="FFFFFF"/>
                  </a:solidFill>
                  <a:prstDash val="solid"/>
                </a:ln>
                <a:solidFill>
                  <a:srgbClr val="FFFFFF"/>
                </a:solidFill>
                <a:effectLst>
                  <a:glow rad="139700">
                    <a:schemeClr val="accent2">
                      <a:satMod val="175000"/>
                      <a:alpha val="40000"/>
                    </a:schemeClr>
                  </a:glow>
                  <a:outerShdw blurRad="63500" dir="3600000" algn="tl" rotWithShape="0">
                    <a:srgbClr val="000000">
                      <a:alpha val="70000"/>
                    </a:srgbClr>
                  </a:outerShdw>
                </a:effectLst>
                <a:latin typeface="Book Antiqua" pitchFamily="18" charset="0"/>
              </a:rPr>
              <a:t>участница Великой Отечественной войны </a:t>
            </a:r>
            <a:r>
              <a:rPr lang="ru-RU" sz="2400" b="1" i="1" dirty="0" smtClean="0">
                <a:ln w="18415" cmpd="sng">
                  <a:solidFill>
                    <a:srgbClr val="FFFFFF"/>
                  </a:solidFill>
                  <a:prstDash val="solid"/>
                </a:ln>
                <a:solidFill>
                  <a:srgbClr val="FFFFFF"/>
                </a:solidFill>
                <a:effectLst>
                  <a:glow rad="139700">
                    <a:schemeClr val="accent2">
                      <a:satMod val="175000"/>
                      <a:alpha val="40000"/>
                    </a:schemeClr>
                  </a:glow>
                  <a:outerShdw blurRad="63500" dir="3600000" algn="tl" rotWithShape="0">
                    <a:srgbClr val="000000">
                      <a:alpha val="70000"/>
                    </a:srgbClr>
                  </a:outerShdw>
                </a:effectLst>
                <a:latin typeface="Book Antiqua" pitchFamily="18" charset="0"/>
              </a:rPr>
              <a:t>–   Нина </a:t>
            </a:r>
            <a:r>
              <a:rPr lang="ru-RU" sz="2400" b="1" i="1" dirty="0" smtClean="0">
                <a:ln w="18415" cmpd="sng">
                  <a:solidFill>
                    <a:srgbClr val="FFFFFF"/>
                  </a:solidFill>
                  <a:prstDash val="solid"/>
                </a:ln>
                <a:solidFill>
                  <a:srgbClr val="FFFFFF"/>
                </a:solidFill>
                <a:effectLst>
                  <a:glow rad="139700">
                    <a:schemeClr val="accent2">
                      <a:satMod val="175000"/>
                      <a:alpha val="40000"/>
                    </a:schemeClr>
                  </a:glow>
                  <a:outerShdw blurRad="63500" dir="3600000" algn="tl" rotWithShape="0">
                    <a:srgbClr val="000000">
                      <a:alpha val="70000"/>
                    </a:srgbClr>
                  </a:outerShdw>
                </a:effectLst>
                <a:latin typeface="Book Antiqua" pitchFamily="18" charset="0"/>
              </a:rPr>
              <a:t>Ивановна </a:t>
            </a:r>
            <a:r>
              <a:rPr lang="ru-RU" sz="2400" b="1" i="1" dirty="0" err="1" smtClean="0">
                <a:ln w="18415" cmpd="sng">
                  <a:solidFill>
                    <a:srgbClr val="FFFFFF"/>
                  </a:solidFill>
                  <a:prstDash val="solid"/>
                </a:ln>
                <a:solidFill>
                  <a:srgbClr val="FFFFFF"/>
                </a:solidFill>
                <a:effectLst>
                  <a:glow rad="139700">
                    <a:schemeClr val="accent2">
                      <a:satMod val="175000"/>
                      <a:alpha val="40000"/>
                    </a:schemeClr>
                  </a:glow>
                  <a:outerShdw blurRad="63500" dir="3600000" algn="tl" rotWithShape="0">
                    <a:srgbClr val="000000">
                      <a:alpha val="70000"/>
                    </a:srgbClr>
                  </a:outerShdw>
                </a:effectLst>
                <a:latin typeface="Book Antiqua" pitchFamily="18" charset="0"/>
              </a:rPr>
              <a:t>Пономарёва</a:t>
            </a:r>
            <a:r>
              <a:rPr lang="ru-RU" sz="2400" b="1" i="1" dirty="0" smtClean="0">
                <a:ln w="18415" cmpd="sng">
                  <a:solidFill>
                    <a:srgbClr val="FFFFFF"/>
                  </a:solidFill>
                  <a:prstDash val="solid"/>
                </a:ln>
                <a:solidFill>
                  <a:srgbClr val="FFFFFF"/>
                </a:solidFill>
                <a:effectLst>
                  <a:glow rad="139700">
                    <a:schemeClr val="accent2">
                      <a:satMod val="175000"/>
                      <a:alpha val="40000"/>
                    </a:schemeClr>
                  </a:glow>
                  <a:outerShdw blurRad="63500" dir="3600000" algn="tl" rotWithShape="0">
                    <a:srgbClr val="000000">
                      <a:alpha val="70000"/>
                    </a:srgbClr>
                  </a:outerShdw>
                </a:effectLst>
                <a:latin typeface="Book Antiqua" pitchFamily="18" charset="0"/>
              </a:rPr>
              <a:t> ушла из жизни </a:t>
            </a:r>
            <a:endParaRPr lang="ru-RU" sz="2400" b="1" i="1" dirty="0">
              <a:ln w="18415" cmpd="sng">
                <a:solidFill>
                  <a:srgbClr val="FFFFFF"/>
                </a:solidFill>
                <a:prstDash val="solid"/>
              </a:ln>
              <a:solidFill>
                <a:srgbClr val="FFFFFF"/>
              </a:solidFill>
              <a:effectLst>
                <a:glow rad="139700">
                  <a:schemeClr val="accent2">
                    <a:satMod val="175000"/>
                    <a:alpha val="40000"/>
                  </a:schemeClr>
                </a:glow>
                <a:outerShdw blurRad="63500" dir="3600000" algn="tl" rotWithShape="0">
                  <a:srgbClr val="000000">
                    <a:alpha val="70000"/>
                  </a:srgbClr>
                </a:outerShdw>
              </a:effectLst>
              <a:latin typeface="Book Antiqua" pitchFamily="18" charset="0"/>
            </a:endParaRPr>
          </a:p>
        </p:txBody>
      </p:sp>
      <p:pic>
        <p:nvPicPr>
          <p:cNvPr id="6" name="Рисунок 5" descr="2005г"/>
          <p:cNvPicPr/>
          <p:nvPr/>
        </p:nvPicPr>
        <p:blipFill>
          <a:blip r:embed="rId3" cstate="print"/>
          <a:srcRect/>
          <a:stretch>
            <a:fillRect/>
          </a:stretch>
        </p:blipFill>
        <p:spPr bwMode="auto">
          <a:xfrm>
            <a:off x="5791200" y="2743200"/>
            <a:ext cx="2914015" cy="3790950"/>
          </a:xfrm>
          <a:prstGeom prst="rect">
            <a:avLst/>
          </a:prstGeom>
          <a:ln>
            <a:noFill/>
          </a:ln>
          <a:effectLst>
            <a:softEdge rad="112500"/>
          </a:effectLst>
        </p:spPr>
      </p:pic>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9may_background.jpg"/>
          <p:cNvPicPr>
            <a:picLocks noGrp="1" noChangeAspect="1"/>
          </p:cNvPicPr>
          <p:nvPr>
            <p:ph idx="1"/>
          </p:nvPr>
        </p:nvPicPr>
        <p:blipFill>
          <a:blip r:embed="rId2" cstate="print"/>
          <a:stretch>
            <a:fillRect/>
          </a:stretch>
        </p:blipFill>
        <p:spPr>
          <a:xfrm>
            <a:off x="0" y="0"/>
            <a:ext cx="9144000" cy="6858000"/>
          </a:xfrm>
        </p:spPr>
      </p:pic>
      <p:sp>
        <p:nvSpPr>
          <p:cNvPr id="5" name="TextBox 4"/>
          <p:cNvSpPr txBox="1"/>
          <p:nvPr/>
        </p:nvSpPr>
        <p:spPr>
          <a:xfrm>
            <a:off x="2552416" y="990600"/>
            <a:ext cx="6591584" cy="769441"/>
          </a:xfrm>
          <a:prstGeom prst="rect">
            <a:avLst/>
          </a:prstGeom>
          <a:noFill/>
        </p:spPr>
        <p:txBody>
          <a:bodyPr wrap="square" rtlCol="0">
            <a:spAutoFit/>
          </a:bodyPr>
          <a:lstStyle/>
          <a:p>
            <a:r>
              <a:rPr lang="ru-RU" sz="44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Book Antiqua" pitchFamily="18" charset="0"/>
              </a:rPr>
              <a:t>До 9 мая осталось 17 дней</a:t>
            </a:r>
            <a:endParaRPr lang="ru-RU" sz="44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Book Antiqua" pitchFamily="18" charset="0"/>
            </a:endParaRPr>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228600"/>
            <a:ext cx="7391400" cy="6227136"/>
          </a:xfrm>
        </p:spPr>
        <p:txBody>
          <a:bodyPr>
            <a:normAutofit/>
          </a:bodyPr>
          <a:lstStyle/>
          <a:p>
            <a:r>
              <a:rPr lang="ru-RU" sz="1200" b="1" i="1" dirty="0" smtClean="0"/>
              <a:t> </a:t>
            </a:r>
            <a:endParaRPr lang="ru-RU" sz="1200" b="1" dirty="0"/>
          </a:p>
        </p:txBody>
      </p:sp>
      <p:pic>
        <p:nvPicPr>
          <p:cNvPr id="12290" name="Picture 2" descr="http://www.tvoyrebenok.ru/images/presentation/literature/m/07.jpg"/>
          <p:cNvPicPr>
            <a:picLocks noChangeAspect="1" noChangeArrowheads="1"/>
          </p:cNvPicPr>
          <p:nvPr/>
        </p:nvPicPr>
        <p:blipFill>
          <a:blip r:embed="rId2" cstate="print"/>
          <a:srcRect/>
          <a:stretch>
            <a:fillRect/>
          </a:stretch>
        </p:blipFill>
        <p:spPr bwMode="auto">
          <a:xfrm>
            <a:off x="0" y="0"/>
            <a:ext cx="9316666" cy="7006133"/>
          </a:xfrm>
          <a:prstGeom prst="rect">
            <a:avLst/>
          </a:prstGeom>
          <a:noFill/>
        </p:spPr>
      </p:pic>
      <p:sp>
        <p:nvSpPr>
          <p:cNvPr id="4" name="TextBox 3"/>
          <p:cNvSpPr txBox="1"/>
          <p:nvPr/>
        </p:nvSpPr>
        <p:spPr>
          <a:xfrm>
            <a:off x="0" y="2743200"/>
            <a:ext cx="7391400" cy="830997"/>
          </a:xfrm>
          <a:prstGeom prst="rect">
            <a:avLst/>
          </a:prstGeom>
          <a:noFill/>
        </p:spPr>
        <p:txBody>
          <a:bodyPr wrap="square" numCol="1" rtlCol="0">
            <a:spAutoFit/>
          </a:bodyPr>
          <a:lstStyle/>
          <a:p>
            <a:pPr algn="ctr"/>
            <a:r>
              <a:rPr lang="ru-RU" sz="2400" i="1" dirty="0" smtClean="0">
                <a:ln w="18415" cmpd="sng">
                  <a:solidFill>
                    <a:schemeClr val="tx1"/>
                  </a:solidFill>
                  <a:prstDash val="solid"/>
                </a:ln>
                <a:solidFill>
                  <a:srgbClr val="FFFFFF"/>
                </a:solidFill>
                <a:effectLst>
                  <a:outerShdw blurRad="63500" dir="3600000" algn="tl" rotWithShape="0">
                    <a:srgbClr val="000000">
                      <a:alpha val="70000"/>
                    </a:srgbClr>
                  </a:outerShdw>
                </a:effectLst>
                <a:latin typeface="Book Antiqua" pitchFamily="18" charset="0"/>
              </a:rPr>
              <a:t>Предлагается почтить память погибших в грозной, страшной войне минутой молчания.</a:t>
            </a:r>
            <a:endParaRPr lang="ru-RU" sz="2400" i="1" dirty="0">
              <a:ln w="18415" cmpd="sng">
                <a:solidFill>
                  <a:schemeClr val="tx1"/>
                </a:solidFill>
                <a:prstDash val="solid"/>
              </a:ln>
              <a:solidFill>
                <a:srgbClr val="FFFFFF"/>
              </a:solidFill>
              <a:effectLst>
                <a:outerShdw blurRad="63500" dir="3600000" algn="tl" rotWithShape="0">
                  <a:srgbClr val="000000">
                    <a:alpha val="70000"/>
                  </a:srgbClr>
                </a:outerShdw>
              </a:effectLst>
              <a:latin typeface="Book Antiqua" pitchFamily="18" charset="0"/>
            </a:endParaRPr>
          </a:p>
        </p:txBody>
      </p:sp>
    </p:spTree>
  </p:cSld>
  <p:clrMapOvr>
    <a:masterClrMapping/>
  </p:clrMapOvr>
  <p:transition>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931</TotalTime>
  <Words>439</Words>
  <Application>Microsoft Office PowerPoint</Application>
  <PresentationFormat>Экран (4:3)</PresentationFormat>
  <Paragraphs>46</Paragraphs>
  <Slides>20</Slides>
  <Notes>0</Notes>
  <HiddenSlides>0</HiddenSlides>
  <MMClips>1</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Изящная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Аллея памяти моей семьи</dc:title>
  <dc:creator>User</dc:creator>
  <cp:lastModifiedBy>1</cp:lastModifiedBy>
  <cp:revision>105</cp:revision>
  <dcterms:created xsi:type="dcterms:W3CDTF">2013-02-24T11:08:36Z</dcterms:created>
  <dcterms:modified xsi:type="dcterms:W3CDTF">2020-04-14T16:40:13Z</dcterms:modified>
</cp:coreProperties>
</file>