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9" r:id="rId3"/>
    <p:sldId id="261" r:id="rId4"/>
    <p:sldId id="257" r:id="rId5"/>
    <p:sldId id="260" r:id="rId6"/>
    <p:sldId id="268" r:id="rId7"/>
    <p:sldId id="267" r:id="rId8"/>
    <p:sldId id="269" r:id="rId9"/>
    <p:sldId id="271" r:id="rId10"/>
    <p:sldId id="265" r:id="rId11"/>
    <p:sldId id="272" r:id="rId12"/>
    <p:sldId id="266" r:id="rId13"/>
    <p:sldId id="270" r:id="rId14"/>
    <p:sldId id="27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obrazovaka.ru/sochinenie/voyna-i-mir/zhenskie-obrazy-v-romane.html" TargetMode="External"/><Relationship Id="rId2" Type="http://schemas.openxmlformats.org/officeDocument/2006/relationships/hyperlink" Target="https://stihi.ru/2018/06/19/5909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culture.ru/movies/467/voina-i-mir" TargetMode="External"/><Relationship Id="rId4" Type="http://schemas.openxmlformats.org/officeDocument/2006/relationships/hyperlink" Target="https://r-book.club/russian-classics/lev-tolstoj/vojna-i-mir-zhenskie-obrazu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i="1" dirty="0" smtClean="0">
                <a:solidFill>
                  <a:schemeClr val="accent1">
                    <a:lumMod val="75000"/>
                  </a:schemeClr>
                </a:solidFill>
              </a:rPr>
              <a:t>ТЕХНОЛОГИЯ </a:t>
            </a:r>
          </a:p>
          <a:p>
            <a:pPr marL="0" indent="0" algn="ctr">
              <a:buNone/>
            </a:pPr>
            <a:r>
              <a:rPr lang="ru-RU" sz="3600" b="1" i="1" dirty="0" smtClean="0">
                <a:solidFill>
                  <a:schemeClr val="accent1">
                    <a:lumMod val="75000"/>
                  </a:schemeClr>
                </a:solidFill>
              </a:rPr>
              <a:t>РАЗВИТИЯ КРИТИЧЕСКОГО МЫШЛЕНИЯ ЧЕРЕЗ ЧТЕНИЕ И ПИСЬМО</a:t>
            </a:r>
            <a:endParaRPr lang="ru-RU" sz="36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139952" y="5013176"/>
            <a:ext cx="4248472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Колганова Н.В.</a:t>
            </a:r>
          </a:p>
          <a:p>
            <a:pPr algn="ctr"/>
            <a:r>
              <a:rPr lang="ru-RU" dirty="0" smtClean="0"/>
              <a:t> учитель русского языка и литературы, МБОУ </a:t>
            </a:r>
            <a:r>
              <a:rPr lang="ru-RU" dirty="0" err="1" smtClean="0"/>
              <a:t>Зимовниковская</a:t>
            </a:r>
            <a:r>
              <a:rPr lang="ru-RU" dirty="0" smtClean="0"/>
              <a:t> СОШ №1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41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5" name="Oval 7"/>
          <p:cNvSpPr>
            <a:spLocks noChangeArrowheads="1"/>
          </p:cNvSpPr>
          <p:nvPr/>
        </p:nvSpPr>
        <p:spPr bwMode="auto">
          <a:xfrm>
            <a:off x="5447531" y="5803565"/>
            <a:ext cx="1824038" cy="506413"/>
          </a:xfrm>
          <a:prstGeom prst="ellipse">
            <a:avLst/>
          </a:prstGeom>
          <a:gradFill rotWithShape="1">
            <a:gsLst>
              <a:gs pos="0">
                <a:srgbClr val="B2B2B2"/>
              </a:gs>
              <a:gs pos="100000">
                <a:srgbClr val="BACDE8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i="0"/>
          </a:p>
        </p:txBody>
      </p:sp>
      <p:sp>
        <p:nvSpPr>
          <p:cNvPr id="32773" name="Oval 5"/>
          <p:cNvSpPr>
            <a:spLocks noChangeArrowheads="1"/>
          </p:cNvSpPr>
          <p:nvPr/>
        </p:nvSpPr>
        <p:spPr bwMode="auto">
          <a:xfrm>
            <a:off x="5076056" y="2417740"/>
            <a:ext cx="742950" cy="206375"/>
          </a:xfrm>
          <a:prstGeom prst="ellipse">
            <a:avLst/>
          </a:prstGeom>
          <a:gradFill rotWithShape="1">
            <a:gsLst>
              <a:gs pos="0">
                <a:srgbClr val="B2B2B2"/>
              </a:gs>
              <a:gs pos="100000">
                <a:srgbClr val="B2B2B2">
                  <a:gamma/>
                  <a:tint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i="0"/>
          </a:p>
        </p:txBody>
      </p:sp>
      <p:sp>
        <p:nvSpPr>
          <p:cNvPr id="32774" name="Oval 6"/>
          <p:cNvSpPr>
            <a:spLocks noChangeArrowheads="1"/>
          </p:cNvSpPr>
          <p:nvPr/>
        </p:nvSpPr>
        <p:spPr bwMode="auto">
          <a:xfrm>
            <a:off x="3452069" y="4240251"/>
            <a:ext cx="1257300" cy="349250"/>
          </a:xfrm>
          <a:prstGeom prst="ellipse">
            <a:avLst/>
          </a:prstGeom>
          <a:gradFill rotWithShape="1">
            <a:gsLst>
              <a:gs pos="0">
                <a:srgbClr val="B2B2B2"/>
              </a:gs>
              <a:gs pos="100000">
                <a:srgbClr val="D6E1F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i="0"/>
          </a:p>
        </p:txBody>
      </p:sp>
      <p:sp>
        <p:nvSpPr>
          <p:cNvPr id="32776" name="Oval 8"/>
          <p:cNvSpPr>
            <a:spLocks noChangeArrowheads="1"/>
          </p:cNvSpPr>
          <p:nvPr/>
        </p:nvSpPr>
        <p:spPr bwMode="auto">
          <a:xfrm>
            <a:off x="1187624" y="5262288"/>
            <a:ext cx="1481137" cy="411162"/>
          </a:xfrm>
          <a:prstGeom prst="ellipse">
            <a:avLst/>
          </a:prstGeom>
          <a:gradFill rotWithShape="1">
            <a:gsLst>
              <a:gs pos="0">
                <a:srgbClr val="B2B2B2"/>
              </a:gs>
              <a:gs pos="100000">
                <a:srgbClr val="D6E1F2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i="0"/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gray">
          <a:xfrm rot="13770025">
            <a:off x="4668694" y="3780857"/>
            <a:ext cx="960438" cy="192088"/>
          </a:xfrm>
          <a:prstGeom prst="rect">
            <a:avLst/>
          </a:prstGeom>
          <a:gradFill rotWithShape="1">
            <a:gsLst>
              <a:gs pos="0">
                <a:srgbClr val="969696">
                  <a:gamma/>
                  <a:shade val="46275"/>
                  <a:invGamma/>
                </a:srgbClr>
              </a:gs>
              <a:gs pos="50000">
                <a:srgbClr val="969696"/>
              </a:gs>
              <a:gs pos="100000">
                <a:srgbClr val="969696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2778" name="Rectangle 10"/>
          <p:cNvSpPr>
            <a:spLocks noChangeArrowheads="1"/>
          </p:cNvSpPr>
          <p:nvPr/>
        </p:nvSpPr>
        <p:spPr bwMode="gray">
          <a:xfrm rot="-743917">
            <a:off x="2361487" y="3586918"/>
            <a:ext cx="1009650" cy="173037"/>
          </a:xfrm>
          <a:prstGeom prst="rect">
            <a:avLst/>
          </a:prstGeom>
          <a:gradFill rotWithShape="1">
            <a:gsLst>
              <a:gs pos="0">
                <a:srgbClr val="969696">
                  <a:gamma/>
                  <a:shade val="46275"/>
                  <a:invGamma/>
                </a:srgbClr>
              </a:gs>
              <a:gs pos="50000">
                <a:srgbClr val="969696"/>
              </a:gs>
              <a:gs pos="100000">
                <a:srgbClr val="969696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2779" name="Group 11"/>
          <p:cNvGrpSpPr>
            <a:grpSpLocks/>
          </p:cNvGrpSpPr>
          <p:nvPr/>
        </p:nvGrpSpPr>
        <p:grpSpPr bwMode="auto">
          <a:xfrm>
            <a:off x="3275856" y="2359002"/>
            <a:ext cx="1609725" cy="1855788"/>
            <a:chOff x="2433" y="1234"/>
            <a:chExt cx="1014" cy="1169"/>
          </a:xfrm>
        </p:grpSpPr>
        <p:sp>
          <p:nvSpPr>
            <p:cNvPr id="32780" name="Rectangle 12"/>
            <p:cNvSpPr>
              <a:spLocks noChangeArrowheads="1"/>
            </p:cNvSpPr>
            <p:nvPr/>
          </p:nvSpPr>
          <p:spPr bwMode="gray">
            <a:xfrm rot="-3205350">
              <a:off x="3175" y="1380"/>
              <a:ext cx="376" cy="83"/>
            </a:xfrm>
            <a:prstGeom prst="rect">
              <a:avLst/>
            </a:prstGeom>
            <a:gradFill rotWithShape="1">
              <a:gsLst>
                <a:gs pos="0">
                  <a:srgbClr val="969696">
                    <a:gamma/>
                    <a:shade val="46275"/>
                    <a:invGamma/>
                  </a:srgbClr>
                </a:gs>
                <a:gs pos="50000">
                  <a:srgbClr val="969696"/>
                </a:gs>
                <a:gs pos="100000">
                  <a:srgbClr val="969696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2781" name="Group 13"/>
            <p:cNvGrpSpPr>
              <a:grpSpLocks/>
            </p:cNvGrpSpPr>
            <p:nvPr/>
          </p:nvGrpSpPr>
          <p:grpSpPr bwMode="auto">
            <a:xfrm>
              <a:off x="2433" y="1401"/>
              <a:ext cx="1014" cy="1002"/>
              <a:chOff x="2016" y="1920"/>
              <a:chExt cx="1680" cy="1680"/>
            </a:xfrm>
          </p:grpSpPr>
          <p:sp>
            <p:nvSpPr>
              <p:cNvPr id="32782" name="Oval 14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783" name="Freeform 15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1301 w 1321"/>
                  <a:gd name="T1" fmla="*/ 401 h 712"/>
                  <a:gd name="T2" fmla="*/ 1317 w 1321"/>
                  <a:gd name="T3" fmla="*/ 442 h 712"/>
                  <a:gd name="T4" fmla="*/ 1321 w 1321"/>
                  <a:gd name="T5" fmla="*/ 481 h 712"/>
                  <a:gd name="T6" fmla="*/ 1315 w 1321"/>
                  <a:gd name="T7" fmla="*/ 516 h 712"/>
                  <a:gd name="T8" fmla="*/ 1298 w 1321"/>
                  <a:gd name="T9" fmla="*/ 550 h 712"/>
                  <a:gd name="T10" fmla="*/ 1272 w 1321"/>
                  <a:gd name="T11" fmla="*/ 579 h 712"/>
                  <a:gd name="T12" fmla="*/ 1239 w 1321"/>
                  <a:gd name="T13" fmla="*/ 604 h 712"/>
                  <a:gd name="T14" fmla="*/ 1196 w 1321"/>
                  <a:gd name="T15" fmla="*/ 628 h 712"/>
                  <a:gd name="T16" fmla="*/ 1147 w 1321"/>
                  <a:gd name="T17" fmla="*/ 649 h 712"/>
                  <a:gd name="T18" fmla="*/ 1092 w 1321"/>
                  <a:gd name="T19" fmla="*/ 667 h 712"/>
                  <a:gd name="T20" fmla="*/ 1031 w 1321"/>
                  <a:gd name="T21" fmla="*/ 683 h 712"/>
                  <a:gd name="T22" fmla="*/ 967 w 1321"/>
                  <a:gd name="T23" fmla="*/ 694 h 712"/>
                  <a:gd name="T24" fmla="*/ 896 w 1321"/>
                  <a:gd name="T25" fmla="*/ 704 h 712"/>
                  <a:gd name="T26" fmla="*/ 824 w 1321"/>
                  <a:gd name="T27" fmla="*/ 710 h 712"/>
                  <a:gd name="T28" fmla="*/ 795 w 1321"/>
                  <a:gd name="T29" fmla="*/ 712 h 712"/>
                  <a:gd name="T30" fmla="*/ 476 w 1321"/>
                  <a:gd name="T31" fmla="*/ 712 h 712"/>
                  <a:gd name="T32" fmla="*/ 472 w 1321"/>
                  <a:gd name="T33" fmla="*/ 712 h 712"/>
                  <a:gd name="T34" fmla="*/ 409 w 1321"/>
                  <a:gd name="T35" fmla="*/ 708 h 712"/>
                  <a:gd name="T36" fmla="*/ 348 w 1321"/>
                  <a:gd name="T37" fmla="*/ 704 h 712"/>
                  <a:gd name="T38" fmla="*/ 290 w 1321"/>
                  <a:gd name="T39" fmla="*/ 696 h 712"/>
                  <a:gd name="T40" fmla="*/ 235 w 1321"/>
                  <a:gd name="T41" fmla="*/ 689 h 712"/>
                  <a:gd name="T42" fmla="*/ 186 w 1321"/>
                  <a:gd name="T43" fmla="*/ 677 h 712"/>
                  <a:gd name="T44" fmla="*/ 141 w 1321"/>
                  <a:gd name="T45" fmla="*/ 663 h 712"/>
                  <a:gd name="T46" fmla="*/ 102 w 1321"/>
                  <a:gd name="T47" fmla="*/ 648 h 712"/>
                  <a:gd name="T48" fmla="*/ 67 w 1321"/>
                  <a:gd name="T49" fmla="*/ 630 h 712"/>
                  <a:gd name="T50" fmla="*/ 39 w 1321"/>
                  <a:gd name="T51" fmla="*/ 608 h 712"/>
                  <a:gd name="T52" fmla="*/ 18 w 1321"/>
                  <a:gd name="T53" fmla="*/ 583 h 712"/>
                  <a:gd name="T54" fmla="*/ 6 w 1321"/>
                  <a:gd name="T55" fmla="*/ 554 h 712"/>
                  <a:gd name="T56" fmla="*/ 0 w 1321"/>
                  <a:gd name="T57" fmla="*/ 524 h 712"/>
                  <a:gd name="T58" fmla="*/ 0 w 1321"/>
                  <a:gd name="T59" fmla="*/ 520 h 712"/>
                  <a:gd name="T60" fmla="*/ 4 w 1321"/>
                  <a:gd name="T61" fmla="*/ 487 h 712"/>
                  <a:gd name="T62" fmla="*/ 16 w 1321"/>
                  <a:gd name="T63" fmla="*/ 446 h 712"/>
                  <a:gd name="T64" fmla="*/ 51 w 1321"/>
                  <a:gd name="T65" fmla="*/ 370 h 712"/>
                  <a:gd name="T66" fmla="*/ 94 w 1321"/>
                  <a:gd name="T67" fmla="*/ 299 h 712"/>
                  <a:gd name="T68" fmla="*/ 147 w 1321"/>
                  <a:gd name="T69" fmla="*/ 235 h 712"/>
                  <a:gd name="T70" fmla="*/ 204 w 1321"/>
                  <a:gd name="T71" fmla="*/ 176 h 712"/>
                  <a:gd name="T72" fmla="*/ 270 w 1321"/>
                  <a:gd name="T73" fmla="*/ 125 h 712"/>
                  <a:gd name="T74" fmla="*/ 341 w 1321"/>
                  <a:gd name="T75" fmla="*/ 82 h 712"/>
                  <a:gd name="T76" fmla="*/ 415 w 1321"/>
                  <a:gd name="T77" fmla="*/ 47 h 712"/>
                  <a:gd name="T78" fmla="*/ 497 w 1321"/>
                  <a:gd name="T79" fmla="*/ 21 h 712"/>
                  <a:gd name="T80" fmla="*/ 581 w 1321"/>
                  <a:gd name="T81" fmla="*/ 6 h 712"/>
                  <a:gd name="T82" fmla="*/ 667 w 1321"/>
                  <a:gd name="T83" fmla="*/ 0 h 712"/>
                  <a:gd name="T84" fmla="*/ 667 w 1321"/>
                  <a:gd name="T85" fmla="*/ 0 h 712"/>
                  <a:gd name="T86" fmla="*/ 759 w 1321"/>
                  <a:gd name="T87" fmla="*/ 6 h 712"/>
                  <a:gd name="T88" fmla="*/ 847 w 1321"/>
                  <a:gd name="T89" fmla="*/ 23 h 712"/>
                  <a:gd name="T90" fmla="*/ 932 w 1321"/>
                  <a:gd name="T91" fmla="*/ 53 h 712"/>
                  <a:gd name="T92" fmla="*/ 1010 w 1321"/>
                  <a:gd name="T93" fmla="*/ 90 h 712"/>
                  <a:gd name="T94" fmla="*/ 1082 w 1321"/>
                  <a:gd name="T95" fmla="*/ 137 h 712"/>
                  <a:gd name="T96" fmla="*/ 1149 w 1321"/>
                  <a:gd name="T97" fmla="*/ 194 h 712"/>
                  <a:gd name="T98" fmla="*/ 1208 w 1321"/>
                  <a:gd name="T99" fmla="*/ 256 h 712"/>
                  <a:gd name="T100" fmla="*/ 1258 w 1321"/>
                  <a:gd name="T101" fmla="*/ 325 h 712"/>
                  <a:gd name="T102" fmla="*/ 1301 w 1321"/>
                  <a:gd name="T103" fmla="*/ 401 h 712"/>
                  <a:gd name="T104" fmla="*/ 1301 w 1321"/>
                  <a:gd name="T105" fmla="*/ 401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BBF6EE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32787" name="Oval 19"/>
          <p:cNvSpPr>
            <a:spLocks noChangeArrowheads="1"/>
          </p:cNvSpPr>
          <p:nvPr/>
        </p:nvSpPr>
        <p:spPr bwMode="gray">
          <a:xfrm>
            <a:off x="4757588" y="1588684"/>
            <a:ext cx="871538" cy="862013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5490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grpSp>
        <p:nvGrpSpPr>
          <p:cNvPr id="32791" name="Group 23"/>
          <p:cNvGrpSpPr>
            <a:grpSpLocks/>
          </p:cNvGrpSpPr>
          <p:nvPr/>
        </p:nvGrpSpPr>
        <p:grpSpPr bwMode="auto">
          <a:xfrm>
            <a:off x="827584" y="3509169"/>
            <a:ext cx="1744662" cy="1790700"/>
            <a:chOff x="2016" y="1920"/>
            <a:chExt cx="1680" cy="1680"/>
          </a:xfrm>
        </p:grpSpPr>
        <p:sp>
          <p:nvSpPr>
            <p:cNvPr id="32792" name="Oval 24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72549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93" name="Freeform 25"/>
            <p:cNvSpPr>
              <a:spLocks/>
            </p:cNvSpPr>
            <p:nvPr/>
          </p:nvSpPr>
          <p:spPr bwMode="gray">
            <a:xfrm>
              <a:off x="2208" y="1948"/>
              <a:ext cx="1296" cy="634"/>
            </a:xfrm>
            <a:custGeom>
              <a:avLst/>
              <a:gdLst>
                <a:gd name="T0" fmla="*/ 1301 w 1321"/>
                <a:gd name="T1" fmla="*/ 401 h 712"/>
                <a:gd name="T2" fmla="*/ 1317 w 1321"/>
                <a:gd name="T3" fmla="*/ 442 h 712"/>
                <a:gd name="T4" fmla="*/ 1321 w 1321"/>
                <a:gd name="T5" fmla="*/ 481 h 712"/>
                <a:gd name="T6" fmla="*/ 1315 w 1321"/>
                <a:gd name="T7" fmla="*/ 516 h 712"/>
                <a:gd name="T8" fmla="*/ 1298 w 1321"/>
                <a:gd name="T9" fmla="*/ 550 h 712"/>
                <a:gd name="T10" fmla="*/ 1272 w 1321"/>
                <a:gd name="T11" fmla="*/ 579 h 712"/>
                <a:gd name="T12" fmla="*/ 1239 w 1321"/>
                <a:gd name="T13" fmla="*/ 604 h 712"/>
                <a:gd name="T14" fmla="*/ 1196 w 1321"/>
                <a:gd name="T15" fmla="*/ 628 h 712"/>
                <a:gd name="T16" fmla="*/ 1147 w 1321"/>
                <a:gd name="T17" fmla="*/ 649 h 712"/>
                <a:gd name="T18" fmla="*/ 1092 w 1321"/>
                <a:gd name="T19" fmla="*/ 667 h 712"/>
                <a:gd name="T20" fmla="*/ 1031 w 1321"/>
                <a:gd name="T21" fmla="*/ 683 h 712"/>
                <a:gd name="T22" fmla="*/ 967 w 1321"/>
                <a:gd name="T23" fmla="*/ 694 h 712"/>
                <a:gd name="T24" fmla="*/ 896 w 1321"/>
                <a:gd name="T25" fmla="*/ 704 h 712"/>
                <a:gd name="T26" fmla="*/ 824 w 1321"/>
                <a:gd name="T27" fmla="*/ 710 h 712"/>
                <a:gd name="T28" fmla="*/ 795 w 1321"/>
                <a:gd name="T29" fmla="*/ 712 h 712"/>
                <a:gd name="T30" fmla="*/ 476 w 1321"/>
                <a:gd name="T31" fmla="*/ 712 h 712"/>
                <a:gd name="T32" fmla="*/ 472 w 1321"/>
                <a:gd name="T33" fmla="*/ 712 h 712"/>
                <a:gd name="T34" fmla="*/ 409 w 1321"/>
                <a:gd name="T35" fmla="*/ 708 h 712"/>
                <a:gd name="T36" fmla="*/ 348 w 1321"/>
                <a:gd name="T37" fmla="*/ 704 h 712"/>
                <a:gd name="T38" fmla="*/ 290 w 1321"/>
                <a:gd name="T39" fmla="*/ 696 h 712"/>
                <a:gd name="T40" fmla="*/ 235 w 1321"/>
                <a:gd name="T41" fmla="*/ 689 h 712"/>
                <a:gd name="T42" fmla="*/ 186 w 1321"/>
                <a:gd name="T43" fmla="*/ 677 h 712"/>
                <a:gd name="T44" fmla="*/ 141 w 1321"/>
                <a:gd name="T45" fmla="*/ 663 h 712"/>
                <a:gd name="T46" fmla="*/ 102 w 1321"/>
                <a:gd name="T47" fmla="*/ 648 h 712"/>
                <a:gd name="T48" fmla="*/ 67 w 1321"/>
                <a:gd name="T49" fmla="*/ 630 h 712"/>
                <a:gd name="T50" fmla="*/ 39 w 1321"/>
                <a:gd name="T51" fmla="*/ 608 h 712"/>
                <a:gd name="T52" fmla="*/ 18 w 1321"/>
                <a:gd name="T53" fmla="*/ 583 h 712"/>
                <a:gd name="T54" fmla="*/ 6 w 1321"/>
                <a:gd name="T55" fmla="*/ 554 h 712"/>
                <a:gd name="T56" fmla="*/ 0 w 1321"/>
                <a:gd name="T57" fmla="*/ 524 h 712"/>
                <a:gd name="T58" fmla="*/ 0 w 1321"/>
                <a:gd name="T59" fmla="*/ 520 h 712"/>
                <a:gd name="T60" fmla="*/ 4 w 1321"/>
                <a:gd name="T61" fmla="*/ 487 h 712"/>
                <a:gd name="T62" fmla="*/ 16 w 1321"/>
                <a:gd name="T63" fmla="*/ 446 h 712"/>
                <a:gd name="T64" fmla="*/ 51 w 1321"/>
                <a:gd name="T65" fmla="*/ 370 h 712"/>
                <a:gd name="T66" fmla="*/ 94 w 1321"/>
                <a:gd name="T67" fmla="*/ 299 h 712"/>
                <a:gd name="T68" fmla="*/ 147 w 1321"/>
                <a:gd name="T69" fmla="*/ 235 h 712"/>
                <a:gd name="T70" fmla="*/ 204 w 1321"/>
                <a:gd name="T71" fmla="*/ 176 h 712"/>
                <a:gd name="T72" fmla="*/ 270 w 1321"/>
                <a:gd name="T73" fmla="*/ 125 h 712"/>
                <a:gd name="T74" fmla="*/ 341 w 1321"/>
                <a:gd name="T75" fmla="*/ 82 h 712"/>
                <a:gd name="T76" fmla="*/ 415 w 1321"/>
                <a:gd name="T77" fmla="*/ 47 h 712"/>
                <a:gd name="T78" fmla="*/ 497 w 1321"/>
                <a:gd name="T79" fmla="*/ 21 h 712"/>
                <a:gd name="T80" fmla="*/ 581 w 1321"/>
                <a:gd name="T81" fmla="*/ 6 h 712"/>
                <a:gd name="T82" fmla="*/ 667 w 1321"/>
                <a:gd name="T83" fmla="*/ 0 h 712"/>
                <a:gd name="T84" fmla="*/ 667 w 1321"/>
                <a:gd name="T85" fmla="*/ 0 h 712"/>
                <a:gd name="T86" fmla="*/ 759 w 1321"/>
                <a:gd name="T87" fmla="*/ 6 h 712"/>
                <a:gd name="T88" fmla="*/ 847 w 1321"/>
                <a:gd name="T89" fmla="*/ 23 h 712"/>
                <a:gd name="T90" fmla="*/ 932 w 1321"/>
                <a:gd name="T91" fmla="*/ 53 h 712"/>
                <a:gd name="T92" fmla="*/ 1010 w 1321"/>
                <a:gd name="T93" fmla="*/ 90 h 712"/>
                <a:gd name="T94" fmla="*/ 1082 w 1321"/>
                <a:gd name="T95" fmla="*/ 137 h 712"/>
                <a:gd name="T96" fmla="*/ 1149 w 1321"/>
                <a:gd name="T97" fmla="*/ 194 h 712"/>
                <a:gd name="T98" fmla="*/ 1208 w 1321"/>
                <a:gd name="T99" fmla="*/ 256 h 712"/>
                <a:gd name="T100" fmla="*/ 1258 w 1321"/>
                <a:gd name="T101" fmla="*/ 325 h 712"/>
                <a:gd name="T102" fmla="*/ 1301 w 1321"/>
                <a:gd name="T103" fmla="*/ 401 h 712"/>
                <a:gd name="T104" fmla="*/ 1301 w 1321"/>
                <a:gd name="T105" fmla="*/ 40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BBF6EE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2794" name="Text Box 26"/>
          <p:cNvSpPr txBox="1">
            <a:spLocks noChangeArrowheads="1"/>
          </p:cNvSpPr>
          <p:nvPr/>
        </p:nvSpPr>
        <p:spPr bwMode="gray">
          <a:xfrm>
            <a:off x="138681" y="3249313"/>
            <a:ext cx="3270435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это целостная система, формирующая навыки работы с информацией в процессе чтения и письма (является общепедагогической,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</a:rPr>
              <a:t>надпредметной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).</a:t>
            </a:r>
          </a:p>
        </p:txBody>
      </p:sp>
      <p:sp>
        <p:nvSpPr>
          <p:cNvPr id="32797" name="Oval 29"/>
          <p:cNvSpPr>
            <a:spLocks noChangeArrowheads="1"/>
          </p:cNvSpPr>
          <p:nvPr/>
        </p:nvSpPr>
        <p:spPr bwMode="gray">
          <a:xfrm>
            <a:off x="5193357" y="3814427"/>
            <a:ext cx="2012950" cy="1989138"/>
          </a:xfrm>
          <a:prstGeom prst="ellipse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54510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y="50000" kx="-2453608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2799" name="Text Box 31"/>
          <p:cNvSpPr txBox="1">
            <a:spLocks noChangeArrowheads="1"/>
          </p:cNvSpPr>
          <p:nvPr/>
        </p:nvSpPr>
        <p:spPr bwMode="gray">
          <a:xfrm>
            <a:off x="5193356" y="3994605"/>
            <a:ext cx="3771131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FF0000"/>
                </a:solidFill>
              </a:rPr>
              <a:t>Цели</a:t>
            </a:r>
            <a:r>
              <a:rPr lang="ru-RU" sz="2400" b="1" dirty="0" smtClean="0">
                <a:solidFill>
                  <a:srgbClr val="FF0000"/>
                </a:solidFill>
              </a:rPr>
              <a:t>:  </a:t>
            </a:r>
            <a:r>
              <a:rPr lang="ru-RU" sz="2400" b="1" dirty="0">
                <a:solidFill>
                  <a:srgbClr val="FF0000"/>
                </a:solidFill>
              </a:rPr>
              <a:t>ф</a:t>
            </a:r>
            <a:r>
              <a:rPr lang="ru-RU" sz="2400" b="1" dirty="0" smtClean="0">
                <a:solidFill>
                  <a:srgbClr val="FF0000"/>
                </a:solidFill>
              </a:rPr>
              <a:t>ормирование </a:t>
            </a:r>
            <a:r>
              <a:rPr lang="ru-RU" sz="2400" b="1" dirty="0">
                <a:solidFill>
                  <a:srgbClr val="FF0000"/>
                </a:solidFill>
              </a:rPr>
              <a:t>культуры </a:t>
            </a:r>
            <a:r>
              <a:rPr lang="ru-RU" sz="2400" b="1" dirty="0" smtClean="0">
                <a:solidFill>
                  <a:srgbClr val="FF0000"/>
                </a:solidFill>
              </a:rPr>
              <a:t>чтения,</a:t>
            </a:r>
            <a:endParaRPr lang="ru-RU" sz="2400" b="1" dirty="0">
              <a:solidFill>
                <a:srgbClr val="FF0000"/>
              </a:solidFill>
            </a:endParaRPr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с</a:t>
            </a:r>
            <a:r>
              <a:rPr lang="ru-RU" sz="2400" b="1" dirty="0" smtClean="0">
                <a:solidFill>
                  <a:srgbClr val="FF0000"/>
                </a:solidFill>
              </a:rPr>
              <a:t>тимулирование </a:t>
            </a:r>
            <a:r>
              <a:rPr lang="ru-RU" sz="2400" b="1" dirty="0">
                <a:solidFill>
                  <a:srgbClr val="FF0000"/>
                </a:solidFill>
              </a:rPr>
              <a:t>самостоятельной поисковой творческой деятельности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350004" y="116632"/>
            <a:ext cx="55978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/>
              <a:t>Критическое мышление </a:t>
            </a:r>
            <a:r>
              <a:rPr lang="ru-RU" sz="2400" b="1" dirty="0"/>
              <a:t>— </a:t>
            </a:r>
            <a:r>
              <a:rPr lang="ru-RU" sz="2400" b="1" dirty="0" smtClean="0"/>
              <a:t>это</a:t>
            </a:r>
            <a:endParaRPr lang="ru-RU" sz="2400" b="1" dirty="0"/>
          </a:p>
          <a:p>
            <a:pPr algn="ctr"/>
            <a:r>
              <a:rPr lang="ru-RU" sz="2400" b="1" dirty="0"/>
              <a:t>способность ставить новые, полные смысла вопросы;</a:t>
            </a:r>
          </a:p>
          <a:p>
            <a:pPr algn="ctr"/>
            <a:r>
              <a:rPr lang="ru-RU" sz="2400" b="1" dirty="0"/>
              <a:t>вырабатывать разнообразные, подкрепляющие аргументы;</a:t>
            </a:r>
          </a:p>
          <a:p>
            <a:pPr algn="ctr"/>
            <a:r>
              <a:rPr lang="ru-RU" sz="2400" b="1" dirty="0"/>
              <a:t>принимать независимые продуманные решения</a:t>
            </a:r>
          </a:p>
        </p:txBody>
      </p:sp>
      <p:sp>
        <p:nvSpPr>
          <p:cNvPr id="24" name="Text Box 16"/>
          <p:cNvSpPr txBox="1">
            <a:spLocks noChangeArrowheads="1"/>
          </p:cNvSpPr>
          <p:nvPr/>
        </p:nvSpPr>
        <p:spPr bwMode="gray">
          <a:xfrm>
            <a:off x="3311375" y="3254375"/>
            <a:ext cx="1446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ru-RU" sz="2400" b="1" i="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ТРКМЧП</a:t>
            </a:r>
            <a:endParaRPr lang="en-US" sz="2400" b="1" i="0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96230" y="6449472"/>
            <a:ext cx="368257" cy="28737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61511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2"/>
                </a:solidFill>
              </a:rPr>
              <a:t>Стадии ТРКМЧП</a:t>
            </a:r>
            <a:endParaRPr lang="ru-RU" sz="3200" b="1" dirty="0">
              <a:solidFill>
                <a:schemeClr val="accent2"/>
              </a:solidFill>
            </a:endParaRPr>
          </a:p>
        </p:txBody>
      </p:sp>
      <p:grpSp>
        <p:nvGrpSpPr>
          <p:cNvPr id="43027" name="Group 19"/>
          <p:cNvGrpSpPr>
            <a:grpSpLocks/>
          </p:cNvGrpSpPr>
          <p:nvPr/>
        </p:nvGrpSpPr>
        <p:grpSpPr bwMode="auto">
          <a:xfrm>
            <a:off x="3581400" y="1984375"/>
            <a:ext cx="2667000" cy="4416425"/>
            <a:chOff x="2208" y="1296"/>
            <a:chExt cx="1365" cy="2542"/>
          </a:xfrm>
        </p:grpSpPr>
        <p:sp>
          <p:nvSpPr>
            <p:cNvPr id="43028" name="AutoShape 20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29" name="AutoShape 21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30" name="AutoShape 22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31" name="AutoShape 23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32" name="Oval 24"/>
            <p:cNvSpPr>
              <a:spLocks noChangeArrowheads="1"/>
            </p:cNvSpPr>
            <p:nvPr/>
          </p:nvSpPr>
          <p:spPr bwMode="gray">
            <a:xfrm>
              <a:off x="2677" y="1296"/>
              <a:ext cx="405" cy="40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43033" name="Oval 25"/>
            <p:cNvSpPr>
              <a:spLocks noChangeArrowheads="1"/>
            </p:cNvSpPr>
            <p:nvPr/>
          </p:nvSpPr>
          <p:spPr bwMode="gray">
            <a:xfrm>
              <a:off x="2681" y="1299"/>
              <a:ext cx="392" cy="39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3034" name="Oval 26"/>
            <p:cNvSpPr>
              <a:spLocks noChangeArrowheads="1"/>
            </p:cNvSpPr>
            <p:nvPr/>
          </p:nvSpPr>
          <p:spPr bwMode="gray">
            <a:xfrm>
              <a:off x="2686" y="1301"/>
              <a:ext cx="383" cy="383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3035" name="Oval 27"/>
            <p:cNvSpPr>
              <a:spLocks noChangeArrowheads="1"/>
            </p:cNvSpPr>
            <p:nvPr/>
          </p:nvSpPr>
          <p:spPr bwMode="gray">
            <a:xfrm>
              <a:off x="2690" y="1305"/>
              <a:ext cx="364" cy="3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3036" name="Oval 28"/>
            <p:cNvSpPr>
              <a:spLocks noChangeArrowheads="1"/>
            </p:cNvSpPr>
            <p:nvPr/>
          </p:nvSpPr>
          <p:spPr bwMode="gray">
            <a:xfrm>
              <a:off x="2712" y="1315"/>
              <a:ext cx="323" cy="29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3037" name="Text Box 29"/>
            <p:cNvSpPr txBox="1">
              <a:spLocks noChangeArrowheads="1"/>
            </p:cNvSpPr>
            <p:nvPr/>
          </p:nvSpPr>
          <p:spPr bwMode="gray">
            <a:xfrm>
              <a:off x="2785" y="1354"/>
              <a:ext cx="181" cy="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400" i="0">
                  <a:solidFill>
                    <a:srgbClr val="000000"/>
                  </a:solidFill>
                </a:rPr>
                <a:t>2</a:t>
              </a:r>
              <a:endParaRPr lang="en-US" i="0"/>
            </a:p>
          </p:txBody>
        </p:sp>
        <p:sp>
          <p:nvSpPr>
            <p:cNvPr id="43038" name="Text Box 30"/>
            <p:cNvSpPr txBox="1">
              <a:spLocks noChangeArrowheads="1"/>
            </p:cNvSpPr>
            <p:nvPr/>
          </p:nvSpPr>
          <p:spPr bwMode="gray">
            <a:xfrm>
              <a:off x="2260" y="1661"/>
              <a:ext cx="1296" cy="1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ru-RU" altLang="ja-JP" sz="2000" b="1" dirty="0"/>
                <a:t>Осмысление</a:t>
              </a:r>
            </a:p>
            <a:p>
              <a:pPr algn="ctr"/>
              <a:r>
                <a:rPr lang="ru-RU" altLang="ja-JP" sz="2000" i="0" dirty="0"/>
                <a:t>содержательная, в ходе которой и происходит непосредственная работа </a:t>
              </a:r>
              <a:r>
                <a:rPr lang="ru-RU" altLang="ja-JP" sz="2000" i="0" dirty="0" smtClean="0"/>
                <a:t>обучающегося </a:t>
              </a:r>
              <a:r>
                <a:rPr lang="ru-RU" altLang="ja-JP" sz="2000" i="0" dirty="0"/>
                <a:t>с текстом, причём работа направленная, осмысленная</a:t>
              </a:r>
              <a:endParaRPr lang="en-US" sz="2000" i="0" dirty="0"/>
            </a:p>
          </p:txBody>
        </p:sp>
        <p:sp>
          <p:nvSpPr>
            <p:cNvPr id="43039" name="AutoShape 31"/>
            <p:cNvSpPr>
              <a:spLocks noChangeArrowheads="1"/>
            </p:cNvSpPr>
            <p:nvPr/>
          </p:nvSpPr>
          <p:spPr bwMode="gray">
            <a:xfrm>
              <a:off x="2210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58A4AE"/>
                </a:gs>
                <a:gs pos="100000">
                  <a:srgbClr val="C6D5EC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40" name="AutoShape 32"/>
            <p:cNvSpPr>
              <a:spLocks noChangeArrowheads="1"/>
            </p:cNvSpPr>
            <p:nvPr/>
          </p:nvSpPr>
          <p:spPr bwMode="gray">
            <a:xfrm>
              <a:off x="2238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2B2BB"/>
                </a:gs>
                <a:gs pos="100000">
                  <a:srgbClr val="C6D5EC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3041" name="Group 33"/>
          <p:cNvGrpSpPr>
            <a:grpSpLocks/>
          </p:cNvGrpSpPr>
          <p:nvPr/>
        </p:nvGrpSpPr>
        <p:grpSpPr bwMode="auto">
          <a:xfrm>
            <a:off x="6324600" y="1981200"/>
            <a:ext cx="2590800" cy="4419600"/>
            <a:chOff x="3692" y="1296"/>
            <a:chExt cx="1367" cy="2542"/>
          </a:xfrm>
        </p:grpSpPr>
        <p:sp>
          <p:nvSpPr>
            <p:cNvPr id="43042" name="AutoShape 34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43" name="AutoShape 35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44" name="AutoShape 36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43046" name="Group 38"/>
            <p:cNvGrpSpPr>
              <a:grpSpLocks/>
            </p:cNvGrpSpPr>
            <p:nvPr/>
          </p:nvGrpSpPr>
          <p:grpSpPr bwMode="auto">
            <a:xfrm>
              <a:off x="4165" y="1296"/>
              <a:ext cx="405" cy="405"/>
              <a:chOff x="1289" y="582"/>
              <a:chExt cx="668" cy="668"/>
            </a:xfrm>
          </p:grpSpPr>
          <p:sp>
            <p:nvSpPr>
              <p:cNvPr id="43047" name="Oval 39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43048" name="Oval 40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3049" name="Oval 41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3050" name="Oval 42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3051" name="Oval 43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43052" name="Text Box 44"/>
            <p:cNvSpPr txBox="1">
              <a:spLocks noChangeArrowheads="1"/>
            </p:cNvSpPr>
            <p:nvPr/>
          </p:nvSpPr>
          <p:spPr bwMode="gray">
            <a:xfrm>
              <a:off x="4269" y="1354"/>
              <a:ext cx="187" cy="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400" i="0">
                  <a:solidFill>
                    <a:srgbClr val="000000"/>
                  </a:solidFill>
                </a:rPr>
                <a:t>3</a:t>
              </a:r>
              <a:endParaRPr lang="en-US" i="0"/>
            </a:p>
          </p:txBody>
        </p:sp>
        <p:sp>
          <p:nvSpPr>
            <p:cNvPr id="43053" name="Text Box 45"/>
            <p:cNvSpPr txBox="1">
              <a:spLocks noChangeArrowheads="1"/>
            </p:cNvSpPr>
            <p:nvPr/>
          </p:nvSpPr>
          <p:spPr bwMode="gray">
            <a:xfrm>
              <a:off x="3729" y="1654"/>
              <a:ext cx="1296" cy="18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ru-RU" altLang="ja-JP" sz="2000" b="1" dirty="0"/>
                <a:t>Рефлексия</a:t>
              </a:r>
              <a:r>
                <a:rPr lang="ru-RU" altLang="ja-JP" sz="2000" i="0" dirty="0"/>
                <a:t> </a:t>
              </a:r>
            </a:p>
            <a:p>
              <a:pPr algn="ctr"/>
              <a:r>
                <a:rPr lang="ru-RU" altLang="ja-JP" sz="2000" i="0" dirty="0" smtClean="0"/>
                <a:t>обучающийся </a:t>
              </a:r>
              <a:r>
                <a:rPr lang="ru-RU" altLang="ja-JP" sz="2000" i="0" dirty="0"/>
                <a:t>формирует личностное отношение к тексту и фиксирует его либо с помощью собственного текста, либо своей позиции в дискуссии. </a:t>
              </a:r>
              <a:endParaRPr lang="en-US" sz="2000" i="0" dirty="0"/>
            </a:p>
          </p:txBody>
        </p:sp>
        <p:sp>
          <p:nvSpPr>
            <p:cNvPr id="43054" name="AutoShape 46"/>
            <p:cNvSpPr>
              <a:spLocks noChangeArrowheads="1"/>
            </p:cNvSpPr>
            <p:nvPr/>
          </p:nvSpPr>
          <p:spPr bwMode="gray">
            <a:xfrm>
              <a:off x="3692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99BACC"/>
                </a:gs>
                <a:gs pos="100000">
                  <a:srgbClr val="C6D5EC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55" name="AutoShape 47"/>
            <p:cNvSpPr>
              <a:spLocks noChangeArrowheads="1"/>
            </p:cNvSpPr>
            <p:nvPr/>
          </p:nvSpPr>
          <p:spPr bwMode="gray">
            <a:xfrm>
              <a:off x="3720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8DAD4"/>
                </a:gs>
                <a:gs pos="100000">
                  <a:srgbClr val="C6D5EC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3056" name="Group 48"/>
          <p:cNvGrpSpPr>
            <a:grpSpLocks/>
          </p:cNvGrpSpPr>
          <p:nvPr/>
        </p:nvGrpSpPr>
        <p:grpSpPr bwMode="auto">
          <a:xfrm>
            <a:off x="990600" y="1981200"/>
            <a:ext cx="2514600" cy="4419600"/>
            <a:chOff x="720" y="1296"/>
            <a:chExt cx="1367" cy="2542"/>
          </a:xfrm>
        </p:grpSpPr>
        <p:sp>
          <p:nvSpPr>
            <p:cNvPr id="43057" name="AutoShape 49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58" name="AutoShape 50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59" name="AutoShape 51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60" name="AutoShape 52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61" name="AutoShape 53"/>
            <p:cNvSpPr>
              <a:spLocks noChangeArrowheads="1"/>
            </p:cNvSpPr>
            <p:nvPr/>
          </p:nvSpPr>
          <p:spPr bwMode="gray">
            <a:xfrm>
              <a:off x="724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729EB4"/>
                </a:gs>
                <a:gs pos="100000">
                  <a:srgbClr val="C6D5EC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62" name="AutoShape 54"/>
            <p:cNvSpPr>
              <a:spLocks noChangeArrowheads="1"/>
            </p:cNvSpPr>
            <p:nvPr/>
          </p:nvSpPr>
          <p:spPr bwMode="gray">
            <a:xfrm>
              <a:off x="752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DAFD4"/>
                </a:gs>
                <a:gs pos="100000">
                  <a:srgbClr val="C6D5EC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43063" name="Group 55"/>
            <p:cNvGrpSpPr>
              <a:grpSpLocks/>
            </p:cNvGrpSpPr>
            <p:nvPr/>
          </p:nvGrpSpPr>
          <p:grpSpPr bwMode="auto">
            <a:xfrm>
              <a:off x="1189" y="1296"/>
              <a:ext cx="405" cy="405"/>
              <a:chOff x="1289" y="582"/>
              <a:chExt cx="668" cy="668"/>
            </a:xfrm>
          </p:grpSpPr>
          <p:sp>
            <p:nvSpPr>
              <p:cNvPr id="43064" name="Oval 56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43065" name="Oval 57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3066" name="Oval 58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3067" name="Oval 59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3068" name="Oval 60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43069" name="Text Box 61"/>
            <p:cNvSpPr txBox="1">
              <a:spLocks noChangeArrowheads="1"/>
            </p:cNvSpPr>
            <p:nvPr/>
          </p:nvSpPr>
          <p:spPr bwMode="gray">
            <a:xfrm>
              <a:off x="1290" y="1354"/>
              <a:ext cx="193" cy="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400" i="0">
                  <a:solidFill>
                    <a:srgbClr val="000000"/>
                  </a:solidFill>
                </a:rPr>
                <a:t>1</a:t>
              </a:r>
              <a:endParaRPr lang="en-US" i="0"/>
            </a:p>
          </p:txBody>
        </p:sp>
        <p:sp>
          <p:nvSpPr>
            <p:cNvPr id="43070" name="Text Box 62"/>
            <p:cNvSpPr txBox="1">
              <a:spLocks noChangeArrowheads="1"/>
            </p:cNvSpPr>
            <p:nvPr/>
          </p:nvSpPr>
          <p:spPr bwMode="gray">
            <a:xfrm>
              <a:off x="768" y="1686"/>
              <a:ext cx="1296" cy="16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ru-RU" altLang="ja-JP" sz="2000" b="1" dirty="0"/>
                <a:t>Вызов</a:t>
              </a:r>
            </a:p>
            <a:p>
              <a:pPr algn="ctr"/>
              <a:r>
                <a:rPr lang="ru-RU" altLang="ja-JP" sz="2000" i="0" dirty="0"/>
                <a:t>у </a:t>
              </a:r>
              <a:r>
                <a:rPr lang="ru-RU" altLang="ja-JP" sz="2000" i="0" dirty="0" smtClean="0"/>
                <a:t>обучающихся </a:t>
              </a:r>
              <a:r>
                <a:rPr lang="ru-RU" altLang="ja-JP" sz="2000" i="0" dirty="0"/>
                <a:t>активизируются </a:t>
              </a:r>
            </a:p>
            <a:p>
              <a:pPr algn="ctr"/>
              <a:r>
                <a:rPr lang="ru-RU" altLang="ja-JP" sz="2000" i="0" dirty="0"/>
                <a:t>знания, пробуждается интерес к теме, определяются цели изучения учебного материала </a:t>
              </a:r>
              <a:endParaRPr lang="en-US" sz="2000" i="0" dirty="0"/>
            </a:p>
          </p:txBody>
        </p:sp>
      </p:grpSp>
      <p:sp>
        <p:nvSpPr>
          <p:cNvPr id="46" name="Прямоугольник 45"/>
          <p:cNvSpPr/>
          <p:nvPr/>
        </p:nvSpPr>
        <p:spPr>
          <a:xfrm>
            <a:off x="8596230" y="6449472"/>
            <a:ext cx="368257" cy="28737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899801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ТРКМЧП для методистов\green-flowers-colorful-spring-time-35667305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72"/>
          <a:stretch/>
        </p:blipFill>
        <p:spPr bwMode="auto">
          <a:xfrm>
            <a:off x="2915816" y="980728"/>
            <a:ext cx="6120680" cy="5684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95536" y="765797"/>
            <a:ext cx="7848872" cy="3057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5400" b="1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Мастер-класс </a:t>
            </a:r>
          </a:p>
          <a:p>
            <a:pPr>
              <a:spcBef>
                <a:spcPct val="20000"/>
              </a:spcBef>
            </a:pPr>
            <a:r>
              <a:rPr lang="ru-RU" sz="5400" b="1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«</a:t>
            </a:r>
            <a:r>
              <a:rPr lang="ru-RU" sz="5400" b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БУКЕТ </a:t>
            </a:r>
          </a:p>
          <a:p>
            <a:pPr>
              <a:spcBef>
                <a:spcPct val="20000"/>
              </a:spcBef>
            </a:pPr>
            <a:r>
              <a:rPr lang="ru-RU" sz="5400" b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ЖЕНСКИХ ОЧАРОВАНИЙ»</a:t>
            </a:r>
            <a:endParaRPr lang="ru-RU" sz="5400" b="1" dirty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596230" y="6449472"/>
            <a:ext cx="368257" cy="287374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56005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upload.wikimedia.org/wikipedia/commons/thumb/c/c6/L.N.Tolstoy_Prokudin-Gorsky.jpg/200px-L.N.Tolstoy_Prokudin-Gorsky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3265840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прешепек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871" y="312232"/>
            <a:ext cx="3312368" cy="4015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395536" y="5451811"/>
            <a:ext cx="3312368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Лев Николаевич Толстой</a:t>
            </a:r>
            <a:endParaRPr lang="ru-RU" sz="2000" b="1" dirty="0"/>
          </a:p>
        </p:txBody>
      </p:sp>
      <p:pic>
        <p:nvPicPr>
          <p:cNvPr id="6" name="Picture 4" descr="дом толстог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775" y="3677599"/>
            <a:ext cx="4176464" cy="293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8668239" y="6449472"/>
            <a:ext cx="368257" cy="28737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1958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368365" y="1002432"/>
            <a:ext cx="4104456" cy="427707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i="1" dirty="0">
                <a:latin typeface="Monotype Corsiva" pitchFamily="66" charset="0"/>
              </a:rPr>
              <a:t>С цветами женщину сравните:</a:t>
            </a:r>
            <a:br>
              <a:rPr lang="ru-RU" sz="2000" b="1" i="1" dirty="0">
                <a:latin typeface="Monotype Corsiva" pitchFamily="66" charset="0"/>
              </a:rPr>
            </a:br>
            <a:r>
              <a:rPr lang="ru-RU" sz="2000" b="1" i="1" dirty="0">
                <a:latin typeface="Monotype Corsiva" pitchFamily="66" charset="0"/>
              </a:rPr>
              <a:t>Она прекрасна, как бутон,</a:t>
            </a:r>
            <a:br>
              <a:rPr lang="ru-RU" sz="2000" b="1" i="1" dirty="0">
                <a:latin typeface="Monotype Corsiva" pitchFamily="66" charset="0"/>
              </a:rPr>
            </a:br>
            <a:r>
              <a:rPr lang="ru-RU" sz="2000" b="1" i="1" dirty="0">
                <a:latin typeface="Monotype Corsiva" pitchFamily="66" charset="0"/>
              </a:rPr>
              <a:t>Всю прелесть юности вдохните –</a:t>
            </a:r>
            <a:br>
              <a:rPr lang="ru-RU" sz="2000" b="1" i="1" dirty="0">
                <a:latin typeface="Monotype Corsiva" pitchFamily="66" charset="0"/>
              </a:rPr>
            </a:br>
            <a:r>
              <a:rPr lang="ru-RU" sz="2000" b="1" i="1" dirty="0">
                <a:latin typeface="Monotype Corsiva" pitchFamily="66" charset="0"/>
              </a:rPr>
              <a:t>Весь образ чудом окружен.</a:t>
            </a:r>
            <a:br>
              <a:rPr lang="ru-RU" sz="2000" b="1" i="1" dirty="0">
                <a:latin typeface="Monotype Corsiva" pitchFamily="66" charset="0"/>
              </a:rPr>
            </a:br>
            <a:r>
              <a:rPr lang="ru-RU" sz="2000" b="1" i="1" dirty="0">
                <a:latin typeface="Monotype Corsiva" pitchFamily="66" charset="0"/>
              </a:rPr>
              <a:t/>
            </a:r>
            <a:br>
              <a:rPr lang="ru-RU" sz="2000" b="1" i="1" dirty="0">
                <a:latin typeface="Monotype Corsiva" pitchFamily="66" charset="0"/>
              </a:rPr>
            </a:br>
            <a:r>
              <a:rPr lang="ru-RU" sz="2000" b="1" i="1" dirty="0">
                <a:latin typeface="Monotype Corsiva" pitchFamily="66" charset="0"/>
              </a:rPr>
              <a:t>Затем, с годами расцветая,</a:t>
            </a:r>
            <a:br>
              <a:rPr lang="ru-RU" sz="2000" b="1" i="1" dirty="0">
                <a:latin typeface="Monotype Corsiva" pitchFamily="66" charset="0"/>
              </a:rPr>
            </a:br>
            <a:r>
              <a:rPr lang="ru-RU" sz="2000" b="1" i="1" dirty="0">
                <a:latin typeface="Monotype Corsiva" pitchFamily="66" charset="0"/>
              </a:rPr>
              <a:t>И распускаясь, как цветок,</a:t>
            </a:r>
            <a:br>
              <a:rPr lang="ru-RU" sz="2000" b="1" i="1" dirty="0">
                <a:latin typeface="Monotype Corsiva" pitchFamily="66" charset="0"/>
              </a:rPr>
            </a:br>
            <a:r>
              <a:rPr lang="ru-RU" sz="2000" b="1" i="1" dirty="0">
                <a:latin typeface="Monotype Corsiva" pitchFamily="66" charset="0"/>
              </a:rPr>
              <a:t>Живет она, благоухая,</a:t>
            </a:r>
            <a:br>
              <a:rPr lang="ru-RU" sz="2000" b="1" i="1" dirty="0">
                <a:latin typeface="Monotype Corsiva" pitchFamily="66" charset="0"/>
              </a:rPr>
            </a:br>
            <a:r>
              <a:rPr lang="ru-RU" sz="2000" b="1" i="1" dirty="0">
                <a:latin typeface="Monotype Corsiva" pitchFamily="66" charset="0"/>
              </a:rPr>
              <a:t>Пуская маленький росток.</a:t>
            </a:r>
            <a:br>
              <a:rPr lang="ru-RU" sz="2000" b="1" i="1" dirty="0">
                <a:latin typeface="Monotype Corsiva" pitchFamily="66" charset="0"/>
              </a:rPr>
            </a:br>
            <a:r>
              <a:rPr lang="ru-RU" sz="2000" b="1" i="1" dirty="0">
                <a:latin typeface="Monotype Corsiva" pitchFamily="66" charset="0"/>
              </a:rPr>
              <a:t/>
            </a:r>
            <a:br>
              <a:rPr lang="ru-RU" sz="2000" b="1" i="1" dirty="0">
                <a:latin typeface="Monotype Corsiva" pitchFamily="66" charset="0"/>
              </a:rPr>
            </a:br>
            <a:r>
              <a:rPr lang="ru-RU" sz="2000" b="1" i="1" dirty="0">
                <a:latin typeface="Monotype Corsiva" pitchFamily="66" charset="0"/>
              </a:rPr>
              <a:t>Соцветья соком наполняя,</a:t>
            </a:r>
            <a:br>
              <a:rPr lang="ru-RU" sz="2000" b="1" i="1" dirty="0">
                <a:latin typeface="Monotype Corsiva" pitchFamily="66" charset="0"/>
              </a:rPr>
            </a:br>
            <a:r>
              <a:rPr lang="ru-RU" sz="2000" b="1" i="1" dirty="0">
                <a:latin typeface="Monotype Corsiva" pitchFamily="66" charset="0"/>
              </a:rPr>
              <a:t>Без влаги вянут лепестки.</a:t>
            </a:r>
            <a:br>
              <a:rPr lang="ru-RU" sz="2000" b="1" i="1" dirty="0">
                <a:latin typeface="Monotype Corsiva" pitchFamily="66" charset="0"/>
              </a:rPr>
            </a:br>
            <a:r>
              <a:rPr lang="ru-RU" sz="2000" b="1" i="1" dirty="0">
                <a:latin typeface="Monotype Corsiva" pitchFamily="66" charset="0"/>
              </a:rPr>
              <a:t>Воде подобно исцеляя,</a:t>
            </a:r>
            <a:br>
              <a:rPr lang="ru-RU" sz="2000" b="1" i="1" dirty="0">
                <a:latin typeface="Monotype Corsiva" pitchFamily="66" charset="0"/>
              </a:rPr>
            </a:br>
            <a:r>
              <a:rPr lang="ru-RU" sz="2000" b="1" i="1" dirty="0">
                <a:latin typeface="Monotype Corsiva" pitchFamily="66" charset="0"/>
              </a:rPr>
              <a:t>Любовь и ласки ей близки.</a:t>
            </a:r>
            <a:br>
              <a:rPr lang="ru-RU" sz="2000" b="1" i="1" dirty="0">
                <a:latin typeface="Monotype Corsiva" pitchFamily="66" charset="0"/>
              </a:rPr>
            </a:br>
            <a:r>
              <a:rPr lang="ru-RU" sz="2000" b="1" i="1" dirty="0">
                <a:latin typeface="Monotype Corsiva" pitchFamily="66" charset="0"/>
              </a:rPr>
              <a:t/>
            </a:r>
            <a:br>
              <a:rPr lang="ru-RU" sz="2000" b="1" i="1" dirty="0">
                <a:latin typeface="Monotype Corsiva" pitchFamily="66" charset="0"/>
              </a:rPr>
            </a:br>
            <a:r>
              <a:rPr lang="ru-RU" sz="2000" b="1" i="1" dirty="0">
                <a:latin typeface="Monotype Corsiva" pitchFamily="66" charset="0"/>
              </a:rPr>
              <a:t>Но годы мчатся беспощадно,</a:t>
            </a:r>
            <a:br>
              <a:rPr lang="ru-RU" sz="2000" b="1" i="1" dirty="0">
                <a:latin typeface="Monotype Corsiva" pitchFamily="66" charset="0"/>
              </a:rPr>
            </a:br>
            <a:r>
              <a:rPr lang="ru-RU" sz="2000" b="1" i="1" dirty="0">
                <a:latin typeface="Monotype Corsiva" pitchFamily="66" charset="0"/>
              </a:rPr>
              <a:t>И у цветов не долог век.</a:t>
            </a:r>
            <a:br>
              <a:rPr lang="ru-RU" sz="2000" b="1" i="1" dirty="0">
                <a:latin typeface="Monotype Corsiva" pitchFamily="66" charset="0"/>
              </a:rPr>
            </a:br>
            <a:r>
              <a:rPr lang="ru-RU" sz="2000" b="1" i="1" dirty="0">
                <a:latin typeface="Monotype Corsiva" pitchFamily="66" charset="0"/>
              </a:rPr>
              <a:t>И лепестки терять досадно...</a:t>
            </a:r>
            <a:br>
              <a:rPr lang="ru-RU" sz="2000" b="1" i="1" dirty="0">
                <a:latin typeface="Monotype Corsiva" pitchFamily="66" charset="0"/>
              </a:rPr>
            </a:br>
            <a:r>
              <a:rPr lang="ru-RU" sz="2000" b="1" i="1" dirty="0">
                <a:latin typeface="Monotype Corsiva" pitchFamily="66" charset="0"/>
              </a:rPr>
              <a:t>Как жаль, что смертен человек</a:t>
            </a:r>
            <a:r>
              <a:rPr lang="ru-RU" sz="2000" b="1" i="1" dirty="0" smtClean="0">
                <a:latin typeface="Monotype Corsiva" pitchFamily="66" charset="0"/>
              </a:rPr>
              <a:t>.</a:t>
            </a:r>
            <a:endParaRPr lang="ru-RU" sz="2000" dirty="0">
              <a:latin typeface="Monotype Corsiva" pitchFamily="66" charset="0"/>
            </a:endParaRPr>
          </a:p>
        </p:txBody>
      </p:sp>
      <p:pic>
        <p:nvPicPr>
          <p:cNvPr id="1028" name="Picture 4" descr="C:\Users\User\Desktop\ТРКМЧП для методистов\d0bfd18cd0b5d180-d0b1d0bed0bbd0bad0bed0bdd181d0bad0b8d0b9-d0b8-d0bdd0b0d182d0b0d188d0b0-d0bdd0b0-d0b1d0b0d0bbd183 -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34957"/>
            <a:ext cx="1887290" cy="2631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\Desktop\ТРКМЧП для методистов\f55eec4e18835c814687ebb813abf7d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36151"/>
            <a:ext cx="1954188" cy="195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User\Desktop\ТРКМЧП для методистов\альс цвето в исполнении оркестра хорошева качества скачать бесплатно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988839"/>
            <a:ext cx="2277051" cy="197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User\Desktop\ТРКМЧП для методистов\podsnezhnik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2" t="11198" r="17273" b="-11601"/>
          <a:stretch/>
        </p:blipFill>
        <p:spPr bwMode="auto">
          <a:xfrm>
            <a:off x="7031460" y="3810448"/>
            <a:ext cx="1943000" cy="1923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User\Desktop\ТРКМЧП для методистов\4d3fbf97ffac891718da88bda1f902be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3" r="6499"/>
          <a:stretch/>
        </p:blipFill>
        <p:spPr bwMode="auto">
          <a:xfrm>
            <a:off x="166791" y="3140968"/>
            <a:ext cx="1818968" cy="1843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User\Desktop\ТРКМЧП для методистов\0004-006-Per-Bezukhov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19" y="4867531"/>
            <a:ext cx="2060885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8596230" y="6449472"/>
            <a:ext cx="368257" cy="287374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58045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Наташа Ростова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3074" name="Picture 2" descr="C:\Users\User\Desktop\ТРКМЧП для методистов\22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92696"/>
            <a:ext cx="2734056" cy="344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ТРКМЧП для методистов\d0bfd18cd0b5d180-d0b1d0bed0bbd0bad0bed0bdd181d0bad0b8d0b9-d0b8-d0bdd0b0d182d0b0d188d0b0-d0bdd0b0-d0b1d0b0d0bbd18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58" t="5139" r="16905"/>
          <a:stretch/>
        </p:blipFill>
        <p:spPr bwMode="auto">
          <a:xfrm>
            <a:off x="5804491" y="764704"/>
            <a:ext cx="2646947" cy="409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esktop\ТРКМЧП для методистов\image (3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388473"/>
            <a:ext cx="3542455" cy="3232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User\Desktop\ТРКМЧП для методистов\green-flowers-colorful-spring-time-35667305.jp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72"/>
          <a:stretch/>
        </p:blipFill>
        <p:spPr bwMode="auto">
          <a:xfrm>
            <a:off x="6804248" y="4988597"/>
            <a:ext cx="1942821" cy="180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User\Desktop\ТРКМЧП для методистов\green-flowers-colorful-spring-time-35667305.jp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72"/>
          <a:stretch/>
        </p:blipFill>
        <p:spPr bwMode="auto">
          <a:xfrm rot="5400000">
            <a:off x="217461" y="4816797"/>
            <a:ext cx="1942821" cy="180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8596230" y="6449472"/>
            <a:ext cx="368257" cy="28737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93980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9613421"/>
              </p:ext>
            </p:extLst>
          </p:nvPr>
        </p:nvGraphicFramePr>
        <p:xfrm>
          <a:off x="251520" y="188909"/>
          <a:ext cx="8712968" cy="654922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230750"/>
                <a:gridCol w="7482218"/>
              </a:tblGrid>
              <a:tr h="1500088">
                <a:tc>
                  <a:txBody>
                    <a:bodyPr/>
                    <a:lstStyle/>
                    <a:p>
                      <a:r>
                        <a:rPr lang="ru-RU" sz="60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ru-RU" sz="60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народная, независимая, настоящая, нужная, наивная, надрывная, наслаждение, наследница, нежная, непосредственность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70645">
                <a:tc>
                  <a:txBody>
                    <a:bodyPr/>
                    <a:lstStyle/>
                    <a:p>
                      <a:r>
                        <a:rPr lang="ru-RU" sz="60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60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endParaRPr lang="ru-RU" sz="3200" b="1" dirty="0" smtClean="0">
                        <a:solidFill>
                          <a:srgbClr val="333333"/>
                        </a:solidFill>
                        <a:effectLst/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активная, актриса</a:t>
                      </a:r>
                      <a:endParaRPr lang="ru-RU" sz="3200" b="1" dirty="0">
                        <a:effectLst/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970645">
                <a:tc>
                  <a:txBody>
                    <a:bodyPr/>
                    <a:lstStyle/>
                    <a:p>
                      <a:r>
                        <a:rPr lang="ru-RU" sz="60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ru-RU" sz="60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endParaRPr lang="ru-RU" sz="2400" b="1" dirty="0" smtClean="0">
                        <a:solidFill>
                          <a:srgbClr val="333333"/>
                        </a:solidFill>
                        <a:effectLst/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творческая</a:t>
                      </a:r>
                      <a:r>
                        <a:rPr lang="ru-RU" sz="2800" b="1" dirty="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, традиционная, терпеливая, танцы, тернистый путь, торжество, тепло</a:t>
                      </a:r>
                      <a:endParaRPr lang="ru-RU" sz="2800" b="1" dirty="0">
                        <a:effectLst/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970645">
                <a:tc>
                  <a:txBody>
                    <a:bodyPr/>
                    <a:lstStyle/>
                    <a:p>
                      <a:r>
                        <a:rPr lang="ru-RU" sz="60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60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endParaRPr lang="ru-RU" sz="2400" b="1" dirty="0" smtClean="0">
                        <a:solidFill>
                          <a:srgbClr val="333333"/>
                        </a:solidFill>
                        <a:effectLst/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атмосфера </a:t>
                      </a:r>
                      <a:r>
                        <a:rPr lang="ru-RU" sz="2800" b="1" dirty="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доброты</a:t>
                      </a:r>
                      <a:endParaRPr lang="ru-RU" sz="2800" b="1" dirty="0">
                        <a:effectLst/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970645">
                <a:tc>
                  <a:txBody>
                    <a:bodyPr/>
                    <a:lstStyle/>
                    <a:p>
                      <a:r>
                        <a:rPr lang="ru-RU" sz="60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endParaRPr lang="ru-RU" sz="60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endParaRPr lang="ru-RU" sz="2400" b="1" dirty="0" smtClean="0">
                        <a:solidFill>
                          <a:srgbClr val="333333"/>
                        </a:solidFill>
                        <a:effectLst/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шалунья</a:t>
                      </a:r>
                      <a:r>
                        <a:rPr lang="ru-RU" sz="2800" b="1" dirty="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, шарада, шарм, шедевр, широкая душа, </a:t>
                      </a:r>
                      <a:r>
                        <a:rPr lang="ru-RU" sz="2800" b="1" dirty="0" smtClean="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шустрая</a:t>
                      </a:r>
                      <a:endParaRPr lang="ru-RU" sz="2800" b="1" dirty="0">
                        <a:effectLst/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025773">
                <a:tc>
                  <a:txBody>
                    <a:bodyPr/>
                    <a:lstStyle/>
                    <a:p>
                      <a:r>
                        <a:rPr lang="ru-RU" sz="60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60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endParaRPr lang="ru-RU" sz="2400" b="1" dirty="0" smtClean="0">
                        <a:solidFill>
                          <a:srgbClr val="333333"/>
                        </a:solidFill>
                        <a:effectLst/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92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аккуратная, </a:t>
                      </a:r>
                      <a:r>
                        <a:rPr lang="ru-RU" sz="2800" b="1" dirty="0"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азартная</a:t>
                      </a:r>
                      <a:endParaRPr lang="ru-RU" sz="2800" b="1" dirty="0">
                        <a:effectLst/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571546" y="332656"/>
            <a:ext cx="7344816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535636" y="1628800"/>
            <a:ext cx="734481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576678" y="2543200"/>
            <a:ext cx="7320934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535636" y="3674622"/>
            <a:ext cx="734481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571546" y="4631744"/>
            <a:ext cx="734481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586666" y="5661577"/>
            <a:ext cx="734481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548105" y="6432290"/>
            <a:ext cx="368257" cy="28737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06798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L:\мое\ГОТОВОЕ\расп цветы\depositphotos_6454575-stock-photo-pink-peon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66268"/>
            <a:ext cx="4231246" cy="3813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L:\мое\ГОТОВОЕ\расп цветы\977a526c11420c6c7f74d9c9f4bd9e49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04664"/>
            <a:ext cx="2952327" cy="417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:\мое\ГОТОВОЕ\расп цветы\1FcCulis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9913"/>
            <a:ext cx="289480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:\мое\ГОТОВОЕ\расп цветы\bung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796291"/>
            <a:ext cx="4521696" cy="3014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548105" y="6432290"/>
            <a:ext cx="368257" cy="28737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49335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0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Элен Курагина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1026" name="Picture 2" descr="C:\Users\User\Desktop\ТРКМЧП для методистов\d0bfd18cd0b5d180-d0b8-d0bdd0b0d182d0b0d188d0b0-d180d0bed181d182d0bed0b2d0b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4"/>
            <a:ext cx="3269645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User\Desktop\ТРКМЧП для методистов\green-flowers-colorful-spring-time-35667305.jp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72"/>
          <a:stretch/>
        </p:blipFill>
        <p:spPr bwMode="auto">
          <a:xfrm rot="16200000">
            <a:off x="7092281" y="257883"/>
            <a:ext cx="1942821" cy="180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ТРКМЧП для методистов\554515_elen-kuragina-vneshnos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628800"/>
            <a:ext cx="2853556" cy="5043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596230" y="6449472"/>
            <a:ext cx="368257" cy="28737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92591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User\Desktop\р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548105" y="6432290"/>
            <a:ext cx="560399" cy="28737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016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  <a:latin typeface="Monotype Corsiva" pitchFamily="66" charset="0"/>
              </a:rPr>
              <a:t>Лиза Болконская</a:t>
            </a:r>
            <a:endParaRPr lang="ru-RU" sz="40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pic>
        <p:nvPicPr>
          <p:cNvPr id="2050" name="Picture 2" descr="C:\Users\User\Desktop\ТРКМЧП для методистов\foto12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65" t="1536" r="20808"/>
          <a:stretch/>
        </p:blipFill>
        <p:spPr bwMode="auto">
          <a:xfrm>
            <a:off x="1115616" y="1208851"/>
            <a:ext cx="4803558" cy="5320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User\Desktop\ТРКМЧП для методистов\green-flowers-colorful-spring-time-35667305.jp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72"/>
          <a:stretch/>
        </p:blipFill>
        <p:spPr bwMode="auto">
          <a:xfrm>
            <a:off x="6228184" y="3933056"/>
            <a:ext cx="2795703" cy="259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596230" y="6449472"/>
            <a:ext cx="427657" cy="28737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427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ТРКМЧП для методистов\original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4624"/>
            <a:ext cx="8136904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596230" y="6449472"/>
            <a:ext cx="440266" cy="28737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mtClean="0"/>
              <a:t>12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593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492896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sz="1300" dirty="0" smtClean="0"/>
              <a:t>Источники:</a:t>
            </a:r>
            <a:br>
              <a:rPr lang="ru-RU" sz="1300" dirty="0" smtClean="0"/>
            </a:br>
            <a:r>
              <a:rPr lang="ru-RU" sz="1300" dirty="0" err="1"/>
              <a:t>Асмолов</a:t>
            </a:r>
            <a:r>
              <a:rPr lang="ru-RU" sz="1300" dirty="0"/>
              <a:t> А.Г., Г.В. </a:t>
            </a:r>
            <a:r>
              <a:rPr lang="ru-RU" sz="1300" dirty="0" err="1"/>
              <a:t>Бурменская</a:t>
            </a:r>
            <a:r>
              <a:rPr lang="ru-RU" sz="1300" dirty="0"/>
              <a:t>, И.А. Володарская и др. Формирование универсальных учебных действий в основной школе: от действия к мысли. Система заданий: пособие для учителя /; под ред. </a:t>
            </a:r>
            <a:r>
              <a:rPr lang="ru-RU" sz="1300" dirty="0" err="1"/>
              <a:t>А.Г.Асмолова</a:t>
            </a:r>
            <a:r>
              <a:rPr lang="ru-RU" sz="1300" dirty="0"/>
              <a:t>. – М.: Просвещение, 2010. – 159 с.: ил.                                                                        </a:t>
            </a:r>
            <a:br>
              <a:rPr lang="ru-RU" sz="1300" dirty="0"/>
            </a:br>
            <a:r>
              <a:rPr lang="ru-RU" sz="1300" dirty="0" err="1"/>
              <a:t>Загашев</a:t>
            </a:r>
            <a:r>
              <a:rPr lang="ru-RU" sz="1300" dirty="0"/>
              <a:t> И.О., Заир-Бек С.И., </a:t>
            </a:r>
            <a:r>
              <a:rPr lang="ru-RU" sz="1300" dirty="0" err="1"/>
              <a:t>Муштавинская</a:t>
            </a:r>
            <a:r>
              <a:rPr lang="ru-RU" sz="1300" dirty="0"/>
              <a:t> И.В., Учим детей мыслить критически.- С-Пб: “Альянс “Дельта” совм. С издательством “Речь”, 2003.    </a:t>
            </a:r>
            <a:br>
              <a:rPr lang="ru-RU" sz="1300" dirty="0"/>
            </a:br>
            <a:r>
              <a:rPr lang="ru-RU" sz="1300" dirty="0" err="1"/>
              <a:t>Загашев</a:t>
            </a:r>
            <a:r>
              <a:rPr lang="ru-RU" sz="1300" dirty="0"/>
              <a:t> И.О., </a:t>
            </a:r>
            <a:r>
              <a:rPr lang="ru-RU" sz="1300" dirty="0" err="1"/>
              <a:t>С.И.Заир</a:t>
            </a:r>
            <a:r>
              <a:rPr lang="ru-RU" sz="1300" dirty="0"/>
              <a:t> – Бек. Критическое мышление: технология развития: Пособие для учителя – СПб; Альянс “Дельта”, 2003.</a:t>
            </a:r>
            <a:br>
              <a:rPr lang="ru-RU" sz="1300" dirty="0"/>
            </a:br>
            <a:r>
              <a:rPr lang="ru-RU" sz="1300" dirty="0"/>
              <a:t>Заир-Бек С.И., </a:t>
            </a:r>
            <a:r>
              <a:rPr lang="ru-RU" sz="1300" dirty="0" err="1"/>
              <a:t>И.В.Муштавинская</a:t>
            </a:r>
            <a:r>
              <a:rPr lang="ru-RU" sz="1300" dirty="0"/>
              <a:t>. Развитие критического мышления на уроке: Пособие для учителя. – М.: Просвещение, 2004.</a:t>
            </a:r>
            <a:br>
              <a:rPr lang="ru-RU" sz="1300" dirty="0"/>
            </a:br>
            <a:r>
              <a:rPr lang="ru-RU" sz="1300" u="sng" dirty="0">
                <a:hlinkClick r:id="rId2"/>
              </a:rPr>
              <a:t>https://stihi.ru/2018/06/19/5909</a:t>
            </a:r>
            <a:r>
              <a:rPr lang="ru-RU" sz="1300" dirty="0"/>
              <a:t> </a:t>
            </a:r>
            <a:br>
              <a:rPr lang="ru-RU" sz="1300" dirty="0"/>
            </a:br>
            <a:r>
              <a:rPr lang="ru-RU" sz="1300" u="sng" dirty="0">
                <a:hlinkClick r:id="rId3"/>
              </a:rPr>
              <a:t>https://obrazovaka.ru/sochinenie/voyna-i-mir/zhenskie-obrazy-v-romane.html</a:t>
            </a:r>
            <a:r>
              <a:rPr lang="ru-RU" sz="1300" dirty="0"/>
              <a:t> </a:t>
            </a:r>
            <a:br>
              <a:rPr lang="ru-RU" sz="1300" dirty="0"/>
            </a:br>
            <a:r>
              <a:rPr lang="ru-RU" sz="1300" u="sng" dirty="0">
                <a:hlinkClick r:id="rId4"/>
              </a:rPr>
              <a:t>https://</a:t>
            </a:r>
            <a:r>
              <a:rPr lang="ru-RU" sz="1300" u="sng" dirty="0" smtClean="0">
                <a:hlinkClick r:id="rId4"/>
              </a:rPr>
              <a:t>r-book.club/russian-classics/lev-tolstoj/vojna-i-mir-zhenskie-obrazu.html</a:t>
            </a:r>
            <a:r>
              <a:rPr lang="ru-RU" sz="1300" u="sng" dirty="0" smtClean="0"/>
              <a:t/>
            </a:r>
            <a:br>
              <a:rPr lang="ru-RU" sz="1300" u="sng" dirty="0" smtClean="0"/>
            </a:br>
            <a:r>
              <a:rPr lang="en-US" sz="1300" u="sng" dirty="0">
                <a:hlinkClick r:id="rId5"/>
              </a:rPr>
              <a:t>https://</a:t>
            </a:r>
            <a:r>
              <a:rPr lang="en-US" sz="1300" u="sng" dirty="0" smtClean="0">
                <a:hlinkClick r:id="rId5"/>
              </a:rPr>
              <a:t>www.culture.ru/movies/467/voina-i-mir</a:t>
            </a:r>
            <a:r>
              <a:rPr lang="ru-RU" sz="1300" u="sng" smtClean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18047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232</Words>
  <Application>Microsoft Office PowerPoint</Application>
  <PresentationFormat>Экран (4:3)</PresentationFormat>
  <Paragraphs>61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Стадии ТРКМЧП</vt:lpstr>
      <vt:lpstr>Презентация PowerPoint</vt:lpstr>
      <vt:lpstr>Презентация PowerPoint</vt:lpstr>
      <vt:lpstr>Презентация PowerPoint</vt:lpstr>
      <vt:lpstr>Наташа Ростова</vt:lpstr>
      <vt:lpstr>Презентация PowerPoint</vt:lpstr>
      <vt:lpstr>Презентация PowerPoint</vt:lpstr>
      <vt:lpstr>Элен Курагина</vt:lpstr>
      <vt:lpstr>Презентация PowerPoint</vt:lpstr>
      <vt:lpstr>Лиза Болконская</vt:lpstr>
      <vt:lpstr>Презентация PowerPoint</vt:lpstr>
      <vt:lpstr>Источники: Асмолов А.Г., Г.В. Бурменская, И.А. Володарская и др. Формирование универсальных учебных действий в основной школе: от действия к мысли. Система заданий: пособие для учителя /; под ред. А.Г.Асмолова. – М.: Просвещение, 2010. – 159 с.: ил.                                                                         Загашев И.О., Заир-Бек С.И., Муштавинская И.В., Учим детей мыслить критически.- С-Пб: “Альянс “Дельта” совм. С издательством “Речь”, 2003.     Загашев И.О., С.И.Заир – Бек. Критическое мышление: технология развития: Пособие для учителя – СПб; Альянс “Дельта”, 2003. Заир-Бек С.И., И.В.Муштавинская. Развитие критического мышления на уроке: Пособие для учителя. – М.: Просвещение, 2004. https://stihi.ru/2018/06/19/5909  https://obrazovaka.ru/sochinenie/voyna-i-mir/zhenskie-obrazy-v-romane.html  https://r-book.club/russian-classics/lev-tolstoj/vojna-i-mir-zhenskie-obrazu.html https://www.culture.ru/movies/467/voina-i-mir   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«Умеющие мыслить умеют  задавать вопросы» Э. Кинг</dc:title>
  <dc:creator>User</dc:creator>
  <cp:lastModifiedBy>User</cp:lastModifiedBy>
  <cp:revision>118</cp:revision>
  <dcterms:created xsi:type="dcterms:W3CDTF">2017-10-15T11:19:31Z</dcterms:created>
  <dcterms:modified xsi:type="dcterms:W3CDTF">2021-03-21T12:49:54Z</dcterms:modified>
</cp:coreProperties>
</file>