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37" d="100"/>
          <a:sy n="37" d="100"/>
        </p:scale>
        <p:origin x="-1637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8902"/>
            <a:ext cx="9144000" cy="684909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14.09.2018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ic.academic.ru/dic.nsf/dmitriev/3180/&#1086;&#1089;&#1074;&#1077;&#1097;&#1077;&#1085;&#1080;&#1077;" TargetMode="External"/><Relationship Id="rId2" Type="http://schemas.openxmlformats.org/officeDocument/2006/relationships/hyperlink" Target="https://yandex.ru/images/search?p=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3068_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196752"/>
            <a:ext cx="4631170" cy="27363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543151"/>
            <a:ext cx="8208912" cy="1470025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96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Освещение</a:t>
            </a:r>
            <a:endParaRPr lang="uk-UA" sz="9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47664" y="5517232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Учитель технологии:     </a:t>
            </a:r>
            <a:r>
              <a:rPr lang="ru-RU" sz="2800" b="1" cap="all" dirty="0" err="1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</a:t>
            </a:r>
            <a:r>
              <a:rPr lang="ru-RU" sz="2800" b="1" cap="all" dirty="0" err="1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олыхалина</a:t>
            </a:r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С. С.</a:t>
            </a:r>
          </a:p>
        </p:txBody>
      </p:sp>
    </p:spTree>
    <p:extLst>
      <p:ext uri="{BB962C8B-B14F-4D97-AF65-F5344CB8AC3E}">
        <p14:creationId xmlns:p14="http://schemas.microsoft.com/office/powerpoint/2010/main" xmlns="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717032"/>
            <a:ext cx="8496944" cy="2880320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36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Освещение</a:t>
            </a:r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 какого-либо пространства — это процесс, благодаря которому это пространство наполняется светом    и все 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находящиеся   в нём предметы делаются </a:t>
            </a:r>
          </a:p>
          <a:p>
            <a:pPr algn="ctr">
              <a:lnSpc>
                <a:spcPct val="120000"/>
              </a:lnSpc>
              <a:buNone/>
            </a:pPr>
            <a:r>
              <a:rPr lang="ru-RU" sz="2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      видимыми.</a:t>
            </a:r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2800" dirty="0"/>
          </a:p>
        </p:txBody>
      </p:sp>
      <p:pic>
        <p:nvPicPr>
          <p:cNvPr id="5" name="Рисунок 4" descr="056d724366bc7433a532964595874ebc.jpg"/>
          <p:cNvPicPr>
            <a:picLocks noChangeAspect="1"/>
          </p:cNvPicPr>
          <p:nvPr/>
        </p:nvPicPr>
        <p:blipFill>
          <a:blip r:embed="rId2" cstate="print"/>
          <a:srcRect b="20666"/>
          <a:stretch>
            <a:fillRect/>
          </a:stretch>
        </p:blipFill>
        <p:spPr>
          <a:xfrm rot="21328986">
            <a:off x="850063" y="578304"/>
            <a:ext cx="7604760" cy="2726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717032"/>
            <a:ext cx="8229600" cy="2808312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Во времена пещерного человека вопрос освещения решался просто. </a:t>
            </a:r>
            <a:endParaRPr lang="ru-RU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az10u-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032277">
            <a:off x="222892" y="789987"/>
            <a:ext cx="4064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47049541777568_picname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02598">
            <a:off x="3029418" y="335615"/>
            <a:ext cx="5940152" cy="3333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09120"/>
            <a:ext cx="8229600" cy="1944216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Факельное освещение было основным и в эпоху средневековья</a:t>
            </a:r>
            <a:endParaRPr lang="ru-RU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2012-01-30_00001.jpg"/>
          <p:cNvPicPr>
            <a:picLocks noChangeAspect="1"/>
          </p:cNvPicPr>
          <p:nvPr/>
        </p:nvPicPr>
        <p:blipFill>
          <a:blip r:embed="rId2" cstate="print"/>
          <a:srcRect l="31888" r="31888" b="17785"/>
          <a:stretch>
            <a:fillRect/>
          </a:stretch>
        </p:blipFill>
        <p:spPr>
          <a:xfrm rot="260488">
            <a:off x="5231284" y="379958"/>
            <a:ext cx="3312368" cy="42266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nt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332656"/>
            <a:ext cx="3096344" cy="4026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09120"/>
            <a:ext cx="8229600" cy="1728192"/>
          </a:xfrm>
        </p:spPr>
        <p:txBody>
          <a:bodyPr>
            <a:normAutofit fontScale="90000"/>
          </a:bodyPr>
          <a:lstStyle/>
          <a:p>
            <a:r>
              <a:rPr lang="ru-RU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Новый этап в истории светильников начался после того, как была изобретена свеча. </a:t>
            </a:r>
            <a:endParaRPr lang="ru-RU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post-16012-1235225717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21275498">
            <a:off x="837207" y="687719"/>
            <a:ext cx="4642625" cy="3479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etwalls.ru-583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89258">
            <a:off x="5762231" y="71692"/>
            <a:ext cx="2718048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85184"/>
            <a:ext cx="8229600" cy="13681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Первую керосиновую лампу создал американец</a:t>
            </a:r>
            <a:endParaRPr lang="ru-RU" sz="40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ad0e7ae66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37074">
            <a:off x="4927165" y="886619"/>
            <a:ext cx="3312368" cy="3898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antique-kerosene-lamps-photo-9.jpg"/>
          <p:cNvPicPr>
            <a:picLocks noChangeAspect="1"/>
          </p:cNvPicPr>
          <p:nvPr/>
        </p:nvPicPr>
        <p:blipFill>
          <a:blip r:embed="rId3" cstate="print"/>
          <a:srcRect l="30476"/>
          <a:stretch>
            <a:fillRect/>
          </a:stretch>
        </p:blipFill>
        <p:spPr>
          <a:xfrm>
            <a:off x="827584" y="476672"/>
            <a:ext cx="4104456" cy="4509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25144"/>
            <a:ext cx="8229600" cy="1800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cap="all" dirty="0" err="1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Джован</a:t>
            </a:r>
            <a:r>
              <a:rPr lang="ru-RU" sz="36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Сван и Томас Эдисон сделали первые лампы накаливания в конце ХIХ века,</a:t>
            </a:r>
            <a:endParaRPr lang="ru-RU" sz="36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1878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27979">
            <a:off x="1017942" y="589410"/>
            <a:ext cx="2977178" cy="4038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62641d376f3ceffb2dc861160049dfec.png"/>
          <p:cNvPicPr>
            <a:picLocks noChangeAspect="1"/>
          </p:cNvPicPr>
          <p:nvPr/>
        </p:nvPicPr>
        <p:blipFill>
          <a:blip r:embed="rId3" cstate="print"/>
          <a:srcRect l="75234" b="16255"/>
          <a:stretch>
            <a:fillRect/>
          </a:stretch>
        </p:blipFill>
        <p:spPr>
          <a:xfrm rot="405704">
            <a:off x="5943866" y="572485"/>
            <a:ext cx="3066093" cy="36461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wan.jpg"/>
          <p:cNvPicPr>
            <a:picLocks noChangeAspect="1"/>
          </p:cNvPicPr>
          <p:nvPr/>
        </p:nvPicPr>
        <p:blipFill>
          <a:blip r:embed="rId4" cstate="print"/>
          <a:srcRect b="14000"/>
          <a:stretch>
            <a:fillRect/>
          </a:stretch>
        </p:blipFill>
        <p:spPr>
          <a:xfrm>
            <a:off x="3995936" y="908720"/>
            <a:ext cx="2764443" cy="37444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ED21.jpg"/>
          <p:cNvPicPr>
            <a:picLocks noChangeAspect="1"/>
          </p:cNvPicPr>
          <p:nvPr/>
        </p:nvPicPr>
        <p:blipFill>
          <a:blip r:embed="rId2" cstate="print"/>
          <a:srcRect t="13251" b="25850"/>
          <a:stretch>
            <a:fillRect/>
          </a:stretch>
        </p:blipFill>
        <p:spPr>
          <a:xfrm rot="10800000">
            <a:off x="1475656" y="404664"/>
            <a:ext cx="5970626" cy="2889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ЛАМП</a:t>
            </a:r>
            <a:endParaRPr lang="ru-RU" sz="54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33712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Осветительные приборы составляют самую многочисленную группу электроприборов в каждом доме. Лампы являются важным элементом быта.</a:t>
            </a:r>
            <a:br>
              <a:rPr lang="ru-RU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517232"/>
            <a:ext cx="8229600" cy="7920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Лампы накаливания </a:t>
            </a:r>
            <a:endParaRPr lang="ru-RU" sz="44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7540-T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98697">
            <a:off x="700294" y="619954"/>
            <a:ext cx="4176464" cy="45586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c615042-da42-11dd-9029-001e0b5e7be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302928">
            <a:off x="3851920" y="908720"/>
            <a:ext cx="4663440" cy="46634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517232"/>
            <a:ext cx="8435280" cy="10081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Люминесцентные лампы </a:t>
            </a:r>
            <a:endParaRPr lang="ru-RU" sz="48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Рисунок 4" descr="lyuminescentnye-svetilniki-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48192">
            <a:off x="282256" y="1120303"/>
            <a:ext cx="6408712" cy="3604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45423-lampa-energosberegajuschaja-navigator-standart-25-vt-e27-teplyj-sve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18940">
            <a:off x="5321456" y="1040816"/>
            <a:ext cx="3789040" cy="4149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4401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Галогенные лампы накаливания </a:t>
            </a:r>
            <a:endParaRPr lang="ru-RU" sz="4400" b="1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149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807171">
            <a:off x="848326" y="929463"/>
            <a:ext cx="3768080" cy="37680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hal-b35-28w-230v-e14-cl-10-100-5000-galogen-lampa-era-c00385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986917">
            <a:off x="3972342" y="635154"/>
            <a:ext cx="4293096" cy="42930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Молоко-глобус-стеклянный-плафон-подвесные-светильники-лампада-led-лампы-для-рестор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1880" y="548680"/>
            <a:ext cx="5373216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2516-large_default.jpg"/>
          <p:cNvPicPr>
            <a:picLocks noChangeAspect="1"/>
          </p:cNvPicPr>
          <p:nvPr/>
        </p:nvPicPr>
        <p:blipFill>
          <a:blip r:embed="rId3" cstate="print"/>
          <a:srcRect l="21650" t="13382" r="22832"/>
          <a:stretch>
            <a:fillRect/>
          </a:stretch>
        </p:blipFill>
        <p:spPr>
          <a:xfrm rot="21297674">
            <a:off x="531325" y="154974"/>
            <a:ext cx="3744416" cy="4896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5013176"/>
            <a:ext cx="6912768" cy="13681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светильников</a:t>
            </a:r>
          </a:p>
          <a:p>
            <a:pPr algn="ctr">
              <a:buNone/>
            </a:pP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подвесные</a:t>
            </a:r>
            <a:endParaRPr lang="ru-RU" sz="4000" b="1" i="1" u="sng" cap="all" dirty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7081_hp.jpg"/>
          <p:cNvPicPr>
            <a:picLocks noChangeAspect="1"/>
          </p:cNvPicPr>
          <p:nvPr/>
        </p:nvPicPr>
        <p:blipFill>
          <a:blip r:embed="rId2" cstate="print"/>
          <a:srcRect l="13250" r="13251" b="13182"/>
          <a:stretch>
            <a:fillRect/>
          </a:stretch>
        </p:blipFill>
        <p:spPr>
          <a:xfrm rot="479092">
            <a:off x="4545313" y="1119426"/>
            <a:ext cx="4345748" cy="39450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image_1.jpg"/>
          <p:cNvPicPr>
            <a:picLocks noChangeAspect="1"/>
          </p:cNvPicPr>
          <p:nvPr/>
        </p:nvPicPr>
        <p:blipFill>
          <a:blip r:embed="rId3" cstate="print"/>
          <a:srcRect l="13041" t="14300" r="12200" b="14301"/>
          <a:stretch>
            <a:fillRect/>
          </a:stretch>
        </p:blipFill>
        <p:spPr>
          <a:xfrm rot="20877929">
            <a:off x="364459" y="1322958"/>
            <a:ext cx="5089271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9dcf18c8914bbea40213efd06b852ce9.jpg"/>
          <p:cNvPicPr>
            <a:picLocks noChangeAspect="1"/>
          </p:cNvPicPr>
          <p:nvPr/>
        </p:nvPicPr>
        <p:blipFill>
          <a:blip r:embed="rId4" cstate="print"/>
          <a:srcRect l="11036" t="6878" r="13086" b="6878"/>
          <a:stretch>
            <a:fillRect/>
          </a:stretch>
        </p:blipFill>
        <p:spPr>
          <a:xfrm>
            <a:off x="2627784" y="0"/>
            <a:ext cx="4279333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5841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светильников</a:t>
            </a:r>
          </a:p>
          <a:p>
            <a:pPr algn="ctr">
              <a:buNone/>
            </a:pP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потолочные</a:t>
            </a:r>
          </a:p>
          <a:p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avourite_mosdomsvet_43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753882">
            <a:off x="92185" y="491691"/>
            <a:ext cx="4602703" cy="45811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5121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светильников</a:t>
            </a:r>
          </a:p>
          <a:p>
            <a:pPr algn="ctr">
              <a:buNone/>
            </a:pP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настенные</a:t>
            </a:r>
          </a:p>
          <a:p>
            <a:endParaRPr lang="ru-RU" sz="4800" dirty="0"/>
          </a:p>
        </p:txBody>
      </p:sp>
      <p:pic>
        <p:nvPicPr>
          <p:cNvPr id="5" name="Рисунок 4" descr="49346.750x0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460192">
            <a:off x="4124671" y="294184"/>
            <a:ext cx="4725144" cy="4725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yboo-nastolnaya-lampa-eglo-murcia-9100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275516">
            <a:off x="0" y="836712"/>
            <a:ext cx="3789040" cy="4725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6905-1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729436">
            <a:off x="5280549" y="1030296"/>
            <a:ext cx="3824536" cy="48245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13176"/>
            <a:ext cx="8229600" cy="15121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светильников</a:t>
            </a:r>
          </a:p>
          <a:p>
            <a:pPr algn="ctr">
              <a:buNone/>
            </a:pP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настольные</a:t>
            </a:r>
          </a:p>
          <a:p>
            <a:endParaRPr lang="ru-RU" sz="4800" dirty="0"/>
          </a:p>
        </p:txBody>
      </p:sp>
      <p:pic>
        <p:nvPicPr>
          <p:cNvPr id="5" name="Рисунок 4" descr="lampa_nastolnaya_vihr_pod_bronz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0"/>
            <a:ext cx="4176464" cy="51845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abc6eb4e1160fa03c9be5c5de5156a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729129">
            <a:off x="5879531" y="662032"/>
            <a:ext cx="2308514" cy="51428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c860dfb7ea75a3d4257a38a119cd20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476672"/>
            <a:ext cx="2731368" cy="4896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klassika-i-dizajnerskie-svetilniki-vybiraem_6_1.jpg"/>
          <p:cNvPicPr>
            <a:picLocks noChangeAspect="1"/>
          </p:cNvPicPr>
          <p:nvPr/>
        </p:nvPicPr>
        <p:blipFill>
          <a:blip r:embed="rId4" cstate="print"/>
          <a:srcRect l="30953" r="30688"/>
          <a:stretch>
            <a:fillRect/>
          </a:stretch>
        </p:blipFill>
        <p:spPr>
          <a:xfrm rot="21066923">
            <a:off x="680819" y="426271"/>
            <a:ext cx="2592288" cy="5760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941168"/>
            <a:ext cx="8229600" cy="144016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8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Виды светильников</a:t>
            </a:r>
          </a:p>
          <a:p>
            <a:pPr algn="ctr">
              <a:buNone/>
            </a:pP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напольные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583264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b="1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В презентации использована информация с сайтов:</a:t>
            </a:r>
          </a:p>
          <a:p>
            <a:pPr algn="ctr">
              <a:buNone/>
            </a:pPr>
            <a:r>
              <a:rPr lang="en-US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hlinkClick r:id="rId2"/>
              </a:rPr>
              <a:t>https://yandex.ru/images/search?p=2</a:t>
            </a:r>
            <a:endParaRPr lang="ru-RU" sz="4000" b="1" i="1" u="sng" cap="all" dirty="0" smtClean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en-US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hlinkClick r:id="rId3"/>
              </a:rPr>
              <a:t>https://dic.academic.ru/dic.nsf/dmitriev/3180/</a:t>
            </a:r>
            <a:r>
              <a:rPr lang="ru-RU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hlinkClick r:id="rId3"/>
              </a:rPr>
              <a:t>освещение</a:t>
            </a:r>
            <a:endParaRPr lang="ru-RU" sz="4000" b="1" i="1" u="sng" cap="all" dirty="0" smtClean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None/>
            </a:pPr>
            <a:r>
              <a:rPr lang="en-US" sz="4000" b="1" i="1" u="sng" cap="all" dirty="0" smtClean="0">
                <a:ln w="9000" cmpd="sng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https://slovar.wikireading.ru/3800254</a:t>
            </a:r>
            <a:endParaRPr lang="ru-RU" sz="4000" b="1" i="1" u="sng" cap="all" dirty="0" smtClean="0">
              <a:ln w="9000" cmpd="sng">
                <a:solidFill>
                  <a:schemeClr val="tx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119</Words>
  <Application>Microsoft Office PowerPoint</Application>
  <PresentationFormat>Экран (4:3)</PresentationFormat>
  <Paragraphs>30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Специальное оформление</vt:lpstr>
      <vt:lpstr>Освещение</vt:lpstr>
      <vt:lpstr>Слайд 2</vt:lpstr>
      <vt:lpstr>Во времена пещерного человека вопрос освещения решался просто. </vt:lpstr>
      <vt:lpstr>Факельное освещение было основным и в эпоху средневековья</vt:lpstr>
      <vt:lpstr>Новый этап в истории светильников начался после того, как была изобретена свеча. </vt:lpstr>
      <vt:lpstr>Слайд 6</vt:lpstr>
      <vt:lpstr>Слайд 7</vt:lpstr>
      <vt:lpstr>ВИДЫ ЛАМП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User</cp:lastModifiedBy>
  <cp:revision>23</cp:revision>
  <dcterms:created xsi:type="dcterms:W3CDTF">2009-01-08T12:15:48Z</dcterms:created>
  <dcterms:modified xsi:type="dcterms:W3CDTF">2018-09-14T12:12:40Z</dcterms:modified>
</cp:coreProperties>
</file>