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56" r:id="rId2"/>
    <p:sldId id="257" r:id="rId3"/>
    <p:sldId id="279" r:id="rId4"/>
    <p:sldId id="280" r:id="rId5"/>
    <p:sldId id="260" r:id="rId6"/>
    <p:sldId id="261" r:id="rId7"/>
    <p:sldId id="262" r:id="rId8"/>
    <p:sldId id="258" r:id="rId9"/>
    <p:sldId id="259" r:id="rId10"/>
    <p:sldId id="263" r:id="rId11"/>
    <p:sldId id="266" r:id="rId12"/>
    <p:sldId id="267" r:id="rId13"/>
    <p:sldId id="264" r:id="rId14"/>
    <p:sldId id="265" r:id="rId15"/>
    <p:sldId id="268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11" autoAdjust="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png" 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 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2CCD52-F246-4A57-AAD2-D894AE1D6049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C5714-3F4F-4708-83FC-BE9A7670B7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38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8C5714-3F4F-4708-83FC-BE9A7670B76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519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16.04.2021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.jpe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8.jpe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 /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1.jpeg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 /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6.jpe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 /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 /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2.jpeg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 /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6.jpeg" /><Relationship Id="rId4" Type="http://schemas.openxmlformats.org/officeDocument/2006/relationships/image" Target="../media/image25.jpeg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 /><Relationship Id="rId7" Type="http://schemas.openxmlformats.org/officeDocument/2006/relationships/image" Target="../media/image32.jpeg" /><Relationship Id="rId2" Type="http://schemas.openxmlformats.org/officeDocument/2006/relationships/image" Target="../media/image27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1.jpeg" /><Relationship Id="rId5" Type="http://schemas.openxmlformats.org/officeDocument/2006/relationships/image" Target="../media/image30.jpeg" /><Relationship Id="rId4" Type="http://schemas.openxmlformats.org/officeDocument/2006/relationships/image" Target="../media/image29.jpeg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 /><Relationship Id="rId7" Type="http://schemas.openxmlformats.org/officeDocument/2006/relationships/image" Target="../media/image38.jpeg" /><Relationship Id="rId2" Type="http://schemas.openxmlformats.org/officeDocument/2006/relationships/image" Target="../media/image33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7.jpeg" /><Relationship Id="rId5" Type="http://schemas.openxmlformats.org/officeDocument/2006/relationships/image" Target="../media/image36.jpeg" /><Relationship Id="rId4" Type="http://schemas.openxmlformats.org/officeDocument/2006/relationships/image" Target="../media/image35.jpeg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 /><Relationship Id="rId2" Type="http://schemas.openxmlformats.org/officeDocument/2006/relationships/image" Target="../media/image39.jpeg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 /><Relationship Id="rId2" Type="http://schemas.openxmlformats.org/officeDocument/2006/relationships/image" Target="../media/image41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44.jpeg" /><Relationship Id="rId4" Type="http://schemas.openxmlformats.org/officeDocument/2006/relationships/image" Target="../media/image43.jpeg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 /><Relationship Id="rId7" Type="http://schemas.openxmlformats.org/officeDocument/2006/relationships/image" Target="../media/image50.jpeg" /><Relationship Id="rId2" Type="http://schemas.openxmlformats.org/officeDocument/2006/relationships/image" Target="../media/image45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49.jpeg" /><Relationship Id="rId5" Type="http://schemas.openxmlformats.org/officeDocument/2006/relationships/image" Target="../media/image48.jpeg" /><Relationship Id="rId4" Type="http://schemas.openxmlformats.org/officeDocument/2006/relationships/image" Target="../media/image47.jpeg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 /><Relationship Id="rId2" Type="http://schemas.openxmlformats.org/officeDocument/2006/relationships/image" Target="../media/image51.jpe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55.jpeg" /><Relationship Id="rId5" Type="http://schemas.openxmlformats.org/officeDocument/2006/relationships/image" Target="../media/image54.jpeg" /><Relationship Id="rId4" Type="http://schemas.openxmlformats.org/officeDocument/2006/relationships/image" Target="../media/image53.jpeg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 /><Relationship Id="rId2" Type="http://schemas.openxmlformats.org/officeDocument/2006/relationships/image" Target="../media/image56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8.jpeg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 /><Relationship Id="rId2" Type="http://schemas.openxmlformats.org/officeDocument/2006/relationships/image" Target="../media/image59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61.jpeg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 /><Relationship Id="rId2" Type="http://schemas.openxmlformats.org/officeDocument/2006/relationships/slideLayout" Target="../slideLayouts/slideLayout2.xml" /><Relationship Id="rId1" Type="http://schemas.openxmlformats.org/officeDocument/2006/relationships/vmlDrawing" Target="../drawings/vmlDrawing1.vml" /><Relationship Id="rId4" Type="http://schemas.openxmlformats.org/officeDocument/2006/relationships/image" Target="../media/image62.png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 /><Relationship Id="rId2" Type="http://schemas.openxmlformats.org/officeDocument/2006/relationships/slideLayout" Target="../slideLayouts/slideLayout2.xml" /><Relationship Id="rId1" Type="http://schemas.openxmlformats.org/officeDocument/2006/relationships/vmlDrawing" Target="../drawings/vmlDrawing2.vml" /><Relationship Id="rId4" Type="http://schemas.openxmlformats.org/officeDocument/2006/relationships/image" Target="../media/image63.emf" 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 /><Relationship Id="rId2" Type="http://schemas.openxmlformats.org/officeDocument/2006/relationships/slideLayout" Target="../slideLayouts/slideLayout2.xml" /><Relationship Id="rId1" Type="http://schemas.openxmlformats.org/officeDocument/2006/relationships/vmlDrawing" Target="../drawings/vmlDrawing3.vml" /><Relationship Id="rId4" Type="http://schemas.openxmlformats.org/officeDocument/2006/relationships/image" Target="../media/image64.emf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057532"/>
          </a:xfrm>
        </p:spPr>
        <p:txBody>
          <a:bodyPr>
            <a:normAutofit fontScale="90000"/>
          </a:bodyPr>
          <a:lstStyle/>
          <a:p>
            <a:r>
              <a:rPr lang="ru-RU" dirty="0"/>
              <a:t>Физическая культура</a:t>
            </a:r>
            <a:br>
              <a:rPr lang="ru-RU" dirty="0"/>
            </a:br>
            <a:r>
              <a:rPr lang="ru-RU" dirty="0"/>
              <a:t>основа здорового</a:t>
            </a:r>
            <a:br>
              <a:rPr lang="ru-RU" dirty="0"/>
            </a:br>
            <a:r>
              <a:rPr lang="ru-RU" dirty="0"/>
              <a:t>образа жизни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929066"/>
            <a:ext cx="7854696" cy="2071702"/>
          </a:xfrm>
        </p:spPr>
        <p:txBody>
          <a:bodyPr>
            <a:normAutofit lnSpcReduction="10000"/>
          </a:bodyPr>
          <a:lstStyle/>
          <a:p>
            <a:r>
              <a:rPr lang="ru-RU" sz="1600" dirty="0"/>
              <a:t>Проектная деятельность</a:t>
            </a:r>
          </a:p>
          <a:p>
            <a:r>
              <a:rPr lang="ru-RU" sz="1600" dirty="0"/>
              <a:t>учителя высшей категории</a:t>
            </a:r>
          </a:p>
          <a:p>
            <a:r>
              <a:rPr lang="ru-RU" sz="1600" dirty="0"/>
              <a:t>по  физической культуре</a:t>
            </a:r>
          </a:p>
          <a:p>
            <a:r>
              <a:rPr lang="ru-RU" sz="1600"/>
              <a:t>МАОУ </a:t>
            </a:r>
            <a:r>
              <a:rPr lang="ru-RU" sz="1600" dirty="0"/>
              <a:t>СОШ </a:t>
            </a:r>
            <a:r>
              <a:rPr lang="ru-RU" sz="1600" dirty="0" err="1"/>
              <a:t>с.Натальино</a:t>
            </a:r>
            <a:endParaRPr lang="ru-RU" sz="1600" dirty="0"/>
          </a:p>
          <a:p>
            <a:r>
              <a:rPr lang="ru-RU" sz="1600" dirty="0" err="1"/>
              <a:t>Балаковского</a:t>
            </a:r>
            <a:r>
              <a:rPr lang="ru-RU" sz="1600" dirty="0"/>
              <a:t>  района</a:t>
            </a:r>
          </a:p>
          <a:p>
            <a:r>
              <a:rPr lang="ru-RU" sz="1600" dirty="0"/>
              <a:t>Саратовской области</a:t>
            </a:r>
          </a:p>
          <a:p>
            <a:r>
              <a:rPr lang="ru-RU" sz="1600" dirty="0"/>
              <a:t>Смирновой Татьяны Викторовны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Основа здорового образа жизни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"Самый страшный грех человека заключается в его равнодушии к своему образу жизни и это есть самоубийство в рассрочку!"</a:t>
            </a:r>
          </a:p>
          <a:p>
            <a:r>
              <a:rPr lang="ru-RU" dirty="0"/>
              <a:t>- "Время, здоровье, свобода, а главное возможность любить и быть любимым -  есть дар Божий!  Берегите его и сумейте разумно распорядиться им!";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04088"/>
            <a:ext cx="8186766" cy="653210"/>
          </a:xfrm>
        </p:spPr>
        <p:txBody>
          <a:bodyPr>
            <a:normAutofit fontScale="90000"/>
          </a:bodyPr>
          <a:lstStyle/>
          <a:p>
            <a:pPr lvl="0"/>
            <a:br>
              <a:rPr lang="ru-RU" sz="5400" dirty="0">
                <a:latin typeface="Calibri" pitchFamily="34" charset="0"/>
                <a:ea typeface="Times New Roman" pitchFamily="18" charset="0"/>
                <a:cs typeface="Calibri" pitchFamily="34" charset="0"/>
              </a:rPr>
            </a:br>
            <a:br>
              <a:rPr lang="ru-RU" sz="5400" dirty="0">
                <a:latin typeface="Calibri" pitchFamily="34" charset="0"/>
                <a:ea typeface="Times New Roman" pitchFamily="18" charset="0"/>
                <a:cs typeface="Calibri" pitchFamily="34" charset="0"/>
              </a:rPr>
            </a:br>
            <a:br>
              <a:rPr lang="ru-RU" sz="5400" dirty="0">
                <a:latin typeface="Calibri" pitchFamily="34" charset="0"/>
                <a:ea typeface="Times New Roman" pitchFamily="18" charset="0"/>
                <a:cs typeface="Calibri" pitchFamily="34" charset="0"/>
              </a:rPr>
            </a:br>
            <a:br>
              <a:rPr lang="ru-RU" sz="5400" dirty="0">
                <a:latin typeface="Calibri" pitchFamily="34" charset="0"/>
                <a:ea typeface="Times New Roman" pitchFamily="18" charset="0"/>
                <a:cs typeface="Calibri" pitchFamily="34" charset="0"/>
              </a:rPr>
            </a:br>
            <a:br>
              <a:rPr lang="ru-RU" sz="5400" dirty="0">
                <a:latin typeface="Calibri" pitchFamily="34" charset="0"/>
                <a:ea typeface="Times New Roman" pitchFamily="18" charset="0"/>
                <a:cs typeface="Calibri" pitchFamily="34" charset="0"/>
              </a:rPr>
            </a:br>
            <a:br>
              <a:rPr lang="ru-RU" sz="5400" dirty="0">
                <a:latin typeface="Calibri" pitchFamily="34" charset="0"/>
                <a:ea typeface="Times New Roman" pitchFamily="18" charset="0"/>
                <a:cs typeface="Calibri" pitchFamily="34" charset="0"/>
              </a:rPr>
            </a:br>
            <a:br>
              <a:rPr lang="ru-RU" sz="3600" dirty="0">
                <a:latin typeface="Arial" pitchFamily="34" charset="0"/>
                <a:cs typeface="Arial" pitchFamily="34" charset="0"/>
              </a:rPr>
            </a:br>
            <a:r>
              <a:rPr lang="ru-RU" sz="3600" dirty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36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Цель: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2286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lang="ru-RU" sz="16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Обеспечение безопасных, комфортных условий, развитие и реализация природных возможностей школьника.</a:t>
            </a:r>
          </a:p>
          <a:p>
            <a:pPr marL="0" lvl="0" indent="2286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lang="ru-RU" sz="16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Создать необходимые условия для сохранения и укрепление здоровья учащихся.</a:t>
            </a:r>
          </a:p>
          <a:p>
            <a:pPr marL="0" lvl="0" indent="2286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lang="ru-RU" sz="16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Формирование и укрепление здоровья путем возможностей  внутренних сил и наращивания адаптационных ресурсов человека.</a:t>
            </a:r>
          </a:p>
          <a:p>
            <a:pPr marL="0" lvl="0" indent="2286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lang="ru-RU" sz="1600" dirty="0">
                <a:latin typeface="Calibri" pitchFamily="34" charset="0"/>
                <a:ea typeface="Times New Roman" pitchFamily="18" charset="0"/>
                <a:cs typeface="Calibri" pitchFamily="34" charset="0"/>
              </a:rPr>
              <a:t>Воспитание культуры  здоровья школьников.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400" dirty="0"/>
              <a:t>Состояние здоровья подрастающего поколения - важнейший показатель благополучия общества  и государства. Не случайно среди основных задач, которые выдвигаются в концепции модернизации российского образования,  декларируется приоритет сохранения здоровья детей. Одиннадцать школьных лет для ребенка – это «дистанция огромного размера», когда растет, развивается, достигает зрелого типа функционирования его организм, поэтому программа «Здоровье» призвана решать проблему формирования здорового образа жизни, сохранения, укрепления физического и психического здоровья. </a:t>
            </a:r>
            <a:r>
              <a:rPr lang="ru-RU" sz="2800" dirty="0"/>
              <a:t>Данная работа предполагает совместную деятельность администрации школы, всех без исключения педагогов, медиков, родителей. Одним из главных направлений этой работы является физкультурное образование школьников,  которое решает следующие задачи: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. Оздоровительные задачи физического воспитания.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. охрана и укрепление здоровья учащихся.</a:t>
            </a:r>
          </a:p>
          <a:p>
            <a:r>
              <a:rPr lang="ru-RU" dirty="0"/>
              <a:t>       .  достижение  полноценного   физического   развития,   гармоничного телосложения.</a:t>
            </a:r>
          </a:p>
          <a:p>
            <a:r>
              <a:rPr lang="ru-RU" dirty="0"/>
              <a:t>       . повышение умственной и физической работоспособности.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Образовательные задачи физического воспитания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.</a:t>
            </a:r>
          </a:p>
          <a:p>
            <a:r>
              <a:rPr lang="ru-RU" dirty="0"/>
              <a:t>        . формирование двигательных умений и навыков.</a:t>
            </a:r>
          </a:p>
          <a:p>
            <a:r>
              <a:rPr lang="ru-RU" dirty="0"/>
              <a:t>        . развитие двигательных способностей.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Воспитательные задачи физического воспитания.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/>
              <a:t>      формирование интереса и потребности в занятиях физическими упражнениями.</a:t>
            </a:r>
          </a:p>
          <a:p>
            <a:r>
              <a:rPr lang="ru-RU" dirty="0"/>
              <a:t>    </a:t>
            </a:r>
          </a:p>
          <a:p>
            <a:r>
              <a:rPr lang="ru-RU" dirty="0"/>
              <a:t>  воспитание активности, самостоятельно и нравственно-волевых черт личности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 Человек, умеющий со школьной поры правильно организовать режим своего труда  и  отдыха,  в  будущем  надолго  сохранит   бодрость   и   творческую     активность.</a:t>
            </a:r>
          </a:p>
          <a:p>
            <a:r>
              <a:rPr lang="ru-RU" dirty="0"/>
              <a:t>«Гимнастика, физические  упражнения,  ходьба  должны  прочно  войти  в повседневный быт каждого, кто хочет сохранить  работоспособность,  здоровье,</a:t>
            </a:r>
          </a:p>
          <a:p>
            <a:r>
              <a:rPr lang="ru-RU" dirty="0"/>
              <a:t>полноценную и  радостную  жизнь».</a:t>
            </a:r>
          </a:p>
          <a:p>
            <a:r>
              <a:rPr lang="ru-RU" dirty="0"/>
              <a:t>Древнее  изречение  Гиппократа  в  наш  век</a:t>
            </a:r>
          </a:p>
          <a:p>
            <a:pPr>
              <a:buNone/>
            </a:pPr>
            <a:r>
              <a:rPr lang="ru-RU" dirty="0"/>
              <a:t>    проникновения  во  все  сферы  деятельности  научно-технического   прогресса становится в высшей степени актуальным.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Малоподвижный образ жизни делает  организм  человека   беззащитным  при развитии различных заболеваний. </a:t>
            </a:r>
          </a:p>
          <a:p>
            <a:r>
              <a:rPr lang="ru-RU" dirty="0"/>
              <a:t>Особенно тревожно  обстоит  с  этим  дело  у</a:t>
            </a:r>
          </a:p>
          <a:p>
            <a:r>
              <a:rPr lang="ru-RU" dirty="0"/>
              <a:t>наших детей. Например, ожирением страдает каждый десятый ребёнок.</a:t>
            </a:r>
          </a:p>
          <a:p>
            <a:r>
              <a:rPr lang="ru-RU" dirty="0"/>
              <a:t> Для  того, чтобы дети росли здоровыми необходимо правильное  физическое  воспитание,  а также соблюдение здорового образа жизни.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Здоровый образ жизни — основа профилактики заболеваний (</a:t>
            </a:r>
            <a:r>
              <a:rPr lang="ru-RU" dirty="0" err="1"/>
              <a:t>Изуткин</a:t>
            </a:r>
            <a:r>
              <a:rPr lang="ru-RU" dirty="0"/>
              <a:t> Д.А., 1982). Следует подчеркнуть, что в нем реализуется самый ценный вид профилактики — первичная профилактика заболеваний, предотвращающая их возникновение, расширяющая диапазон адаптационных возможностей человека. Однако функция ЗОЖ значительно шире, она выходит за рамки чисто медицинской проблемы.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/>
              <a:t>УРОК–ОДНА ИЗ  ОСНОВНЫХ ФОРМ ФИЗКУЛЬТУРНО-ОЗДОРОВИТЕЛЬНОГО НАПРАВЛЕНИЯ</a:t>
            </a:r>
            <a:r>
              <a:rPr lang="ru-RU" sz="5400" dirty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hlink"/>
              </a:buClr>
              <a:buBlip>
                <a:blip r:embed="rId2"/>
              </a:buBlip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Урок- это зеркало общей и   педагогической культуры учителя, мерило его интеллектуального богатства, показатель его кругозора и эрудиции.</a:t>
            </a:r>
            <a:b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</a:t>
            </a:r>
            <a:r>
              <a:rPr lang="ru-RU" sz="28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В. Сухомлинский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Урок – игра , урок –путешествие , , урок -тренировка, урок-эстафета, урок- поход, сюжетный урок, интегрированный урок  - только на таких уроках детям не скучно, только на таких уроках они получают необходимый заряд бодрости и здоровья.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/>
              <a:t>Для повышения интереса учащихся к физической культуре применяю различные средства и методы: нестандартное начало урока  , круговая тренировка, работа по станциям, бег по пересеченной местности, азбука мяча, ролевые игры и т.д.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3116"/>
            <a:ext cx="3097212" cy="233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S63006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643174" y="4143380"/>
            <a:ext cx="3384550" cy="2592388"/>
          </a:xfrm>
          <a:prstGeom prst="rect">
            <a:avLst/>
          </a:prstGeom>
          <a:noFill/>
        </p:spPr>
      </p:pic>
      <p:pic>
        <p:nvPicPr>
          <p:cNvPr id="7" name="Picture 5" descr="S630063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2143116"/>
            <a:ext cx="2952750" cy="241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/>
              <a:t>Особенно интересны детям  упражнения с предметами (обручи, гимнастические палки, гантели, мячи.) Именно разнообразие упражнений: ходим как пингвин ,гусиный шаг в прыжках  и поворотах, дотянемся до солнышка, надуем воздушный шар и т.п. дают возможность с большим желанием и интересом выполнять  физические упражнения. </a:t>
            </a:r>
          </a:p>
        </p:txBody>
      </p:sp>
      <p:pic>
        <p:nvPicPr>
          <p:cNvPr id="6" name="Picture 9" descr="S630060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14678" y="2000240"/>
            <a:ext cx="2951018" cy="229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Изображение 5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286124"/>
            <a:ext cx="3097213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S630059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3429000"/>
            <a:ext cx="2973386" cy="248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Подвижные игры -  одно из самых любимых занятий детей на уроках физической культуры. Они являются комплексным средством физического воспитания,  способствующее полноценному развитию растущего организма. </a:t>
            </a:r>
          </a:p>
        </p:txBody>
      </p:sp>
      <p:pic>
        <p:nvPicPr>
          <p:cNvPr id="1028" name="Picture 4" descr="D:\Фото\пионербол\SANY02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3929066"/>
            <a:ext cx="2357454" cy="2599244"/>
          </a:xfrm>
          <a:prstGeom prst="rect">
            <a:avLst/>
          </a:prstGeom>
          <a:noFill/>
        </p:spPr>
      </p:pic>
      <p:pic>
        <p:nvPicPr>
          <p:cNvPr id="7" name="Picture 2" descr="D:\Фото\пионербол\Фото022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8596" y="2000240"/>
            <a:ext cx="3286148" cy="2464611"/>
          </a:xfrm>
          <a:prstGeom prst="rect">
            <a:avLst/>
          </a:prstGeom>
          <a:noFill/>
        </p:spPr>
      </p:pic>
      <p:pic>
        <p:nvPicPr>
          <p:cNvPr id="8" name="Picture 4" descr="D:\Фото\Веселые старты 2010 в сош №27\IMG_08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1857364"/>
            <a:ext cx="3524036" cy="26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000108"/>
            <a:ext cx="8186766" cy="5610244"/>
          </a:xfrm>
        </p:spPr>
        <p:txBody>
          <a:bodyPr>
            <a:normAutofit/>
          </a:bodyPr>
          <a:lstStyle/>
          <a:p>
            <a:r>
              <a:rPr lang="ru-RU" sz="1800" dirty="0"/>
              <a:t>Упражнения</a:t>
            </a:r>
            <a:r>
              <a:rPr lang="en-US" sz="1800" dirty="0"/>
              <a:t> </a:t>
            </a:r>
            <a:r>
              <a:rPr lang="ru-RU" sz="1800" dirty="0"/>
              <a:t>оздоровительной гимнастики и профилактика заболеваний (нарушение осанки профилактика плоскостопия , близорукости , ОРЗ , ) является обязательными на каждом уроке. </a:t>
            </a:r>
          </a:p>
          <a:p>
            <a:r>
              <a:rPr lang="ru-RU" sz="1800" dirty="0"/>
              <a:t> Если младшие школьники проявляют интерес к двигательной активности вообще, то подростки занимаются физическими упражнениями с определенной целью, выдвигая на первое место мотивы, связанные с их жизненными планами</a:t>
            </a:r>
          </a:p>
          <a:p>
            <a:endParaRPr lang="ru-RU" sz="1800" dirty="0"/>
          </a:p>
        </p:txBody>
      </p:sp>
      <p:pic>
        <p:nvPicPr>
          <p:cNvPr id="4" name="Рисунок 3" descr="D:\Документы\Ирина\внеклассная работа\фотоархив\20009-10\4 четв\день защиты\Копия Фото023.jpg"/>
          <p:cNvPicPr/>
          <p:nvPr/>
        </p:nvPicPr>
        <p:blipFill>
          <a:blip r:embed="rId2"/>
          <a:srcRect r="596"/>
          <a:stretch>
            <a:fillRect/>
          </a:stretch>
        </p:blipFill>
        <p:spPr bwMode="auto">
          <a:xfrm>
            <a:off x="5143504" y="3143248"/>
            <a:ext cx="3213878" cy="24302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D:\Документы\Ирина\внеклассная работа\фотоархив\20009-10\3 чет\Копия Фото007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69545" y="3716613"/>
            <a:ext cx="3067664" cy="23495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38806"/>
          </a:xfrm>
        </p:spPr>
        <p:txBody>
          <a:bodyPr/>
          <a:lstStyle/>
          <a:p>
            <a:r>
              <a:rPr lang="ru-RU" sz="1800" dirty="0"/>
              <a:t>При подборе упражнения необходимо соблюдать основные дидактические принципы: идти от простого к сложному, чередовать работу одних мышечных групп с отдыхом других, после сложного и тяжелого упражнения давать более легкое, способствующее восстановлению сил, успокаивающее дыхание.(один комплекс- 4-6 занятий).Очень важно, чтобы содержание заданий логически сливалось с задачами урока. </a:t>
            </a:r>
          </a:p>
          <a:p>
            <a:endParaRPr lang="ru-RU" dirty="0"/>
          </a:p>
        </p:txBody>
      </p:sp>
      <p:pic>
        <p:nvPicPr>
          <p:cNvPr id="5" name="Рисунок 4" descr="D:\Документы\Ирина\внеклассная работа\фотоархив\Фото\Фото03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3500438"/>
            <a:ext cx="2312772" cy="30759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 descr="D:\Фото\кросс\кросс\SAM_26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928934"/>
            <a:ext cx="2944290" cy="2208217"/>
          </a:xfrm>
          <a:prstGeom prst="rect">
            <a:avLst/>
          </a:prstGeom>
          <a:noFill/>
        </p:spPr>
      </p:pic>
      <p:pic>
        <p:nvPicPr>
          <p:cNvPr id="7" name="Picture 2" descr="D:\Фото\Фото\SAM_282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3071810"/>
            <a:ext cx="2849039" cy="21367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Благоприятный психологический климат на уроке служит показателем успешности его проведения заряд позитивных эмоций, полученных школьниками дополнительная гирька на чашу весов ,определяющих позитивное воздействие школы на здоровье.</a:t>
            </a:r>
          </a:p>
          <a:p>
            <a:endParaRPr lang="ru-RU" dirty="0"/>
          </a:p>
        </p:txBody>
      </p:sp>
      <p:pic>
        <p:nvPicPr>
          <p:cNvPr id="5" name="Picture 17" descr="S630077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214942" y="4357694"/>
            <a:ext cx="2919412" cy="2189162"/>
          </a:xfrm>
          <a:prstGeom prst="rect">
            <a:avLst/>
          </a:prstGeom>
          <a:noFill/>
        </p:spPr>
      </p:pic>
      <p:pic>
        <p:nvPicPr>
          <p:cNvPr id="6" name="Picture 3" descr="D:\Фото\кросс\P10003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4429132"/>
            <a:ext cx="2571768" cy="23018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Большое значение для  укрепления здоровья  имеет лыжная подготовка, которая проходит у нас весь снежный сезон.</a:t>
            </a:r>
            <a:endParaRPr lang="ru-RU" dirty="0"/>
          </a:p>
        </p:txBody>
      </p:sp>
      <p:pic>
        <p:nvPicPr>
          <p:cNvPr id="4" name="Рисунок 3" descr="фото7 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285984" y="3286124"/>
            <a:ext cx="3666785" cy="31395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80000"/>
              </a:lnSpc>
              <a:defRPr/>
            </a:pPr>
            <a:r>
              <a:rPr lang="ru-RU" sz="2800" dirty="0"/>
              <a:t>Во многом интерес учащегося к физической культуре зависит от материально технического обеспечения спортивной базы, которую мы стараемся поддерживать в оптимальном состоянии.</a:t>
            </a:r>
          </a:p>
          <a:p>
            <a:pPr>
              <a:lnSpc>
                <a:spcPct val="80000"/>
              </a:lnSpc>
              <a:defRPr/>
            </a:pPr>
            <a:r>
              <a:rPr lang="ru-RU" sz="2800" dirty="0"/>
              <a:t>Сохранение  здоровья регламентируется двумя документами: «Правила поведения на уроке», «Инструкция по технике безопасности» </a:t>
            </a:r>
          </a:p>
          <a:p>
            <a:pPr>
              <a:lnSpc>
                <a:spcPct val="80000"/>
              </a:lnSpc>
              <a:defRPr/>
            </a:pPr>
            <a:r>
              <a:rPr lang="ru-RU" sz="2800" dirty="0"/>
              <a:t>Эти документы должны все знать и выполнять. Санитарно- гигиеническое сопровождение занятий (чистота , температурный режим, освещение ,свежий воздух – факторы поддержания  высокой работоспособности школьника.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В школе работает филиал  ДЮСШ  по </a:t>
            </a:r>
            <a:r>
              <a:rPr lang="ru-RU" sz="1800" dirty="0" err="1"/>
              <a:t>греко</a:t>
            </a:r>
            <a:r>
              <a:rPr lang="ru-RU" sz="1800" dirty="0"/>
              <a:t>- римской борьбе, спортивные секции  по волейболу и баскетболу,  группа здоровья для младших школьников. Учащиеся  школы посещают конный клуб, который работает на территории нашего села.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На территории нашего села проходили районные и областные соревнования по Греко – римской борьбе. </a:t>
            </a:r>
          </a:p>
        </p:txBody>
      </p:sp>
      <p:pic>
        <p:nvPicPr>
          <p:cNvPr id="6" name="Picture 4" descr="S63014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00034" y="2714620"/>
            <a:ext cx="2714644" cy="2035983"/>
          </a:xfrm>
          <a:prstGeom prst="rect">
            <a:avLst/>
          </a:prstGeom>
          <a:noFill/>
        </p:spPr>
      </p:pic>
      <p:pic>
        <p:nvPicPr>
          <p:cNvPr id="7" name="Picture 5" descr="S630148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2357430"/>
            <a:ext cx="2638420" cy="279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S63015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2857488" y="4143380"/>
            <a:ext cx="3429024" cy="257176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Секцию по </a:t>
            </a:r>
            <a:r>
              <a:rPr lang="ru-RU" dirty="0" err="1">
                <a:solidFill>
                  <a:srgbClr val="FF0000"/>
                </a:solidFill>
              </a:rPr>
              <a:t>греко</a:t>
            </a:r>
            <a:r>
              <a:rPr lang="ru-RU" dirty="0">
                <a:solidFill>
                  <a:srgbClr val="FF0000"/>
                </a:solidFill>
              </a:rPr>
              <a:t> –римской борьбе посещают 50 учащихся из них 11 девушек. ; девушки </a:t>
            </a:r>
            <a:r>
              <a:rPr lang="ru-RU" dirty="0" err="1">
                <a:solidFill>
                  <a:srgbClr val="FF0000"/>
                </a:solidFill>
              </a:rPr>
              <a:t>победительныци</a:t>
            </a:r>
            <a:r>
              <a:rPr lang="ru-RU" dirty="0">
                <a:solidFill>
                  <a:srgbClr val="FF0000"/>
                </a:solidFill>
              </a:rPr>
              <a:t> областных соревнований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90000"/>
              </a:lnSpc>
              <a:defRPr/>
            </a:pPr>
            <a:br>
              <a:rPr lang="ru-RU" sz="1800" dirty="0"/>
            </a:br>
            <a:br>
              <a:rPr lang="ru-RU" sz="1800" dirty="0"/>
            </a:br>
            <a:br>
              <a:rPr lang="ru-RU" sz="1800" dirty="0"/>
            </a:br>
            <a:br>
              <a:rPr lang="ru-RU" sz="1800" dirty="0"/>
            </a:br>
            <a:br>
              <a:rPr lang="ru-RU" sz="1800" dirty="0"/>
            </a:br>
            <a:br>
              <a:rPr lang="ru-RU" dirty="0"/>
            </a:br>
            <a:r>
              <a:rPr lang="ru-RU" dirty="0"/>
              <a:t>Воспитательная работа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ru-RU" sz="2400" dirty="0"/>
              <a:t>Проводятся спортивные мероприятия и праздники по плану спортивно- массовой работы: «День бегуна», соревнования по видам спорта между классами по возрастным группам по футболу, баскетболу, волейболу, пионерболу, президентским состязаниям</a:t>
            </a:r>
          </a:p>
          <a:p>
            <a:pPr>
              <a:buNone/>
            </a:pPr>
            <a:r>
              <a:rPr lang="ru-RU" dirty="0"/>
              <a:t>Традиционными стали : Спартакиада «За здоровую Россию», военно-спортивная игра «Зарница», День защиты детей, «День Здоровья», «Веселые старты»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Кроме спортивных мероприятий проходят праздники</a:t>
            </a:r>
          </a:p>
        </p:txBody>
      </p:sp>
      <p:pic>
        <p:nvPicPr>
          <p:cNvPr id="2051" name="Picture 3" descr="D:\Фото\Веселые старты 2010 в сош №27\IMG_08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928802"/>
            <a:ext cx="3000396" cy="2250450"/>
          </a:xfrm>
          <a:prstGeom prst="rect">
            <a:avLst/>
          </a:prstGeom>
          <a:noFill/>
        </p:spPr>
      </p:pic>
      <p:pic>
        <p:nvPicPr>
          <p:cNvPr id="11" name="Содержимое 10" descr="D:\Фото\фотки\школьное фото\8 марта\IMG_0402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857364"/>
            <a:ext cx="3985953" cy="2992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D:\Фото\фотки\школьное фото\8 марта\IMG_040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3214686"/>
            <a:ext cx="2868275" cy="2152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D:\Фото\фотки\школьное фото\8 марта\IMG_038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4500570"/>
            <a:ext cx="2932507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28694"/>
          </a:xfrm>
        </p:spPr>
        <p:txBody>
          <a:bodyPr/>
          <a:lstStyle/>
          <a:p>
            <a:r>
              <a:rPr lang="ru-RU" dirty="0"/>
              <a:t>Праздник «Масленица» </a:t>
            </a:r>
          </a:p>
        </p:txBody>
      </p:sp>
      <p:pic>
        <p:nvPicPr>
          <p:cNvPr id="3074" name="Picture 2" descr="D:\Фото\фотки\масленица 2010\IMG_05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929066"/>
            <a:ext cx="2714644" cy="2035983"/>
          </a:xfrm>
          <a:prstGeom prst="rect">
            <a:avLst/>
          </a:prstGeom>
          <a:noFill/>
        </p:spPr>
      </p:pic>
      <p:pic>
        <p:nvPicPr>
          <p:cNvPr id="3075" name="Picture 3" descr="D:\Фото\фотки\масленица 2010\IMG_05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214422"/>
            <a:ext cx="2944778" cy="2208733"/>
          </a:xfrm>
          <a:prstGeom prst="rect">
            <a:avLst/>
          </a:prstGeom>
          <a:noFill/>
        </p:spPr>
      </p:pic>
      <p:pic>
        <p:nvPicPr>
          <p:cNvPr id="3076" name="Picture 4" descr="D:\Фото\фотки\масленица 2010\IMG_05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3786190"/>
            <a:ext cx="2857520" cy="2143285"/>
          </a:xfrm>
          <a:prstGeom prst="rect">
            <a:avLst/>
          </a:prstGeom>
          <a:noFill/>
        </p:spPr>
      </p:pic>
      <p:pic>
        <p:nvPicPr>
          <p:cNvPr id="7" name="Рисунок 6" descr="D:\Фото\фотки\масленица 2010\IMG_054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50" y="1500174"/>
            <a:ext cx="2399324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D:\Фото\фотки\масленица 2010\IMG_0545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68" y="1500174"/>
            <a:ext cx="2399324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D:\Фото\фотки\масленица 2010\IMG_0557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388" y="3786190"/>
            <a:ext cx="2602441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:\Фото\фотки\масленица 2010\IMG_056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1142984"/>
            <a:ext cx="300039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Фото\фотки\масленица 2010\IMG_056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214290"/>
            <a:ext cx="3016250" cy="2263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Фото\фотки\масленица 2010\IMG_057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2714620"/>
            <a:ext cx="3267303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Фото\фотки\масленица 2010\IMG_057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2714620"/>
            <a:ext cx="2817496" cy="2113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3" descr="D:\Фото\фотки\Новая папка\DSC00378.JPG"/>
          <p:cNvPicPr>
            <a:picLocks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285728"/>
            <a:ext cx="300039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D:\Фото\фотки\Новая папка\DSC0038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28926" y="4357694"/>
            <a:ext cx="292895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Новогодний карнавал</a:t>
            </a:r>
          </a:p>
        </p:txBody>
      </p:sp>
      <p:pic>
        <p:nvPicPr>
          <p:cNvPr id="6" name="Рисунок 5" descr="D:\Фото\фотки\Новый год\IMG_030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3786190"/>
            <a:ext cx="3161013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3" descr="D:\Фото\фотки\Новый год\IMG_0331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2143116"/>
            <a:ext cx="3711633" cy="2680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642942"/>
          </a:xfrm>
        </p:spPr>
        <p:txBody>
          <a:bodyPr>
            <a:normAutofit/>
          </a:bodyPr>
          <a:lstStyle/>
          <a:p>
            <a:r>
              <a:rPr lang="ru-RU" sz="1800" dirty="0"/>
              <a:t>Активное участие в развитие здорового образа жизни детей принимают учителя школы « Учительский </a:t>
            </a:r>
            <a:r>
              <a:rPr lang="ru-RU" sz="1800" dirty="0" err="1"/>
              <a:t>турслет</a:t>
            </a:r>
            <a:r>
              <a:rPr lang="ru-RU" sz="1800" dirty="0"/>
              <a:t>»</a:t>
            </a:r>
          </a:p>
        </p:txBody>
      </p:sp>
      <p:pic>
        <p:nvPicPr>
          <p:cNvPr id="5" name="Рисунок 4" descr="D:\Фото\фотки\турслет\S630216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4071942"/>
            <a:ext cx="3019425" cy="2264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Фото\фотки\турслет\S630215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928934"/>
            <a:ext cx="235745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Фото\фотки\турслет\S630216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1214423"/>
            <a:ext cx="3035293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500034" y="6429396"/>
            <a:ext cx="8429684" cy="214314"/>
          </a:xfrm>
        </p:spPr>
        <p:txBody>
          <a:bodyPr>
            <a:normAutofit fontScale="40000" lnSpcReduction="20000"/>
          </a:bodyPr>
          <a:lstStyle/>
          <a:p>
            <a:endParaRPr lang="ru-RU" b="1" dirty="0"/>
          </a:p>
        </p:txBody>
      </p:sp>
      <p:pic>
        <p:nvPicPr>
          <p:cNvPr id="9" name="Содержимое 3" descr="D:\Фото\фотки\турслет\S6302176.JPG"/>
          <p:cNvPicPr>
            <a:picLocks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3174" y="1214422"/>
            <a:ext cx="2714643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642942"/>
          </a:xfrm>
        </p:spPr>
        <p:txBody>
          <a:bodyPr>
            <a:normAutofit/>
          </a:bodyPr>
          <a:lstStyle/>
          <a:p>
            <a:r>
              <a:rPr lang="ru-RU" sz="2800" dirty="0"/>
              <a:t>Полоса препятствия с техникой пешеходного туризма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6215082"/>
            <a:ext cx="8229600" cy="10951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9" name="Рисунок 8" descr="D:\Фото\Фото\SAM_281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85860"/>
            <a:ext cx="2571768" cy="2143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D:\Фото\Фото\SAM_281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3786190"/>
            <a:ext cx="213359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D:\Фото\Фото\SAM_280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1357298"/>
            <a:ext cx="2460625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4" descr="IMG_044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5624" y="3786190"/>
            <a:ext cx="248409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0" descr="IMG_045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214678" y="1285860"/>
            <a:ext cx="2919413" cy="2189163"/>
          </a:xfrm>
          <a:prstGeom prst="rect">
            <a:avLst/>
          </a:prstGeom>
          <a:noFill/>
        </p:spPr>
      </p:pic>
      <p:pic>
        <p:nvPicPr>
          <p:cNvPr id="14" name="Picture 9" descr="IMG_044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85720" y="3929066"/>
            <a:ext cx="2919413" cy="21891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rmAutofit fontScale="90000"/>
          </a:bodyPr>
          <a:lstStyle/>
          <a:p>
            <a:r>
              <a:rPr lang="ru-RU" sz="5400" dirty="0" err="1"/>
              <a:t>Военно</a:t>
            </a:r>
            <a:r>
              <a:rPr lang="ru-RU" sz="5400" dirty="0"/>
              <a:t> –спортивная игра «Зарница»</a:t>
            </a:r>
            <a:endParaRPr lang="ru-RU" dirty="0"/>
          </a:p>
        </p:txBody>
      </p:sp>
      <p:pic>
        <p:nvPicPr>
          <p:cNvPr id="9" name="Picture 11" descr="IMG_03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643050"/>
            <a:ext cx="2786082" cy="1970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2" descr="S63003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928670"/>
            <a:ext cx="2939349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SP_A022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714744" y="1500174"/>
            <a:ext cx="1714512" cy="2071702"/>
          </a:xfrm>
          <a:noFill/>
        </p:spPr>
      </p:pic>
      <p:pic>
        <p:nvPicPr>
          <p:cNvPr id="13" name="Picture 5" descr="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52" y="3857628"/>
            <a:ext cx="3429024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 descr="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6000760" y="3357562"/>
            <a:ext cx="1928826" cy="32861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38896"/>
          </a:xfrm>
        </p:spPr>
        <p:txBody>
          <a:bodyPr>
            <a:normAutofit fontScale="90000"/>
          </a:bodyPr>
          <a:lstStyle/>
          <a:p>
            <a:r>
              <a:rPr lang="ru-RU" dirty="0"/>
              <a:t>Посещение конного клуба</a:t>
            </a:r>
          </a:p>
        </p:txBody>
      </p:sp>
      <p:pic>
        <p:nvPicPr>
          <p:cNvPr id="4" name="Содержимое 3" descr="D:\Фото\бассейн\DSCF197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85860"/>
            <a:ext cx="3354920" cy="2422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Фото\бассейн\DSCF200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1142984"/>
            <a:ext cx="351702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Фото\бассейн\DSCF198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4071942"/>
            <a:ext cx="323769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285884"/>
          </a:xfrm>
        </p:spPr>
        <p:txBody>
          <a:bodyPr>
            <a:normAutofit fontScale="90000"/>
          </a:bodyPr>
          <a:lstStyle/>
          <a:p>
            <a:r>
              <a:rPr lang="ru-RU" dirty="0"/>
              <a:t>Посещение бассейна  </a:t>
            </a:r>
            <a:r>
              <a:rPr lang="ru-RU" sz="1800" dirty="0"/>
              <a:t>наши дети каждый вторник и субботу посещают </a:t>
            </a:r>
            <a:r>
              <a:rPr lang="ru-RU" sz="1800" dirty="0" err="1"/>
              <a:t>бассей</a:t>
            </a:r>
            <a:r>
              <a:rPr lang="ru-RU" sz="1800" dirty="0"/>
              <a:t> «Альбатрос»  создано 3 группы – младшая группа, средние и старшие классы и учащиеся которые ходят на </a:t>
            </a:r>
            <a:r>
              <a:rPr lang="ru-RU" sz="1800" dirty="0" err="1"/>
              <a:t>греко</a:t>
            </a:r>
            <a:r>
              <a:rPr lang="ru-RU" sz="1800" dirty="0"/>
              <a:t> – римскую борьбу</a:t>
            </a:r>
            <a:endParaRPr lang="ru-RU" dirty="0"/>
          </a:p>
        </p:txBody>
      </p:sp>
      <p:pic>
        <p:nvPicPr>
          <p:cNvPr id="4" name="Содержимое 3" descr="D:\Фото\бассейн\DSCF221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928802"/>
            <a:ext cx="3426357" cy="342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Фото\бассейн\DSCF223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2000240"/>
            <a:ext cx="3085329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Фото\бассейн\DSCF226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3857628"/>
            <a:ext cx="365668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/>
              <a:t> Занятия физической культурой – это фрагменты естественной жизни детей, так как в движении дети растут, познают мир, пробуют свои силы. Движение укрепляет их, а главное несет здоровье  и радость бытия.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/>
              <a:t>И</a:t>
            </a:r>
            <a:r>
              <a:rPr lang="ru-RU" sz="5400" dirty="0"/>
              <a:t> </a:t>
            </a:r>
            <a:r>
              <a:rPr lang="ru-RU" sz="2000" dirty="0"/>
              <a:t>все-таки, критерием оценки работы по физическому образованию является состояние здоровья учащихся. </a:t>
            </a:r>
            <a:br>
              <a:rPr lang="ru-RU" sz="2000" dirty="0"/>
            </a:br>
            <a:r>
              <a:rPr lang="ru-RU" sz="2000" dirty="0"/>
              <a:t>Распределение  учащихся  по группам  здоровья  в %.</a:t>
            </a:r>
          </a:p>
        </p:txBody>
      </p:sp>
      <p:graphicFrame>
        <p:nvGraphicFramePr>
          <p:cNvPr id="37890" name="Object 4"/>
          <p:cNvGraphicFramePr>
            <a:graphicFrameLocks noGrp="1"/>
          </p:cNvGraphicFramePr>
          <p:nvPr>
            <p:ph idx="1"/>
          </p:nvPr>
        </p:nvGraphicFramePr>
        <p:xfrm>
          <a:off x="554037" y="2258219"/>
          <a:ext cx="8035925" cy="374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r:id="rId3" imgW="8035224" imgH="3743268" progId="Excel.Sheet.8">
                  <p:embed/>
                </p:oleObj>
              </mc:Choice>
              <mc:Fallback>
                <p:oleObj r:id="rId3" imgW="8035224" imgH="3743268" progId="Excel.Sheet.8">
                  <p:embed/>
                  <p:pic>
                    <p:nvPicPr>
                      <p:cNvPr id="3789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037" y="2258219"/>
                        <a:ext cx="8035925" cy="3743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defRPr/>
            </a:pPr>
            <a:r>
              <a:rPr lang="ru-RU" sz="2800" dirty="0"/>
              <a:t>Заключение о состоянии здоровья, указания о  допустимой нагрузке, общем  и тренировочном режимах, назначение лечебных и профилактических  мероприятиях, а также разрешение на участие в каждом соревновании дает врач, проводящий обследование.</a:t>
            </a:r>
          </a:p>
          <a:p>
            <a:pPr>
              <a:lnSpc>
                <a:spcPct val="90000"/>
              </a:lnSpc>
              <a:defRPr/>
            </a:pPr>
            <a:r>
              <a:rPr lang="ru-RU" sz="2800" dirty="0"/>
              <a:t>Немаловажным для полноценного  обучения физической культуре являются анализ состояния здоровья, первичная профилактика, диспансеризация, гигиеническое воспитание, привитие культуры питания. Во всем этом и заключается здоровый образ жизни.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chemeClr val="tx1"/>
                </a:solidFill>
              </a:rPr>
              <a:t>Анализ знаний о ЗОЖ и отношения к ЗОЖ по школе</a:t>
            </a:r>
            <a:br>
              <a:rPr lang="en-US" sz="2400" b="1" dirty="0">
                <a:solidFill>
                  <a:schemeClr val="tx1"/>
                </a:solidFill>
              </a:rPr>
            </a:br>
            <a:r>
              <a:rPr lang="ru-RU" sz="2400" b="1" dirty="0">
                <a:solidFill>
                  <a:schemeClr val="tx1"/>
                </a:solidFill>
              </a:rPr>
              <a:t> </a:t>
            </a:r>
            <a:r>
              <a:rPr lang="ru-RU" sz="2400" b="1" dirty="0"/>
              <a:t>Тестирование проводит психолог школы </a:t>
            </a:r>
            <a:endParaRPr lang="ru-RU" sz="2400" dirty="0"/>
          </a:p>
        </p:txBody>
      </p:sp>
      <p:graphicFrame>
        <p:nvGraphicFramePr>
          <p:cNvPr id="38914" name="Object 6"/>
          <p:cNvGraphicFramePr>
            <a:graphicFrameLocks noGrp="1" noChangeAspect="1"/>
          </p:cNvGraphicFramePr>
          <p:nvPr>
            <p:ph idx="1"/>
          </p:nvPr>
        </p:nvGraphicFramePr>
        <p:xfrm>
          <a:off x="1785918" y="2214554"/>
          <a:ext cx="5687538" cy="3919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Диаграмма" r:id="rId3" imgW="5791200" imgH="3990848" progId="MSGraph.Chart.8">
                  <p:embed/>
                </p:oleObj>
              </mc:Choice>
              <mc:Fallback>
                <p:oleObj name="Диаграмма" r:id="rId3" imgW="5791200" imgH="3990848" progId="MSGraph.Chart.8">
                  <p:embed/>
                  <p:pic>
                    <p:nvPicPr>
                      <p:cNvPr id="3891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918" y="2214554"/>
                        <a:ext cx="5687538" cy="3919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00034" y="2214554"/>
            <a:ext cx="164307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Что нужно делать, чтобы сохранить здоровье?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dirty="0">
                <a:solidFill>
                  <a:schemeClr val="tx1"/>
                </a:solidFill>
              </a:rPr>
              <a:t>Какие факторы влияют на здоровье детей?</a:t>
            </a:r>
            <a:endParaRPr lang="ru-RU" dirty="0"/>
          </a:p>
        </p:txBody>
      </p:sp>
      <p:graphicFrame>
        <p:nvGraphicFramePr>
          <p:cNvPr id="39938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571604" y="2428868"/>
          <a:ext cx="5457846" cy="3638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Диаграмма" r:id="rId3" imgW="4914854" imgH="3276692" progId="MSGraph.Chart.8">
                  <p:embed/>
                </p:oleObj>
              </mc:Choice>
              <mc:Fallback>
                <p:oleObj name="Диаграмма" r:id="rId3" imgW="4914854" imgH="3276692" progId="MSGraph.Chart.8">
                  <p:embed/>
                  <p:pic>
                    <p:nvPicPr>
                      <p:cNvPr id="3993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04" y="2428868"/>
                        <a:ext cx="5457846" cy="36385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248</TotalTime>
  <Words>1238</Words>
  <Application>Microsoft Office PowerPoint</Application>
  <PresentationFormat>Экран (4:3)</PresentationFormat>
  <Paragraphs>77</Paragraphs>
  <Slides>36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Поток</vt:lpstr>
      <vt:lpstr>Физическая культура основа здорового образа жизни </vt:lpstr>
      <vt:lpstr>Основа здорового образа жизни</vt:lpstr>
      <vt:lpstr>                 Цель:</vt:lpstr>
      <vt:lpstr>Презентация PowerPoint</vt:lpstr>
      <vt:lpstr>. Оздоровительные задачи физического воспитания.</vt:lpstr>
      <vt:lpstr>Образовательные задачи физического воспитания</vt:lpstr>
      <vt:lpstr>Воспитательные задачи физического воспитания.</vt:lpstr>
      <vt:lpstr>Презентация PowerPoint</vt:lpstr>
      <vt:lpstr>Презентация PowerPoint</vt:lpstr>
      <vt:lpstr>Презентация PowerPoint</vt:lpstr>
      <vt:lpstr>УРОК–ОДНА ИЗ  ОСНОВНЫХ ФОРМ ФИЗКУЛЬТУРНО-ОЗДОРОВИТЕЛЬНОГО НАПРАВЛЕНИЯ.</vt:lpstr>
      <vt:lpstr>Презентация PowerPoint</vt:lpstr>
      <vt:lpstr>Для повышения интереса учащихся к физической культуре применяю различные средства и методы: нестандартное начало урока  , круговая тренировка, работа по станциям, бег по пересеченной местности, азбука мяча, ролевые игры и т.д.</vt:lpstr>
      <vt:lpstr>Особенно интересны детям  упражнения с предметами (обручи, гимнастические палки, гантели, мячи.) Именно разнообразие упражнений: ходим как пингвин ,гусиный шаг в прыжках  и поворотах, дотянемся до солнышка, надуем воздушный шар и т.п. дают возможность с большим желанием и интересом выполнять  физические упражнения. </vt:lpstr>
      <vt:lpstr>Подвижные игры -  одно из самых любимых занятий детей на уроках физической культуры. Они являются комплексным средством физического воспитания,  способствующее полноценному развитию растущего организма.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школе работает филиал  ДЮСШ  по греко- римской борьбе, спортивные секции  по волейболу и баскетболу,  группа здоровья для младших школьников. Учащиеся  школы посещают конный клуб, который работает на территории нашего села. </vt:lpstr>
      <vt:lpstr>      Воспитательная работа</vt:lpstr>
      <vt:lpstr>Кроме спортивных мероприятий проходят праздники</vt:lpstr>
      <vt:lpstr>Праздник «Масленица» </vt:lpstr>
      <vt:lpstr>Презентация PowerPoint</vt:lpstr>
      <vt:lpstr>Новогодний карнавал</vt:lpstr>
      <vt:lpstr>Активное участие в развитие здорового образа жизни детей принимают учителя школы « Учительский турслет»</vt:lpstr>
      <vt:lpstr>Полоса препятствия с техникой пешеходного туризма</vt:lpstr>
      <vt:lpstr>Военно –спортивная игра «Зарница»</vt:lpstr>
      <vt:lpstr>Посещение конного клуба</vt:lpstr>
      <vt:lpstr>Посещение бассейна  наши дети каждый вторник и субботу посещают бассей «Альбатрос»  создано 3 группы – младшая группа, средние и старшие классы и учащиеся которые ходят на греко – римскую борьбу</vt:lpstr>
      <vt:lpstr>Презентация PowerPoint</vt:lpstr>
      <vt:lpstr>И все-таки, критерием оценки работы по физическому образованию является состояние здоровья учащихся.  Распределение  учащихся  по группам  здоровья  в %.</vt:lpstr>
      <vt:lpstr>Презентация PowerPoint</vt:lpstr>
      <vt:lpstr>Анализ знаний о ЗОЖ и отношения к ЗОЖ по школе  Тестирование проводит психолог школы </vt:lpstr>
      <vt:lpstr>Какие факторы влияют на здоровье детей?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Физическая культура основа здорового образа жизни </dc:title>
  <dc:creator>Алексей</dc:creator>
  <cp:lastModifiedBy>Анна Максименко</cp:lastModifiedBy>
  <cp:revision>32</cp:revision>
  <dcterms:created xsi:type="dcterms:W3CDTF">2010-11-02T04:59:49Z</dcterms:created>
  <dcterms:modified xsi:type="dcterms:W3CDTF">2021-04-16T08:23:42Z</dcterms:modified>
</cp:coreProperties>
</file>