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282" r:id="rId2"/>
    <p:sldId id="277" r:id="rId3"/>
    <p:sldId id="280" r:id="rId4"/>
    <p:sldId id="257" r:id="rId5"/>
    <p:sldId id="258" r:id="rId6"/>
    <p:sldId id="259" r:id="rId7"/>
    <p:sldId id="279" r:id="rId8"/>
    <p:sldId id="260" r:id="rId9"/>
    <p:sldId id="261" r:id="rId10"/>
    <p:sldId id="263" r:id="rId11"/>
    <p:sldId id="275" r:id="rId12"/>
    <p:sldId id="264" r:id="rId13"/>
    <p:sldId id="265" r:id="rId14"/>
    <p:sldId id="266" r:id="rId15"/>
    <p:sldId id="267" r:id="rId16"/>
    <p:sldId id="269" r:id="rId17"/>
    <p:sldId id="270" r:id="rId18"/>
    <p:sldId id="278" r:id="rId19"/>
    <p:sldId id="271" r:id="rId20"/>
    <p:sldId id="272" r:id="rId21"/>
    <p:sldId id="273" r:id="rId22"/>
    <p:sldId id="276" r:id="rId23"/>
    <p:sldId id="274" r:id="rId24"/>
    <p:sldId id="281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294F98-7A93-49CE-947E-548A2AE643A6}" type="datetimeFigureOut">
              <a:rPr lang="ru-RU" smtClean="0"/>
              <a:pPr/>
              <a:t>19.05.2021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BD562E-FF5E-4E0E-AE04-777BE2C552B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74081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BD562E-FF5E-4E0E-AE04-777BE2C552BB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BD562E-FF5E-4E0E-AE04-777BE2C552BB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BD562E-FF5E-4E0E-AE04-777BE2C552BB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BA4E-CD72-497B-97AA-7213B3980F60}" type="datetimeFigureOut">
              <a:rPr lang="en-US" smtClean="0"/>
              <a:pPr/>
              <a:t>5/19/2021</a:t>
            </a:fld>
            <a:endParaRPr lang="en-US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2E57653-3E58-4892-A7ED-712530ACC68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1ABA4E-CD72-497B-97AA-7213B3980F60}" type="datetimeFigureOut">
              <a:rPr lang="en-US" smtClean="0"/>
              <a:pPr/>
              <a:t>5/19/2021</a:t>
            </a:fld>
            <a:endParaRPr lang="en-US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D2E57653-3E58-4892-A7ED-712530ACC68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BA4E-CD72-497B-97AA-7213B3980F60}" type="datetimeFigureOut">
              <a:rPr lang="en-US" smtClean="0"/>
              <a:pPr/>
              <a:t>5/19/2021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BA4E-CD72-497B-97AA-7213B3980F60}" type="datetimeFigureOut">
              <a:rPr lang="en-US" smtClean="0"/>
              <a:pPr/>
              <a:t>5/19/2021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BA4E-CD72-497B-97AA-7213B3980F60}" type="datetimeFigureOut">
              <a:rPr lang="en-US" smtClean="0"/>
              <a:pPr/>
              <a:t>5/19/2021</a:t>
            </a:fld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BA4E-CD72-497B-97AA-7213B3980F60}" type="datetimeFigureOut">
              <a:rPr lang="en-US" smtClean="0"/>
              <a:pPr/>
              <a:t>5/19/2021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BA4E-CD72-497B-97AA-7213B3980F60}" type="datetimeFigureOut">
              <a:rPr lang="en-US" smtClean="0"/>
              <a:pPr/>
              <a:t>5/19/2021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1ABA4E-CD72-497B-97AA-7213B3980F60}" type="datetimeFigureOut">
              <a:rPr lang="en-US" smtClean="0"/>
              <a:pPr/>
              <a:t>5/19/2021</a:t>
            </a:fld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2E57653-3E58-4892-A7ED-712530ACC68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BA4E-CD72-497B-97AA-7213B3980F60}" type="datetimeFigureOut">
              <a:rPr lang="en-US" smtClean="0"/>
              <a:pPr/>
              <a:t>5/19/2021</a:t>
            </a:fld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2E57653-3E58-4892-A7ED-712530ACC68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BA4E-CD72-497B-97AA-7213B3980F60}" type="datetimeFigureOut">
              <a:rPr lang="en-US" smtClean="0"/>
              <a:pPr/>
              <a:t>5/19/2021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BA4E-CD72-497B-97AA-7213B3980F60}" type="datetimeFigureOut">
              <a:rPr lang="en-US" smtClean="0"/>
              <a:pPr/>
              <a:t>5/19/2021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41ABA4E-CD72-497B-97AA-7213B3980F60}" type="datetimeFigureOut">
              <a:rPr lang="en-US" smtClean="0"/>
              <a:pPr/>
              <a:t>5/19/2021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kumimoji="0" lang="en-US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D2E57653-3E58-4892-A7ED-712530ACC68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9.xml"/><Relationship Id="rId4" Type="http://schemas.openxmlformats.org/officeDocument/2006/relationships/hyperlink" Target="http://ru.wikipedia.org/wiki/%D0%A1%D0%BF%D0%B8%D1%81%D0%BE%D0%BA_%D0%BC%D0%BB%D0%B5%D0%BA%D0%BE%D0%BF%D0%B8%D1%82%D0%B0%D1%8E%D1%89%D0%B8%D1%85,_%D0%B7%D0%B0%D0%BD%D0%B5%D1%81%D1%91%D0%BD%D0%BD%D1%8B%D1%85_%D0%B2_%D0%9A%D1%80%D0%B0%D1%81%D0%BD%D1%83%D1%8E_%D0%BA%D0%BD%D0%B8%D0%B3%D1%83_%D0%A0%D0%BE%D1%81%D1%82%D0%BE%D0%B2%D1%81%D0%BA%D0%BE%D0%B9_%D0%BE%D0%B1%D0%BB%D0%B0%D1%81%D1%82%D0%B8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6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A1%D0%BF%D0%B8%D1%81%D0%BE%D0%BA_%D0%BC%D0%BB%D0%B5%D0%BA%D0%BE%D0%BF%D0%B8%D1%82%D0%B0%D1%8E%D1%89%D0%B8%D1%85,_%D0%B7%D0%B0%D0%BD%D0%B5%D1%81%D1%91%D0%BD%D0%BD%D1%8B%D1%85_%D0%B2_%D0%9A%D1%80%D0%B0%D1%81%D0%BD%D1%83%D1%8E_%D0%BA%D0%BD%D0%B8%D0%B3%D1%83_%D0%A0%D0%BE%D1%81%D1%82%D0%BE%D0%B2%D1%81%D0%BA%D0%BE%D0%B9_%D0%BE%D0%B1%D0%BB%D0%B0%D1%81%D1%82%D0%B8" TargetMode="External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A1%D0%BF%D0%B8%D1%81%D0%BE%D0%BA_%D0%BC%D0%BB%D0%B5%D0%BA%D0%BE%D0%BF%D0%B8%D1%82%D0%B0%D1%8E%D1%89%D0%B8%D1%85,_%D0%B7%D0%B0%D0%BD%D0%B5%D1%81%D1%91%D0%BD%D0%BD%D1%8B%D1%85_%D0%B2_%D0%9A%D1%80%D0%B0%D1%81%D0%BD%D1%83%D1%8E_%D0%BA%D0%BD%D0%B8%D0%B3%D1%83_%D0%A0%D0%BE%D1%81%D1%82%D0%BE%D0%B2%D1%81%D0%BA%D0%BE%D0%B9_%D0%BE%D0%B1%D0%BB%D0%B0%D1%81%D1%82%D0%B8" TargetMode="External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A1%D0%BF%D0%B8%D1%81%D0%BE%D0%BA_%D0%BC%D0%BB%D0%B5%D0%BA%D0%BE%D0%BF%D0%B8%D1%82%D0%B0%D1%8E%D1%89%D0%B8%D1%85,_%D0%B7%D0%B0%D0%BD%D0%B5%D1%81%D1%91%D0%BD%D0%BD%D1%8B%D1%85_%D0%B2_%D0%9A%D1%80%D0%B0%D1%81%D0%BD%D1%83%D1%8E_%D0%BA%D0%BD%D0%B8%D0%B3%D1%83_%D0%A0%D0%BE%D1%81%D1%82%D0%BE%D0%B2%D1%81%D0%BA%D0%BE%D0%B9_%D0%BE%D0%B1%D0%BB%D0%B0%D1%81%D1%82%D0%B8" TargetMode="External"/><Relationship Id="rId2" Type="http://schemas.openxmlformats.org/officeDocument/2006/relationships/audio" Target="../media/audio9.wav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9.xml"/><Relationship Id="rId4" Type="http://schemas.openxmlformats.org/officeDocument/2006/relationships/hyperlink" Target="http://ru.wikipedia.org/wiki/%D0%A1%D0%BF%D0%B8%D1%81%D0%BE%D0%BA_%D0%BC%D0%BB%D0%B5%D0%BA%D0%BE%D0%BF%D0%B8%D1%82%D0%B0%D1%8E%D1%89%D0%B8%D1%85,_%D0%B7%D0%B0%D0%BD%D0%B5%D1%81%D1%91%D0%BD%D0%BD%D1%8B%D1%85_%D0%B2_%D0%9A%D1%80%D0%B0%D1%81%D0%BD%D1%83%D1%8E_%D0%BA%D0%BD%D0%B8%D0%B3%D1%83_%D0%A0%D0%BE%D1%81%D1%82%D0%BE%D0%B2%D1%81%D0%BA%D0%BE%D0%B9_%D0%BE%D0%B1%D0%BB%D0%B0%D1%81%D1%82%D0%B8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8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.png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0.wav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audio" Target="../media/audio11.wav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A1%D0%BF%D0%B8%D1%81%D0%BE%D0%BA_%D0%BC%D0%BB%D0%B5%D0%BA%D0%BE%D0%BF%D0%B8%D1%82%D0%B0%D1%8E%D1%89%D0%B8%D1%85,_%D0%B7%D0%B0%D0%BD%D0%B5%D1%81%D1%91%D0%BD%D0%BD%D1%8B%D1%85_%D0%B2_%D0%9A%D1%80%D0%B0%D1%81%D0%BD%D1%83%D1%8E_%D0%BA%D0%BD%D0%B8%D0%B3%D1%83_%D0%A0%D0%BE%D1%81%D1%82%D0%BE%D0%B2%D1%81%D0%BA%D0%BE%D0%B9_%D0%BE%D0%B1%D0%BB%D0%B0%D1%81%D1%82%D0%B8" TargetMode="External"/><Relationship Id="rId2" Type="http://schemas.openxmlformats.org/officeDocument/2006/relationships/audio" Target="../media/audio12.wav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A1%D0%BF%D0%B8%D1%81%D0%BE%D0%BA_%D0%BC%D0%BB%D0%B5%D0%BA%D0%BE%D0%BF%D0%B8%D1%82%D0%B0%D1%8E%D1%89%D0%B8%D1%85,_%D0%B7%D0%B0%D0%BD%D0%B5%D1%81%D1%91%D0%BD%D0%BD%D1%8B%D1%85_%D0%B2_%D0%9A%D1%80%D0%B0%D1%81%D0%BD%D1%83%D1%8E_%D0%BA%D0%BD%D0%B8%D0%B3%D1%83_%D0%A0%D0%BE%D1%81%D1%82%D0%BE%D0%B2%D1%81%D0%BA%D0%BE%D0%B9_%D0%BE%D0%B1%D0%BB%D0%B0%D1%81%D1%82%D0%B8" TargetMode="External"/><Relationship Id="rId2" Type="http://schemas.openxmlformats.org/officeDocument/2006/relationships/audio" Target="../media/audio13.wav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.xml"/><Relationship Id="rId4" Type="http://schemas.openxmlformats.org/officeDocument/2006/relationships/hyperlink" Target="http://ru.wikipedia.org/wiki/%D0%A1%D0%BF%D0%B8%D1%81%D0%BE%D0%BA_%D0%BC%D0%BB%D0%B5%D0%BA%D0%BE%D0%BF%D0%B8%D1%82%D0%B0%D1%8E%D1%89%D0%B8%D1%85,_%D0%B7%D0%B0%D0%BD%D0%B5%D1%81%D1%91%D0%BD%D0%BD%D1%8B%D1%85_%D0%B2_%D0%9A%D1%80%D0%B0%D1%81%D0%BD%D1%83%D1%8E_%D0%BA%D0%BD%D0%B8%D0%B3%D1%83_%D0%A0%D0%BE%D1%81%D1%82%D0%BE%D0%B2%D1%81%D0%BA%D0%BE%D0%B9_%D0%BE%D0%B1%D0%BB%D0%B0%D1%81%D1%82%D0%B8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55576" y="1340768"/>
            <a:ext cx="8229600" cy="1219200"/>
          </a:xfrm>
        </p:spPr>
        <p:txBody>
          <a:bodyPr>
            <a:no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</a:rPr>
              <a:t/>
            </a:r>
            <a:br>
              <a:rPr lang="ru-RU" sz="5400" b="1" dirty="0" smtClean="0">
                <a:solidFill>
                  <a:srgbClr val="FF0000"/>
                </a:solidFill>
              </a:rPr>
            </a:br>
            <a:r>
              <a:rPr lang="ru-RU" sz="5400" b="1" dirty="0">
                <a:solidFill>
                  <a:srgbClr val="FF0000"/>
                </a:solidFill>
              </a:rPr>
              <a:t/>
            </a:r>
            <a:br>
              <a:rPr lang="ru-RU" sz="5400" b="1" dirty="0">
                <a:solidFill>
                  <a:srgbClr val="FF0000"/>
                </a:solidFill>
              </a:rPr>
            </a:br>
            <a:r>
              <a:rPr lang="ru-RU" sz="5400" b="1" dirty="0" smtClean="0">
                <a:solidFill>
                  <a:srgbClr val="FF0000"/>
                </a:solidFill>
              </a:rPr>
              <a:t/>
            </a:r>
            <a:br>
              <a:rPr lang="ru-RU" sz="5400" b="1" dirty="0" smtClean="0">
                <a:solidFill>
                  <a:srgbClr val="FF0000"/>
                </a:solidFill>
              </a:rPr>
            </a:br>
            <a:r>
              <a:rPr lang="ru-RU" sz="5400" b="1" dirty="0">
                <a:solidFill>
                  <a:srgbClr val="FF0000"/>
                </a:solidFill>
              </a:rPr>
              <a:t/>
            </a:r>
            <a:br>
              <a:rPr lang="ru-RU" sz="5400" b="1" dirty="0">
                <a:solidFill>
                  <a:srgbClr val="FF0000"/>
                </a:solidFill>
              </a:rPr>
            </a:br>
            <a:r>
              <a:rPr lang="ru-RU" sz="5400" b="1" dirty="0" smtClean="0">
                <a:solidFill>
                  <a:srgbClr val="FF0000"/>
                </a:solidFill>
              </a:rPr>
              <a:t/>
            </a:r>
            <a:br>
              <a:rPr lang="ru-RU" sz="5400" b="1" dirty="0" smtClean="0">
                <a:solidFill>
                  <a:srgbClr val="FF0000"/>
                </a:solidFill>
              </a:rPr>
            </a:br>
            <a:r>
              <a:rPr lang="ru-RU" sz="5400" b="1" dirty="0">
                <a:solidFill>
                  <a:srgbClr val="FF0000"/>
                </a:solidFill>
              </a:rPr>
              <a:t/>
            </a:r>
            <a:br>
              <a:rPr lang="ru-RU" sz="5400" b="1" dirty="0">
                <a:solidFill>
                  <a:srgbClr val="FF0000"/>
                </a:solidFill>
              </a:rPr>
            </a:br>
            <a:r>
              <a:rPr lang="ru-RU" sz="5400" b="1" dirty="0" smtClean="0">
                <a:solidFill>
                  <a:srgbClr val="FF0000"/>
                </a:solidFill>
              </a:rPr>
              <a:t>      </a:t>
            </a:r>
            <a:br>
              <a:rPr lang="ru-RU" sz="5400" b="1" dirty="0" smtClean="0">
                <a:solidFill>
                  <a:srgbClr val="FF0000"/>
                </a:solidFill>
              </a:rPr>
            </a:br>
            <a:r>
              <a:rPr lang="ru-RU" sz="5400" b="1" dirty="0">
                <a:solidFill>
                  <a:srgbClr val="FF0000"/>
                </a:solidFill>
              </a:rPr>
              <a:t/>
            </a:r>
            <a:br>
              <a:rPr lang="ru-RU" sz="5400" b="1" dirty="0">
                <a:solidFill>
                  <a:srgbClr val="FF0000"/>
                </a:solidFill>
              </a:rPr>
            </a:br>
            <a:r>
              <a:rPr lang="ru-RU" sz="5400" b="1" dirty="0" smtClean="0">
                <a:solidFill>
                  <a:srgbClr val="FF0000"/>
                </a:solidFill>
              </a:rPr>
              <a:t/>
            </a:r>
            <a:br>
              <a:rPr lang="ru-RU" sz="5400" b="1" dirty="0" smtClean="0">
                <a:solidFill>
                  <a:srgbClr val="FF0000"/>
                </a:solidFill>
              </a:rPr>
            </a:br>
            <a:r>
              <a:rPr lang="ru-RU" sz="6600" b="1" dirty="0" smtClean="0">
                <a:solidFill>
                  <a:srgbClr val="FF0000"/>
                </a:solidFill>
              </a:rPr>
              <a:t>    Красная книга Ростовской области</a:t>
            </a:r>
            <a:endParaRPr lang="ru-RU" sz="6600" b="1" dirty="0">
              <a:solidFill>
                <a:srgbClr val="FF0000"/>
              </a:solidFill>
            </a:endParaRPr>
          </a:p>
        </p:txBody>
      </p:sp>
      <p:pic>
        <p:nvPicPr>
          <p:cNvPr id="4" name=" 0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504" y="2420888"/>
            <a:ext cx="2808312" cy="2520280"/>
          </a:xfrm>
          <a:prstGeom prst="rect">
            <a:avLst/>
          </a:prstGeom>
        </p:spPr>
      </p:pic>
      <p:pic>
        <p:nvPicPr>
          <p:cNvPr id="5" name=" 0"/>
          <p:cNvPicPr/>
          <p:nvPr/>
        </p:nvPicPr>
        <p:blipFill>
          <a:blip r:embed="rId3"/>
          <a:stretch>
            <a:fillRect/>
          </a:stretch>
        </p:blipFill>
        <p:spPr>
          <a:xfrm>
            <a:off x="6069347" y="2564904"/>
            <a:ext cx="2850679" cy="2592288"/>
          </a:xfrm>
          <a:prstGeom prst="rect">
            <a:avLst/>
          </a:prstGeom>
        </p:spPr>
      </p:pic>
      <p:pic>
        <p:nvPicPr>
          <p:cNvPr id="6" name=" 0"/>
          <p:cNvPicPr/>
          <p:nvPr/>
        </p:nvPicPr>
        <p:blipFill>
          <a:blip r:embed="rId4"/>
          <a:stretch>
            <a:fillRect/>
          </a:stretch>
        </p:blipFill>
        <p:spPr>
          <a:xfrm>
            <a:off x="2915816" y="3501008"/>
            <a:ext cx="3153531" cy="280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781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64" name="WordArt 4"/>
          <p:cNvSpPr>
            <a:spLocks noChangeArrowheads="1" noChangeShapeType="1" noTextEdit="1"/>
          </p:cNvSpPr>
          <p:nvPr/>
        </p:nvSpPr>
        <p:spPr bwMode="auto">
          <a:xfrm>
            <a:off x="539750" y="620713"/>
            <a:ext cx="7848600" cy="11541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perspectiveRelaxed"/>
              <a:lightRig rig="legacyHarsh3" dir="t"/>
            </a:scene3d>
            <a:sp3d extrusionH="100000" prstMaterial="legacyMatte">
              <a:bevelT w="82550" h="38100" prst="coolSlant"/>
              <a:extrusionClr>
                <a:srgbClr val="663300"/>
              </a:extrusionClr>
            </a:sp3d>
          </a:bodyPr>
          <a:lstStyle/>
          <a:p>
            <a:pPr algn="ctr"/>
            <a:r>
              <a:rPr lang="ru-RU" sz="3600" kern="10" dirty="0">
                <a:ln w="9525">
                  <a:round/>
                  <a:headEnd/>
                  <a:tailEnd/>
                </a:ln>
                <a:solidFill>
                  <a:srgbClr val="FFC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Arial"/>
                <a:cs typeface="Arial"/>
              </a:rPr>
              <a:t>"Животные"</a:t>
            </a:r>
          </a:p>
        </p:txBody>
      </p:sp>
      <p:pic>
        <p:nvPicPr>
          <p:cNvPr id="348165" name="Picture 5" descr="686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61037" y="2643182"/>
            <a:ext cx="3382963" cy="200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66" name="Picture 6" descr="685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0825" y="2781300"/>
            <a:ext cx="2381250" cy="354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67" name="Picture 7" descr="685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16688" y="4508500"/>
            <a:ext cx="2381250" cy="200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68" name="Picture 8" descr="685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635375" y="4506913"/>
            <a:ext cx="2665413" cy="203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69" name="Picture 9" descr="686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339975" y="2420938"/>
            <a:ext cx="2952750" cy="197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0000"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481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48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48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500"/>
                            </p:stCondLst>
                            <p:childTnLst>
                              <p:par>
                                <p:cTn id="1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48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48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48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5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481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48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48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500"/>
                            </p:stCondLst>
                            <p:childTnLst>
                              <p:par>
                                <p:cTn id="2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48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48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481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48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9000"/>
                            </p:stCondLst>
                            <p:childTnLst>
                              <p:par>
                                <p:cTn id="32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48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48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48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0"/>
                            </p:stCondLst>
                            <p:childTnLst>
                              <p:par>
                                <p:cTn id="3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48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48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481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48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6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500042"/>
            <a:ext cx="8001056" cy="649408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3200" b="1" i="1" dirty="0" smtClean="0">
                <a:solidFill>
                  <a:srgbClr val="CC0000"/>
                </a:solidFill>
                <a:latin typeface="+mj-lt"/>
              </a:rPr>
              <a:t>Красная Книга</a:t>
            </a:r>
            <a:r>
              <a:rPr lang="ru-RU" sz="3200" dirty="0" smtClean="0">
                <a:latin typeface="+mj-lt"/>
              </a:rPr>
              <a:t> </a:t>
            </a:r>
            <a:r>
              <a:rPr lang="ru-RU" sz="2400" dirty="0" smtClean="0">
                <a:solidFill>
                  <a:srgbClr val="C00000"/>
                </a:solidFill>
              </a:rPr>
              <a:t>- это первое донское издание с описанием всех редких и исчезающих видов растений и животных. </a:t>
            </a:r>
            <a:br>
              <a:rPr lang="ru-RU" sz="2400" dirty="0" smtClean="0">
                <a:solidFill>
                  <a:srgbClr val="C00000"/>
                </a:solidFill>
              </a:rPr>
            </a:br>
            <a:r>
              <a:rPr lang="ru-RU" sz="2400" dirty="0" smtClean="0">
                <a:solidFill>
                  <a:srgbClr val="C00000"/>
                </a:solidFill>
              </a:rPr>
              <a:t>    Животное заносится в книгу в том случае, если на территории области осталось не более 1000 особей данного вида. Над созданием книги работали биологи, зоологи и специалисты Комитета по охране окружающей среды. В ходе работы выяснилось, что в Ростовской области более 200 видов редких животных. Теперь все они занесены в Красную книгу и будут охраняться государством. </a:t>
            </a:r>
            <a:br>
              <a:rPr lang="ru-RU" sz="2400" dirty="0" smtClean="0">
                <a:solidFill>
                  <a:srgbClr val="C00000"/>
                </a:solidFill>
              </a:rPr>
            </a:br>
            <a:r>
              <a:rPr lang="ru-RU" sz="2400" dirty="0" smtClean="0">
                <a:solidFill>
                  <a:srgbClr val="C00000"/>
                </a:solidFill>
              </a:rPr>
              <a:t> Несколько экземпляров передадут в Министерство внутренних дел. Уничтожение растений и животных, занесенных в Красную книгу, предусмотрено не только административным, но и уголовным кодексом.</a:t>
            </a:r>
            <a:br>
              <a:rPr lang="ru-RU" sz="2400" dirty="0" smtClean="0">
                <a:solidFill>
                  <a:srgbClr val="C00000"/>
                </a:solidFill>
              </a:rPr>
            </a:b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00562" y="457200"/>
            <a:ext cx="4186238" cy="757222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2400" dirty="0" smtClean="0">
                <a:solidFill>
                  <a:srgbClr val="C00000"/>
                </a:solidFill>
              </a:rPr>
              <a:t>КАВКАЗСКАЯ   ЕВРОПЕЙСКАЯ   НОРКА</a:t>
            </a:r>
            <a:endParaRPr lang="ru-RU" sz="2400" dirty="0">
              <a:solidFill>
                <a:srgbClr val="C00000"/>
              </a:solidFill>
            </a:endParaRPr>
          </a:p>
        </p:txBody>
      </p:sp>
      <p:pic>
        <p:nvPicPr>
          <p:cNvPr id="5" name="Рисунок 4" descr="100px-Europäischer_Nerz.jpg"/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t="2369" b="2369"/>
          <a:stretch>
            <a:fillRect/>
          </a:stretch>
        </p:blipFill>
        <p:spPr>
          <a:xfrm>
            <a:off x="457200" y="142852"/>
            <a:ext cx="3757610" cy="3571900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0" y="1142984"/>
            <a:ext cx="4114800" cy="5214974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dirty="0" smtClean="0">
                <a:solidFill>
                  <a:srgbClr val="002060"/>
                </a:solidFill>
              </a:rPr>
              <a:t>подвид вида </a:t>
            </a:r>
            <a:r>
              <a:rPr lang="ru-RU" dirty="0" smtClean="0">
                <a:solidFill>
                  <a:srgbClr val="C00000"/>
                </a:solidFill>
              </a:rPr>
              <a:t>европейская норка</a:t>
            </a:r>
            <a:r>
              <a:rPr lang="ru-RU" dirty="0" smtClean="0">
                <a:solidFill>
                  <a:srgbClr val="002060"/>
                </a:solidFill>
              </a:rPr>
              <a:t> , представителя семейства   </a:t>
            </a:r>
            <a:r>
              <a:rPr lang="ru-RU" dirty="0" smtClean="0">
                <a:solidFill>
                  <a:srgbClr val="C00000"/>
                </a:solidFill>
              </a:rPr>
              <a:t>куньих</a:t>
            </a:r>
            <a:r>
              <a:rPr lang="ru-RU" dirty="0" smtClean="0">
                <a:solidFill>
                  <a:srgbClr val="002060"/>
                </a:solidFill>
              </a:rPr>
              <a:t> отряда </a:t>
            </a:r>
            <a:r>
              <a:rPr lang="ru-RU" dirty="0" smtClean="0">
                <a:solidFill>
                  <a:srgbClr val="C00000"/>
                </a:solidFill>
              </a:rPr>
              <a:t>хищных</a:t>
            </a:r>
            <a:r>
              <a:rPr lang="ru-RU" dirty="0" smtClean="0">
                <a:solidFill>
                  <a:srgbClr val="002060"/>
                </a:solidFill>
              </a:rPr>
              <a:t>. Длина тела 32—43 см, хвоста — 12—19 см, масса — 550—800 г. Окрас однотонный, тёмно-бурый с рыжеватым оттенком. Подвид обитает на территории Кавказа, а также в низовьях Дона и Волги. В Ростовской области вид распространён по Дону, Северному Донцу и другим рекам, от </a:t>
            </a:r>
            <a:r>
              <a:rPr lang="ru-RU" dirty="0" err="1" smtClean="0">
                <a:solidFill>
                  <a:srgbClr val="002060"/>
                </a:solidFill>
              </a:rPr>
              <a:t>Верхне-донского</a:t>
            </a:r>
            <a:r>
              <a:rPr lang="ru-RU" dirty="0" smtClean="0">
                <a:solidFill>
                  <a:srgbClr val="002060"/>
                </a:solidFill>
              </a:rPr>
              <a:t> и Шолоховского районов до дельты Дона. Положение данного подвида в рамках области осложняется тем, что в некоторых районах он вытесняется проникающим в его привычные места обитания другим видом норок —американской норкой.</a:t>
            </a:r>
            <a:r>
              <a:rPr lang="ru-RU" baseline="30000" dirty="0" smtClean="0">
                <a:solidFill>
                  <a:srgbClr val="002060"/>
                </a:solidFill>
              </a:rPr>
              <a:t>25</a:t>
            </a:r>
            <a:r>
              <a:rPr lang="ru-RU" baseline="30000" dirty="0" smtClean="0"/>
              <a:t>]</a:t>
            </a:r>
            <a:endParaRPr lang="ru-RU" dirty="0"/>
          </a:p>
        </p:txBody>
      </p:sp>
      <p:pic>
        <p:nvPicPr>
          <p:cNvPr id="6" name=" 0"/>
          <p:cNvPicPr/>
          <p:nvPr/>
        </p:nvPicPr>
        <p:blipFill>
          <a:blip r:embed="rId4"/>
          <a:stretch>
            <a:fillRect/>
          </a:stretch>
        </p:blipFill>
        <p:spPr>
          <a:xfrm>
            <a:off x="357159" y="3357562"/>
            <a:ext cx="4214841" cy="3071834"/>
          </a:xfrm>
          <a:prstGeom prst="rect">
            <a:avLst/>
          </a:prstGeom>
        </p:spPr>
      </p:pic>
    </p:spTree>
  </p:cSld>
  <p:clrMapOvr>
    <a:masterClrMapping/>
  </p:clrMapOvr>
  <p:transition>
    <p:sndAc>
      <p:stSnd>
        <p:snd r:embed="rId2" name="wind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80"/>
                            </p:stCondLst>
                            <p:childTnLst>
                              <p:par>
                                <p:cTn id="2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29190" y="214290"/>
            <a:ext cx="3757610" cy="785818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3200" dirty="0" smtClean="0">
                <a:solidFill>
                  <a:srgbClr val="C00000"/>
                </a:solidFill>
              </a:rPr>
              <a:t>ЛЕСНОЙ    ХОРЬ</a:t>
            </a:r>
            <a:endParaRPr lang="ru-RU" sz="3200" dirty="0">
              <a:solidFill>
                <a:srgbClr val="C00000"/>
              </a:solidFill>
            </a:endParaRPr>
          </a:p>
        </p:txBody>
      </p:sp>
      <p:pic>
        <p:nvPicPr>
          <p:cNvPr id="5" name="Рисунок 4" descr="100px-European_Polecat_(Mustela_putorius)-8.jpg"/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l="14288" r="14288"/>
          <a:stretch>
            <a:fillRect/>
          </a:stretch>
        </p:blipFill>
        <p:spPr>
          <a:xfrm>
            <a:off x="457200" y="457200"/>
            <a:ext cx="4400552" cy="5562600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857752" y="928670"/>
            <a:ext cx="4071966" cy="5643602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dirty="0" smtClean="0"/>
              <a:t>вид семейства </a:t>
            </a:r>
            <a:r>
              <a:rPr lang="ru-RU" dirty="0" smtClean="0">
                <a:solidFill>
                  <a:srgbClr val="C00000"/>
                </a:solidFill>
              </a:rPr>
              <a:t>куньих , </a:t>
            </a:r>
            <a:r>
              <a:rPr lang="ru-RU" dirty="0" smtClean="0"/>
              <a:t>отряда  </a:t>
            </a:r>
            <a:r>
              <a:rPr lang="ru-RU" dirty="0" smtClean="0">
                <a:solidFill>
                  <a:srgbClr val="C00000"/>
                </a:solidFill>
              </a:rPr>
              <a:t>хищных. </a:t>
            </a:r>
            <a:r>
              <a:rPr lang="ru-RU" dirty="0" smtClean="0"/>
              <a:t>Длина тела — 36—48 см, хвоста — 15—17 см. Вес до 1,7 кг. Туловище вытянутое и гибкое. Самки в полтора раза меньше. Окрас — чёрно-бурый, иногда встречаются чисто рыжие и белые особи. Обитает в лесных, лесостепных и лишь отчасти в степных областях большей части Европы и крайнего северо-запада Африки. В России распространён почти по всей европейской части, за исключением тайги  северного Предуралья. В Ростовской области отмечается в старых пойменных и </a:t>
            </a:r>
            <a:r>
              <a:rPr lang="ru-RU" dirty="0" err="1" smtClean="0"/>
              <a:t>байрачных</a:t>
            </a:r>
            <a:r>
              <a:rPr lang="ru-RU" dirty="0" smtClean="0"/>
              <a:t> лесах искусственных зрелых насаждениях лесхозов на севере области. Очень малочислен. Охраняется в </a:t>
            </a:r>
            <a:r>
              <a:rPr lang="ru-RU" dirty="0" err="1" smtClean="0"/>
              <a:t>Вешенском</a:t>
            </a:r>
            <a:r>
              <a:rPr lang="ru-RU" dirty="0" smtClean="0"/>
              <a:t>, Еланском и некоторых других заказниках</a:t>
            </a:r>
            <a:r>
              <a:rPr lang="ru-RU" baseline="30000" dirty="0" smtClean="0"/>
              <a:t>[.</a:t>
            </a:r>
            <a:endParaRPr lang="ru-RU" dirty="0"/>
          </a:p>
        </p:txBody>
      </p:sp>
    </p:spTree>
  </p:cSld>
  <p:clrMapOvr>
    <a:masterClrMapping/>
  </p:clrMapOvr>
  <p:transition>
    <p:sndAc>
      <p:stSnd>
        <p:snd r:embed="rId2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14876" y="357166"/>
            <a:ext cx="3971924" cy="714380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3200" dirty="0" smtClean="0">
                <a:solidFill>
                  <a:srgbClr val="C00000"/>
                </a:solidFill>
              </a:rPr>
              <a:t>ЛЕСНАЯ КОШКА</a:t>
            </a:r>
            <a:endParaRPr lang="ru-RU" sz="3200" dirty="0">
              <a:solidFill>
                <a:srgbClr val="C00000"/>
              </a:solidFill>
            </a:endParaRPr>
          </a:p>
        </p:txBody>
      </p:sp>
      <p:pic>
        <p:nvPicPr>
          <p:cNvPr id="5" name="Рисунок 4" descr="100px-Felis_silvestris_Kocka_divoká_zoo_cropped.jpg"/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l="5089" r="5089"/>
          <a:stretch>
            <a:fillRect/>
          </a:stretch>
        </p:blipFill>
        <p:spPr>
          <a:xfrm>
            <a:off x="457200" y="457200"/>
            <a:ext cx="4186238" cy="5562600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714876" y="1000108"/>
            <a:ext cx="4143404" cy="5500726"/>
          </a:xfrm>
        </p:spPr>
        <p:txBody>
          <a:bodyPr/>
          <a:lstStyle/>
          <a:p>
            <a:pPr algn="just"/>
            <a:r>
              <a:rPr lang="en-US" dirty="0" smtClean="0"/>
              <a:t> </a:t>
            </a:r>
            <a:r>
              <a:rPr lang="ru-RU" dirty="0" smtClean="0"/>
              <a:t>вид семейства</a:t>
            </a:r>
            <a:r>
              <a:rPr lang="en-US" dirty="0" smtClean="0">
                <a:solidFill>
                  <a:srgbClr val="C00000"/>
                </a:solidFill>
              </a:rPr>
              <a:t> </a:t>
            </a:r>
            <a:r>
              <a:rPr lang="ru-RU" dirty="0" smtClean="0">
                <a:solidFill>
                  <a:srgbClr val="C00000"/>
                </a:solidFill>
              </a:rPr>
              <a:t>кошачьих</a:t>
            </a:r>
            <a:r>
              <a:rPr lang="en-US" dirty="0" smtClean="0"/>
              <a:t>, </a:t>
            </a:r>
            <a:r>
              <a:rPr lang="ru-RU" dirty="0" smtClean="0"/>
              <a:t>отряда</a:t>
            </a:r>
            <a:r>
              <a:rPr lang="en-US" dirty="0" smtClean="0">
                <a:solidFill>
                  <a:srgbClr val="C00000"/>
                </a:solidFill>
              </a:rPr>
              <a:t> </a:t>
            </a:r>
            <a:r>
              <a:rPr lang="ru-RU" dirty="0" smtClean="0">
                <a:solidFill>
                  <a:srgbClr val="C00000"/>
                </a:solidFill>
              </a:rPr>
              <a:t>хищных</a:t>
            </a:r>
            <a:r>
              <a:rPr lang="en-US" dirty="0" smtClean="0"/>
              <a:t>. </a:t>
            </a:r>
            <a:r>
              <a:rPr lang="ru-RU" dirty="0" smtClean="0"/>
              <a:t>Размер тела от 45 до 80 см, вес от 3 до 8 кг. Средняя высота — около 35 см, длина хвоста — около 30 см. Окрас буровато-серый, кончик хвоста — чёрный</a:t>
            </a:r>
            <a:r>
              <a:rPr lang="ru-RU" baseline="30000" dirty="0" smtClean="0">
                <a:hlinkClick r:id="rId4"/>
              </a:rPr>
              <a:t>[23]</a:t>
            </a:r>
            <a:r>
              <a:rPr lang="ru-RU" dirty="0" smtClean="0"/>
              <a:t>. Животные ведут одиночный образ жизни, каждая особь удерживает территорию около 3 км². Лесная кошка распространена на территории Западной Европы, включая Шотландию, в Малой Азии, а также на Европейской части России. В Ростовской области достоверно известен один случай нахождения вида, в станице Мигулинской, на севере области в 1965 году. Меры по охране вида из-за практического его отсутствия на территории области не применялись.</a:t>
            </a:r>
            <a:endParaRPr lang="ru-RU" dirty="0"/>
          </a:p>
        </p:txBody>
      </p:sp>
    </p:spTree>
  </p:cSld>
  <p:clrMapOvr>
    <a:masterClrMapping/>
  </p:clrMapOvr>
  <p:transition>
    <p:sndAc>
      <p:stSnd>
        <p:snd r:embed="rId2" name="hamme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500042"/>
            <a:ext cx="4429156" cy="1357322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3200" dirty="0" smtClean="0">
                <a:solidFill>
                  <a:srgbClr val="C00000"/>
                </a:solidFill>
              </a:rPr>
              <a:t>ЗАЙЧИК ЗЕМЛЯНОЙ - ТАРБАГАНЧИК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85720" y="1928802"/>
            <a:ext cx="4286280" cy="4429156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dirty="0" smtClean="0"/>
              <a:t>Держится, преимущественно, на участках глинистых пустынь и полупустынь, предпочитая солончаки и такыры. Основу питания в весенне-летнее время составляют луковицы, позднее побеги различных злаков и сложноцветных, осенью — семена. Животные корма (насекомые) для этого вида не характерны.  В спячку впадает сравнительно поздно, в период оттепелей она прерывается.  По сравнению с 60-70-ми годами ХХ в. численность и места обитания вида в Ростовской области значительно сократились. Если в прошлом на территории современного заповедника "Ростовский" был обычным широко распространенным грызуном, то в 1996-2002 гг. отмечался локально и редко. </a:t>
            </a:r>
          </a:p>
          <a:p>
            <a:endParaRPr lang="ru-RU" dirty="0"/>
          </a:p>
        </p:txBody>
      </p:sp>
      <p:pic>
        <p:nvPicPr>
          <p:cNvPr id="5" name=" 0"/>
          <p:cNvPicPr>
            <a:picLocks noGrp="1"/>
          </p:cNvPicPr>
          <p:nvPr>
            <p:ph type="pic" idx="1"/>
          </p:nvPr>
        </p:nvPicPr>
        <p:blipFill>
          <a:blip r:embed="rId3"/>
          <a:srcRect t="14138" b="14138"/>
          <a:stretch>
            <a:fillRect/>
          </a:stretch>
        </p:blipFill>
        <p:spPr>
          <a:xfrm>
            <a:off x="4572000" y="357166"/>
            <a:ext cx="4357718" cy="5972196"/>
          </a:xfrm>
          <a:prstGeom prst="rect">
            <a:avLst/>
          </a:prstGeom>
        </p:spPr>
      </p:pic>
    </p:spTree>
  </p:cSld>
  <p:clrMapOvr>
    <a:masterClrMapping/>
  </p:clrMapOvr>
  <p:transition>
    <p:sndAc>
      <p:stSnd>
        <p:snd r:embed="rId2" name="typ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29124" y="285728"/>
            <a:ext cx="4186238" cy="1000132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3600" dirty="0" smtClean="0">
                <a:solidFill>
                  <a:srgbClr val="C00000"/>
                </a:solidFill>
              </a:rPr>
              <a:t>ВЫДРА  РЕЧНАЯ</a:t>
            </a:r>
            <a:endParaRPr lang="ru-RU" sz="3600" dirty="0">
              <a:solidFill>
                <a:srgbClr val="C00000"/>
              </a:solidFill>
            </a:endParaRPr>
          </a:p>
        </p:txBody>
      </p:sp>
      <p:pic>
        <p:nvPicPr>
          <p:cNvPr id="5" name="Рисунок 4" descr="100px-Fotothek_df_ld_0003095_001a_Tiere_^_Säugetiere.jpg"/>
          <p:cNvPicPr>
            <a:picLocks noGrp="1" noChangeAspect="1"/>
          </p:cNvPicPr>
          <p:nvPr>
            <p:ph type="pic" idx="1"/>
          </p:nvPr>
        </p:nvPicPr>
        <p:blipFill>
          <a:blip r:embed="rId4"/>
          <a:srcRect t="5143" b="5143"/>
          <a:stretch>
            <a:fillRect/>
          </a:stretch>
        </p:blipFill>
        <p:spPr>
          <a:xfrm>
            <a:off x="142844" y="428604"/>
            <a:ext cx="4214842" cy="5562600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00562" y="1071546"/>
            <a:ext cx="4214842" cy="5143536"/>
          </a:xfrm>
        </p:spPr>
        <p:txBody>
          <a:bodyPr>
            <a:normAutofit lnSpcReduction="10000"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endParaRPr lang="ru-RU" dirty="0" smtClean="0"/>
          </a:p>
          <a:p>
            <a:pPr algn="just"/>
            <a:r>
              <a:rPr lang="ru-RU" dirty="0" smtClean="0">
                <a:solidFill>
                  <a:schemeClr val="bg1"/>
                </a:solidFill>
              </a:rPr>
              <a:t>вид семейства</a:t>
            </a:r>
            <a:r>
              <a:rPr lang="ru-RU" dirty="0" smtClean="0">
                <a:solidFill>
                  <a:srgbClr val="C00000"/>
                </a:solidFill>
              </a:rPr>
              <a:t> куньих</a:t>
            </a:r>
            <a:r>
              <a:rPr lang="ru-RU" dirty="0" smtClean="0">
                <a:solidFill>
                  <a:schemeClr val="bg1"/>
                </a:solidFill>
              </a:rPr>
              <a:t>, отряда</a:t>
            </a:r>
            <a:r>
              <a:rPr lang="ru-RU" dirty="0" smtClean="0">
                <a:solidFill>
                  <a:srgbClr val="C00000"/>
                </a:solidFill>
              </a:rPr>
              <a:t> хищных</a:t>
            </a:r>
            <a:r>
              <a:rPr lang="ru-RU" dirty="0" smtClean="0">
                <a:solidFill>
                  <a:schemeClr val="bg1"/>
                </a:solidFill>
              </a:rPr>
              <a:t>.  Средних размеров зверь с гибким подвижным телом длиной (с хвостом)80—125 см и весом до 10—12 кг. Обитает по берегам озёр и рек по всей Евразии и в северо-западной Африке, за исключением безводных регионов и пояса тундр. В Ростовской области обитает в пойменных лесах Дона и Северного Донца. В начале  XX века наблюдалась в течении рек </a:t>
            </a:r>
            <a:r>
              <a:rPr lang="ru-RU" dirty="0" err="1" smtClean="0">
                <a:solidFill>
                  <a:schemeClr val="bg1"/>
                </a:solidFill>
              </a:rPr>
              <a:t>Миус</a:t>
            </a:r>
            <a:r>
              <a:rPr lang="ru-RU" dirty="0" smtClean="0">
                <a:solidFill>
                  <a:schemeClr val="bg1"/>
                </a:solidFill>
              </a:rPr>
              <a:t>,    Самбек,    Сарматской и Бирючей. По мнению ряда исследователей, выдра не являлась постоянным обитателем </a:t>
            </a:r>
            <a:r>
              <a:rPr lang="ru-RU" dirty="0" err="1" smtClean="0">
                <a:solidFill>
                  <a:schemeClr val="bg1"/>
                </a:solidFill>
              </a:rPr>
              <a:t>Придонья</a:t>
            </a:r>
            <a:r>
              <a:rPr lang="ru-RU" dirty="0" smtClean="0">
                <a:solidFill>
                  <a:schemeClr val="bg1"/>
                </a:solidFill>
              </a:rPr>
              <a:t>. В настоящее время охраняется в шести заказниках области.</a:t>
            </a:r>
          </a:p>
        </p:txBody>
      </p:sp>
    </p:spTree>
  </p:cSld>
  <p:clrMapOvr>
    <a:masterClrMapping/>
  </p:clrMapOvr>
  <p:transition>
    <p:sndAc>
      <p:stSnd>
        <p:snd r:embed="rId3" name="suction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43372" y="214290"/>
            <a:ext cx="5000628" cy="571504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3200" dirty="0" smtClean="0">
                <a:solidFill>
                  <a:srgbClr val="C00000"/>
                </a:solidFill>
              </a:rPr>
              <a:t>КАЛМЫЦКИЙ КОРСАК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286248" y="857232"/>
            <a:ext cx="4500594" cy="5643602"/>
          </a:xfrm>
        </p:spPr>
        <p:txBody>
          <a:bodyPr>
            <a:normAutofit fontScale="92500"/>
          </a:bodyPr>
          <a:lstStyle/>
          <a:p>
            <a:pPr algn="just"/>
            <a:r>
              <a:rPr lang="ru-RU" dirty="0" smtClean="0"/>
              <a:t>подвид вида</a:t>
            </a:r>
            <a:r>
              <a:rPr lang="en-US" dirty="0" smtClean="0"/>
              <a:t> </a:t>
            </a:r>
            <a:r>
              <a:rPr lang="ru-RU" dirty="0" smtClean="0">
                <a:solidFill>
                  <a:srgbClr val="C00000"/>
                </a:solidFill>
              </a:rPr>
              <a:t>корсак</a:t>
            </a:r>
            <a:r>
              <a:rPr lang="en-US" dirty="0" smtClean="0"/>
              <a:t>, </a:t>
            </a:r>
            <a:r>
              <a:rPr lang="ru-RU" dirty="0" smtClean="0"/>
              <a:t>представителя семейства</a:t>
            </a:r>
            <a:r>
              <a:rPr lang="en-US" dirty="0" smtClean="0"/>
              <a:t> </a:t>
            </a:r>
            <a:r>
              <a:rPr lang="ru-RU" dirty="0" smtClean="0">
                <a:solidFill>
                  <a:srgbClr val="C00000"/>
                </a:solidFill>
              </a:rPr>
              <a:t>псовых</a:t>
            </a:r>
            <a:r>
              <a:rPr lang="en-US" dirty="0" smtClean="0"/>
              <a:t>, </a:t>
            </a:r>
            <a:r>
              <a:rPr lang="ru-RU" dirty="0" smtClean="0"/>
              <a:t>отряда</a:t>
            </a:r>
            <a:r>
              <a:rPr lang="en-US" dirty="0" smtClean="0"/>
              <a:t> </a:t>
            </a:r>
            <a:r>
              <a:rPr lang="ru-RU" dirty="0" smtClean="0">
                <a:solidFill>
                  <a:srgbClr val="C00000"/>
                </a:solidFill>
              </a:rPr>
              <a:t>хищных</a:t>
            </a:r>
            <a:r>
              <a:rPr lang="en-US" dirty="0" smtClean="0"/>
              <a:t>. </a:t>
            </a:r>
            <a:r>
              <a:rPr lang="ru-RU" dirty="0" smtClean="0"/>
              <a:t>Длина тела 50—60 см, хвоста — 25—35 см, с более крупными ушами и высокими ногами. Высота в плечах около 30 см. Вес — 4—6 кг. Имеет относительно непышный мех ржаво-серой окраски. Подвид обитает в степях и полупустынях, сосредоточенных между реками Волгой и Уралом. В Ростовской области встречается преимущественно в юго-восточных и восточных районах. Резкое сокращение вида отмечено в последние десятилетия. Основной причиной сокращения ареала калмыцкого корсака является его вытеснение обыкновенной лисицей. По состоянию на 2002 год  число обыкновенных лисиц в области в 2,6 раза превышало оптимальное. Вид охраняется в заповеднике «Ростовский», а также в нескольких заказников области</a:t>
            </a:r>
            <a:r>
              <a:rPr lang="ru-RU" baseline="30000" dirty="0" smtClean="0">
                <a:hlinkClick r:id="rId3"/>
              </a:rPr>
              <a:t>]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7" name=" 0"/>
          <p:cNvPicPr/>
          <p:nvPr/>
        </p:nvPicPr>
        <p:blipFill>
          <a:blip r:embed="rId4"/>
          <a:stretch>
            <a:fillRect/>
          </a:stretch>
        </p:blipFill>
        <p:spPr>
          <a:xfrm>
            <a:off x="571472" y="642918"/>
            <a:ext cx="3714775" cy="5164971"/>
          </a:xfrm>
          <a:prstGeom prst="rect">
            <a:avLst/>
          </a:prstGeom>
        </p:spPr>
      </p:pic>
    </p:spTree>
  </p:cSld>
  <p:clrMapOvr>
    <a:masterClrMapping/>
  </p:clrMapOvr>
  <p:transition>
    <p:sndAc>
      <p:stSnd>
        <p:snd r:embed="rId2" name="cashreg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9000"/>
                            </p:stCondLst>
                            <p:childTnLst>
                              <p:par>
                                <p:cTn id="19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86314" y="285728"/>
            <a:ext cx="4357686" cy="1143008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3200" dirty="0" smtClean="0">
                <a:solidFill>
                  <a:srgbClr val="C00000"/>
                </a:solidFill>
              </a:rPr>
              <a:t>СТЕПНАЯ МЫШОВКА</a:t>
            </a:r>
            <a:endParaRPr lang="ru-RU" sz="3200" dirty="0">
              <a:solidFill>
                <a:srgbClr val="C00000"/>
              </a:solidFill>
            </a:endParaRPr>
          </a:p>
        </p:txBody>
      </p:sp>
      <p:pic>
        <p:nvPicPr>
          <p:cNvPr id="5" name="Рисунок 4" descr="100px-Lagurus_lagurus.jpg"/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l="9418" r="9418"/>
          <a:stretch>
            <a:fillRect/>
          </a:stretch>
        </p:blipFill>
        <p:spPr>
          <a:xfrm>
            <a:off x="214282" y="571480"/>
            <a:ext cx="4500594" cy="5562600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857752" y="1600200"/>
            <a:ext cx="3829048" cy="4829196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dirty="0" smtClean="0"/>
              <a:t>вид семейства </a:t>
            </a:r>
            <a:r>
              <a:rPr lang="ru-RU" dirty="0" smtClean="0">
                <a:solidFill>
                  <a:srgbClr val="C00000"/>
                </a:solidFill>
              </a:rPr>
              <a:t>тушканчиковых</a:t>
            </a:r>
            <a:r>
              <a:rPr lang="ru-RU" dirty="0" smtClean="0"/>
              <a:t>, отряда </a:t>
            </a:r>
            <a:r>
              <a:rPr lang="ru-RU" dirty="0" smtClean="0">
                <a:solidFill>
                  <a:srgbClr val="C00000"/>
                </a:solidFill>
              </a:rPr>
              <a:t>грызунов</a:t>
            </a:r>
            <a:r>
              <a:rPr lang="ru-RU" dirty="0" smtClean="0"/>
              <a:t>.  Род — </a:t>
            </a:r>
            <a:r>
              <a:rPr lang="ru-RU" dirty="0" err="1" smtClean="0">
                <a:solidFill>
                  <a:srgbClr val="C00000"/>
                </a:solidFill>
              </a:rPr>
              <a:t>мышовки</a:t>
            </a:r>
            <a:r>
              <a:rPr lang="ru-RU" dirty="0" smtClean="0"/>
              <a:t>, Размеры тела — 6—8 см. Окрас верха — палево-серый, брюшко светлое. На спине выраженная чёрная полоска. Степная </a:t>
            </a:r>
            <a:r>
              <a:rPr lang="ru-RU" dirty="0" err="1" smtClean="0"/>
              <a:t>мышовка</a:t>
            </a:r>
            <a:r>
              <a:rPr lang="ru-RU" dirty="0" smtClean="0"/>
              <a:t>  распространена по зонам степей, южному лесостепью и северным полупустыням от Венгрии и Румынии до и юго-западного    Прибайкалья. В пределах Ростовской области вид распространён относительно широко, но места обитания выяснены в недостаточной степени. Охраняется в «Цимлянском заказнике». На популяцию негативно влияют распашка земель, </a:t>
            </a:r>
            <a:r>
              <a:rPr lang="ru-RU" dirty="0" err="1" smtClean="0"/>
              <a:t>перевыпас</a:t>
            </a:r>
            <a:r>
              <a:rPr lang="ru-RU" dirty="0" smtClean="0"/>
              <a:t>  скота, широкое использование пестицидов и другие факторы.</a:t>
            </a:r>
          </a:p>
          <a:p>
            <a:endParaRPr lang="ru-RU" dirty="0"/>
          </a:p>
        </p:txBody>
      </p:sp>
    </p:spTree>
  </p:cSld>
  <p:clrMapOvr>
    <a:masterClrMapping/>
  </p:clrMapOvr>
  <p:transition>
    <p:sndAc>
      <p:stSnd>
        <p:snd r:embed="rId2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00"/>
                            </p:stCondLst>
                            <p:childTnLst>
                              <p:par>
                                <p:cTn id="17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0" y="457200"/>
            <a:ext cx="4114800" cy="1066800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3200" dirty="0" smtClean="0">
                <a:solidFill>
                  <a:srgbClr val="C00000"/>
                </a:solidFill>
              </a:rPr>
              <a:t>ЧЕРНОМОРСКАЯ МОРСКАЯ СВИНЬЯ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3686172" cy="5562600"/>
          </a:xfrm>
        </p:spPr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357686" y="1600200"/>
            <a:ext cx="4572032" cy="4686320"/>
          </a:xfrm>
        </p:spPr>
        <p:txBody>
          <a:bodyPr>
            <a:noAutofit/>
          </a:bodyPr>
          <a:lstStyle/>
          <a:p>
            <a:pPr algn="just"/>
            <a:r>
              <a:rPr lang="ru-RU" sz="1400" dirty="0" smtClean="0"/>
              <a:t>подвид вида </a:t>
            </a:r>
            <a:r>
              <a:rPr lang="ru-RU" sz="1400" dirty="0" smtClean="0">
                <a:solidFill>
                  <a:srgbClr val="C00000"/>
                </a:solidFill>
              </a:rPr>
              <a:t>обыкновенная морская свинья</a:t>
            </a:r>
            <a:r>
              <a:rPr lang="ru-RU" sz="1400" dirty="0" smtClean="0"/>
              <a:t>, представителя семейства </a:t>
            </a:r>
            <a:r>
              <a:rPr lang="ru-RU" sz="1400" dirty="0" smtClean="0">
                <a:solidFill>
                  <a:srgbClr val="C00000"/>
                </a:solidFill>
              </a:rPr>
              <a:t>морских свиней отряда китообразных</a:t>
            </a:r>
            <a:r>
              <a:rPr lang="ru-RU" sz="1400" dirty="0" smtClean="0"/>
              <a:t>. Представляет собой небольшого дельфина длиной до 1,5 метров и массой до 30 кг. От других подвидов отличается меньшим размером, а также адаптацией к снижению уровня солёности воды. Ареал черноморского подвида ограничен Азовским, Чёрным, Мраморным, Эгейским и Средиземным морями. В Ростовской области отмечен в Азовском море, Таганрогском заливе, эпизодически в низовьях Дона. Численность вида постоянно снижается. Основные лимитирующие факторы: уменьшение кормовой базы, гибель в рыболовецких сетях и при аварийных сбросах газа, гибель во льдах в суровые зимы, загрязнение водной среды различными отходами, сильная заражённость паразитами</a:t>
            </a:r>
            <a:r>
              <a:rPr lang="ru-RU" sz="1400" baseline="30000" dirty="0" smtClean="0">
                <a:hlinkClick r:id="rId3"/>
              </a:rPr>
              <a:t>]</a:t>
            </a:r>
            <a:r>
              <a:rPr lang="ru-RU" sz="1400" dirty="0" smtClean="0"/>
              <a:t>.</a:t>
            </a:r>
            <a:endParaRPr lang="ru-RU" sz="1400" dirty="0"/>
          </a:p>
        </p:txBody>
      </p:sp>
      <p:pic>
        <p:nvPicPr>
          <p:cNvPr id="5" name=" 0"/>
          <p:cNvPicPr/>
          <p:nvPr/>
        </p:nvPicPr>
        <p:blipFill>
          <a:blip r:embed="rId4"/>
          <a:stretch>
            <a:fillRect/>
          </a:stretch>
        </p:blipFill>
        <p:spPr>
          <a:xfrm>
            <a:off x="571472" y="571480"/>
            <a:ext cx="3643338" cy="5429288"/>
          </a:xfrm>
          <a:prstGeom prst="rect">
            <a:avLst/>
          </a:prstGeom>
        </p:spPr>
      </p:pic>
    </p:spTree>
  </p:cSld>
  <p:clrMapOvr>
    <a:masterClrMapping/>
  </p:clrMapOvr>
  <p:transition>
    <p:sndAc>
      <p:stSnd>
        <p:snd r:embed="rId2" name="pu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0" y="214290"/>
            <a:ext cx="4114800" cy="857256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3600" dirty="0" smtClean="0">
                <a:solidFill>
                  <a:srgbClr val="C00000"/>
                </a:solidFill>
              </a:rPr>
              <a:t>РЫСЬ</a:t>
            </a:r>
            <a:endParaRPr lang="ru-RU" sz="3600" dirty="0">
              <a:solidFill>
                <a:srgbClr val="C000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786314" y="1071546"/>
            <a:ext cx="4071966" cy="5286412"/>
          </a:xfrm>
        </p:spPr>
        <p:txBody>
          <a:bodyPr>
            <a:normAutofit/>
          </a:bodyPr>
          <a:lstStyle/>
          <a:p>
            <a:pPr algn="just"/>
            <a:r>
              <a:rPr lang="ru-RU" dirty="0" smtClean="0"/>
              <a:t> семейство </a:t>
            </a:r>
            <a:r>
              <a:rPr lang="ru-RU" dirty="0" smtClean="0">
                <a:solidFill>
                  <a:srgbClr val="C00000"/>
                </a:solidFill>
              </a:rPr>
              <a:t> кошачьих </a:t>
            </a:r>
            <a:r>
              <a:rPr lang="ru-RU" dirty="0" smtClean="0"/>
              <a:t> отряда</a:t>
            </a:r>
            <a:r>
              <a:rPr lang="ru-RU" dirty="0" smtClean="0">
                <a:solidFill>
                  <a:srgbClr val="C00000"/>
                </a:solidFill>
              </a:rPr>
              <a:t> хищных</a:t>
            </a:r>
            <a:r>
              <a:rPr lang="ru-RU" dirty="0" smtClean="0"/>
              <a:t>. Крупная кошка. Длина тела с хвостом — 85—135 см, вес — до 30 кг</a:t>
            </a:r>
            <a:r>
              <a:rPr lang="ru-RU" baseline="30000" dirty="0" smtClean="0">
                <a:hlinkClick r:id="rId3"/>
              </a:rPr>
              <a:t>]</a:t>
            </a:r>
            <a:r>
              <a:rPr lang="ru-RU" dirty="0" smtClean="0"/>
              <a:t>. Общее распространение — лесная и горная зоны от Западной Европы до Дальнего Востока России и на юг до Средней Азии и Тибетского нагорья. В Ростовской области встречается редко, единичные особи отмечаются иногда в </a:t>
            </a:r>
            <a:r>
              <a:rPr lang="ru-RU" dirty="0" err="1" smtClean="0"/>
              <a:t>Верхне-донском</a:t>
            </a:r>
            <a:r>
              <a:rPr lang="ru-RU" dirty="0" smtClean="0"/>
              <a:t>, Шолоховском, </a:t>
            </a:r>
            <a:r>
              <a:rPr lang="ru-RU" dirty="0" err="1" smtClean="0"/>
              <a:t>Миллеровском</a:t>
            </a:r>
            <a:r>
              <a:rPr lang="ru-RU" dirty="0" smtClean="0"/>
              <a:t> и некоторых других северных районах, куда они заходят по пойменным лесам из лесной зоны. Меры по охране вида из-за непостоянного присутствия на территории области не применяются.</a:t>
            </a:r>
          </a:p>
          <a:p>
            <a:pPr algn="just"/>
            <a:endParaRPr lang="ru-RU" dirty="0"/>
          </a:p>
        </p:txBody>
      </p:sp>
      <p:sp>
        <p:nvSpPr>
          <p:cNvPr id="6" name="Рисунок 5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4043362" cy="5562600"/>
          </a:xfrm>
        </p:spPr>
      </p:sp>
      <p:pic>
        <p:nvPicPr>
          <p:cNvPr id="8" name=" 0"/>
          <p:cNvPicPr/>
          <p:nvPr/>
        </p:nvPicPr>
        <p:blipFill>
          <a:blip r:embed="rId4"/>
          <a:stretch>
            <a:fillRect/>
          </a:stretch>
        </p:blipFill>
        <p:spPr>
          <a:xfrm>
            <a:off x="500035" y="428604"/>
            <a:ext cx="4000528" cy="5472126"/>
          </a:xfrm>
          <a:prstGeom prst="rect">
            <a:avLst/>
          </a:prstGeom>
        </p:spPr>
      </p:pic>
    </p:spTree>
  </p:cSld>
  <p:clrMapOvr>
    <a:masterClrMapping/>
  </p:clrMapOvr>
  <p:transition>
    <p:sndAc>
      <p:stSnd>
        <p:snd r:embed="rId2" name="lase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3" presetClass="emph" presetSubtype="0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10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100000" y="100000"/>
                                      <p:to x="100000" y="14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1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60"/>
                            </p:stCondLst>
                            <p:childTnLst>
                              <p:par>
                                <p:cTn id="1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43438" y="0"/>
            <a:ext cx="4043362" cy="928670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3600" dirty="0" smtClean="0">
                <a:solidFill>
                  <a:srgbClr val="C00000"/>
                </a:solidFill>
              </a:rPr>
              <a:t>ПЕРЕВЯЗКА</a:t>
            </a:r>
            <a:endParaRPr lang="ru-RU" sz="3600" dirty="0">
              <a:solidFill>
                <a:srgbClr val="C00000"/>
              </a:solidFill>
            </a:endParaRPr>
          </a:p>
        </p:txBody>
      </p:sp>
      <p:pic>
        <p:nvPicPr>
          <p:cNvPr id="5" name="Рисунок 4" descr="100px-Marbled_polecat.jpg"/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l="14288" r="14288"/>
          <a:stretch>
            <a:fillRect/>
          </a:stretch>
        </p:blipFill>
        <p:spPr>
          <a:xfrm>
            <a:off x="285720" y="428604"/>
            <a:ext cx="4286280" cy="5562600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3438" y="857232"/>
            <a:ext cx="4286280" cy="5572164"/>
          </a:xfrm>
        </p:spPr>
        <p:txBody>
          <a:bodyPr>
            <a:noAutofit/>
          </a:bodyPr>
          <a:lstStyle/>
          <a:p>
            <a:pPr algn="just"/>
            <a:r>
              <a:rPr lang="ru-RU" sz="1400" dirty="0" smtClean="0"/>
              <a:t>вид семейства</a:t>
            </a:r>
            <a:r>
              <a:rPr lang="en-US" sz="1400" dirty="0" smtClean="0"/>
              <a:t> </a:t>
            </a:r>
            <a:r>
              <a:rPr lang="ru-RU" sz="1400" dirty="0" smtClean="0">
                <a:solidFill>
                  <a:srgbClr val="C00000"/>
                </a:solidFill>
              </a:rPr>
              <a:t>куньих</a:t>
            </a:r>
            <a:r>
              <a:rPr lang="en-US" sz="1400" dirty="0" smtClean="0">
                <a:solidFill>
                  <a:srgbClr val="C00000"/>
                </a:solidFill>
              </a:rPr>
              <a:t>,</a:t>
            </a:r>
            <a:r>
              <a:rPr lang="en-US" sz="1400" dirty="0" smtClean="0"/>
              <a:t> </a:t>
            </a:r>
            <a:r>
              <a:rPr lang="ru-RU" sz="1400" dirty="0" smtClean="0"/>
              <a:t>отряда</a:t>
            </a:r>
            <a:r>
              <a:rPr lang="en-US" sz="1400" dirty="0" smtClean="0">
                <a:solidFill>
                  <a:srgbClr val="C00000"/>
                </a:solidFill>
              </a:rPr>
              <a:t> </a:t>
            </a:r>
            <a:r>
              <a:rPr lang="ru-RU" sz="1400" dirty="0" smtClean="0">
                <a:solidFill>
                  <a:srgbClr val="C00000"/>
                </a:solidFill>
              </a:rPr>
              <a:t>хищных</a:t>
            </a:r>
            <a:r>
              <a:rPr lang="en-US" sz="1400" dirty="0" smtClean="0"/>
              <a:t>. </a:t>
            </a:r>
            <a:r>
              <a:rPr lang="ru-RU" sz="1400" dirty="0" smtClean="0"/>
              <a:t>Длина взрослой особи от 29 до 38 см, длина хвоста — от 15 до 22 см. Вес составляет от 370 до 730 г. Верхняя часть тела окрашена в тёмно-коричневые тона и покрыта жёлтыми пятнами и полосками, нижняя часть тела чёрного цвета. Вид обитает на территории Восточной Европы и Азии, от Балканского полуострова до северо-запада Китая и Монголии. На территории России от Воронежской области до Сочи и Махачкалы, Встречается во многих районах Ростовской области, однако, как правило, наблюдаются единичные особи. Популяция значительно сократилась по причине почти полной распашки целинных и залежных земель, выпаса скота, широкого использования пестицидов и сокращения естественной кормовой базы (малого суслика, хомяка, тушканчика, водяной полевки). Перевязка охраняется более чем в десяти заповедниках и заказниках области</a:t>
            </a:r>
            <a:r>
              <a:rPr lang="ru-RU" sz="1400" baseline="30000" dirty="0" smtClean="0">
                <a:hlinkClick r:id="rId4"/>
              </a:rPr>
              <a:t>]</a:t>
            </a:r>
            <a:r>
              <a:rPr lang="ru-RU" sz="1400" dirty="0" smtClean="0"/>
              <a:t>.</a:t>
            </a:r>
          </a:p>
          <a:p>
            <a:endParaRPr lang="ru-RU" sz="1400" dirty="0"/>
          </a:p>
        </p:txBody>
      </p:sp>
    </p:spTree>
  </p:cSld>
  <p:clrMapOvr>
    <a:masterClrMapping/>
  </p:clrMapOvr>
  <p:transition>
    <p:sndAc>
      <p:stSnd>
        <p:snd r:embed="rId2" name="hamme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86314" y="214290"/>
            <a:ext cx="3900486" cy="785818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3600" dirty="0" smtClean="0">
                <a:solidFill>
                  <a:srgbClr val="C00000"/>
                </a:solidFill>
              </a:rPr>
              <a:t>САЙГА</a:t>
            </a:r>
            <a:endParaRPr lang="ru-RU" sz="3600" dirty="0">
              <a:solidFill>
                <a:srgbClr val="C00000"/>
              </a:solidFill>
            </a:endParaRPr>
          </a:p>
        </p:txBody>
      </p:sp>
      <p:pic>
        <p:nvPicPr>
          <p:cNvPr id="5" name="Рисунок 4" descr="100px-Mongolia_Saiga_tatarica.jpg"/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l="9959" r="9959"/>
          <a:stretch>
            <a:fillRect/>
          </a:stretch>
        </p:blipFill>
        <p:spPr>
          <a:xfrm>
            <a:off x="214282" y="857232"/>
            <a:ext cx="4214842" cy="5276848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786314" y="1000108"/>
            <a:ext cx="3929090" cy="5500726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dirty="0" smtClean="0"/>
              <a:t>вид семейства </a:t>
            </a:r>
            <a:r>
              <a:rPr lang="ru-RU" dirty="0" smtClean="0">
                <a:solidFill>
                  <a:srgbClr val="C00000"/>
                </a:solidFill>
              </a:rPr>
              <a:t>полорогих</a:t>
            </a:r>
            <a:r>
              <a:rPr lang="ru-RU" dirty="0" smtClean="0"/>
              <a:t>, отряда </a:t>
            </a:r>
            <a:r>
              <a:rPr lang="ru-RU" dirty="0" smtClean="0">
                <a:solidFill>
                  <a:srgbClr val="C00000"/>
                </a:solidFill>
              </a:rPr>
              <a:t>парнокопытных</a:t>
            </a:r>
            <a:r>
              <a:rPr lang="ru-RU" dirty="0" smtClean="0"/>
              <a:t>. Длина тела взрослых особей — 100—145 см, высота —55—80 см, масса — 20—50 кг. Самки меньше самцов. Обитает в сухих степях и полупустынях Казахстана, Узбекистана,      Туркмении,   Монголии и России. В Ростовской области иногда отмечается в степных </a:t>
            </a:r>
            <a:r>
              <a:rPr lang="ru-RU" dirty="0" err="1" smtClean="0"/>
              <a:t>Ремонтненском</a:t>
            </a:r>
            <a:r>
              <a:rPr lang="ru-RU" dirty="0" smtClean="0"/>
              <a:t>, Пролетарском и  Орловском районах, куда проникает в летнее время из соседней Калмыкии. Основным врагом в природе является волк, молодые особи иногда становятся добычей лисиц и крупных пернатых хищников. Отмечены случаи гибели сайгаков во время зимней бескормицы и сильных заморозков. Вид можно содержать в вольерах, однако, будучи выпущенными в природу, сайгаки будут уходить в Калмыкию.</a:t>
            </a:r>
            <a:endParaRPr lang="ru-RU" dirty="0"/>
          </a:p>
        </p:txBody>
      </p:sp>
      <p:pic>
        <p:nvPicPr>
          <p:cNvPr id="6" name=" 0"/>
          <p:cNvPicPr/>
          <p:nvPr/>
        </p:nvPicPr>
        <p:blipFill>
          <a:blip r:embed="rId4"/>
          <a:stretch>
            <a:fillRect/>
          </a:stretch>
        </p:blipFill>
        <p:spPr>
          <a:xfrm>
            <a:off x="142845" y="428604"/>
            <a:ext cx="4500594" cy="5857916"/>
          </a:xfrm>
          <a:prstGeom prst="rect">
            <a:avLst/>
          </a:prstGeom>
        </p:spPr>
      </p:pic>
    </p:spTree>
  </p:cSld>
  <p:clrMapOvr>
    <a:masterClrMapping/>
  </p:clrMapOvr>
  <p:transition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8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00"/>
                            </p:stCondLst>
                            <p:childTnLst>
                              <p:par>
                                <p:cTn id="20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29124" y="214290"/>
            <a:ext cx="4357718" cy="857256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3600" dirty="0" smtClean="0">
                <a:solidFill>
                  <a:srgbClr val="C00000"/>
                </a:solidFill>
              </a:rPr>
              <a:t>ГОРНОСТАЙ</a:t>
            </a:r>
            <a:endParaRPr lang="ru-RU" sz="3600" dirty="0">
              <a:solidFill>
                <a:srgbClr val="C00000"/>
              </a:solidFill>
            </a:endParaRPr>
          </a:p>
        </p:txBody>
      </p:sp>
      <p:pic>
        <p:nvPicPr>
          <p:cNvPr id="5" name="Рисунок 4" descr="100px-Mustela.erminea.jpg"/>
          <p:cNvPicPr>
            <a:picLocks noGrp="1" noChangeAspect="1"/>
          </p:cNvPicPr>
          <p:nvPr>
            <p:ph type="pic" idx="1"/>
          </p:nvPr>
        </p:nvPicPr>
        <p:blipFill>
          <a:blip r:embed="rId4"/>
          <a:srcRect l="13747" r="13747"/>
          <a:stretch>
            <a:fillRect/>
          </a:stretch>
        </p:blipFill>
        <p:spPr>
          <a:xfrm>
            <a:off x="285720" y="500042"/>
            <a:ext cx="3714776" cy="5786478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3438" y="1000108"/>
            <a:ext cx="4043362" cy="5357850"/>
          </a:xfrm>
        </p:spPr>
        <p:txBody>
          <a:bodyPr>
            <a:normAutofit fontScale="92500"/>
          </a:bodyPr>
          <a:lstStyle/>
          <a:p>
            <a:pPr algn="just"/>
            <a:r>
              <a:rPr lang="ru-RU" dirty="0" smtClean="0"/>
              <a:t>вид семейства</a:t>
            </a:r>
            <a:r>
              <a:rPr lang="en-US" dirty="0" smtClean="0"/>
              <a:t> </a:t>
            </a:r>
            <a:r>
              <a:rPr lang="ru-RU" dirty="0" smtClean="0">
                <a:solidFill>
                  <a:srgbClr val="C00000"/>
                </a:solidFill>
              </a:rPr>
              <a:t>куньих</a:t>
            </a:r>
            <a:r>
              <a:rPr lang="ru-RU" dirty="0" smtClean="0"/>
              <a:t>,</a:t>
            </a:r>
            <a:r>
              <a:rPr lang="en-US" dirty="0" smtClean="0"/>
              <a:t> </a:t>
            </a:r>
            <a:r>
              <a:rPr lang="ru-RU" dirty="0" smtClean="0"/>
              <a:t>отряда</a:t>
            </a:r>
            <a:r>
              <a:rPr lang="en-US" dirty="0" smtClean="0"/>
              <a:t> </a:t>
            </a:r>
            <a:r>
              <a:rPr lang="ru-RU" dirty="0" smtClean="0">
                <a:solidFill>
                  <a:srgbClr val="C00000"/>
                </a:solidFill>
              </a:rPr>
              <a:t>хищных</a:t>
            </a:r>
            <a:r>
              <a:rPr lang="en-US" dirty="0" smtClean="0"/>
              <a:t>. </a:t>
            </a:r>
            <a:r>
              <a:rPr lang="ru-RU" dirty="0" smtClean="0"/>
              <a:t>Длина тела самца — 17—38 см (самки примерно вдвое меньше), длина хвоста составляет около 35 % от длины тела — 6—12 см; масса тела — от 70 до 260 г. Ареал: Европа (кроме Средиземноморья), Южная Азия до Гималаев, Северная Америка, Завезен в Новую Зеландию. На территории бывшего СССР встречается почти повсеместно. До 1950-х годов отмечался в Ростовской области широко, современное состояние популяции в достаточной степени не изучено. Для последних десятилетий имеются сообщения о нахождении отдельных особей в «</a:t>
            </a:r>
            <a:r>
              <a:rPr lang="ru-RU" dirty="0" err="1" smtClean="0"/>
              <a:t>Вёшенском</a:t>
            </a:r>
            <a:r>
              <a:rPr lang="ru-RU" dirty="0" smtClean="0"/>
              <a:t> заказнике». Лимитирующие факторы в рамках Ростовской области не выяснены.</a:t>
            </a:r>
            <a:endParaRPr lang="ru-RU" dirty="0"/>
          </a:p>
        </p:txBody>
      </p:sp>
      <p:pic>
        <p:nvPicPr>
          <p:cNvPr id="6" name=" 0"/>
          <p:cNvPicPr/>
          <p:nvPr/>
        </p:nvPicPr>
        <p:blipFill>
          <a:blip r:embed="rId5"/>
          <a:stretch>
            <a:fillRect/>
          </a:stretch>
        </p:blipFill>
        <p:spPr>
          <a:xfrm>
            <a:off x="214282" y="428604"/>
            <a:ext cx="3857652" cy="3429024"/>
          </a:xfrm>
          <a:prstGeom prst="rect">
            <a:avLst/>
          </a:prstGeom>
        </p:spPr>
      </p:pic>
      <p:pic>
        <p:nvPicPr>
          <p:cNvPr id="7" name=" 0"/>
          <p:cNvPicPr/>
          <p:nvPr/>
        </p:nvPicPr>
        <p:blipFill>
          <a:blip r:embed="rId6"/>
          <a:stretch>
            <a:fillRect/>
          </a:stretch>
        </p:blipFill>
        <p:spPr>
          <a:xfrm>
            <a:off x="214282" y="3357562"/>
            <a:ext cx="4071998" cy="3214710"/>
          </a:xfrm>
          <a:prstGeom prst="rect">
            <a:avLst/>
          </a:prstGeom>
        </p:spPr>
      </p:pic>
    </p:spTree>
  </p:cSld>
  <p:clrMapOvr>
    <a:masterClrMapping/>
  </p:clrMapOvr>
  <p:transition>
    <p:sndAc>
      <p:stSnd>
        <p:snd r:embed="rId3" name="pu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0.012 -0.024  0.033 -0.05867  0.058 -0.05867  C 0.095 -0.05867  0.125 -0.02267  0.125 0.02267  C 0.125 0.03733  0.122 0.05067  0.116 0.06267  C 0.117 0.06267  0 0.24267  0 0.244  C 0 0.24267  -0.117 0.06267  -0.116 0.06267  C -0.122 0.05067  -0.125 0.03733  -0.125 0.02267  C -0.125 -0.02267  -0.095 -0.05867  -0.057 -0.05867  C -0.033 -0.05867  -0.012 -0.024  0 0  Z" pathEditMode="relative" ptsTypes="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57752" y="285728"/>
            <a:ext cx="3829048" cy="857256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3600" dirty="0" smtClean="0">
                <a:solidFill>
                  <a:srgbClr val="C00000"/>
                </a:solidFill>
              </a:rPr>
              <a:t>УШАСТЫЙ    ЁЖ</a:t>
            </a:r>
            <a:endParaRPr lang="ru-RU" sz="3600" dirty="0">
              <a:solidFill>
                <a:srgbClr val="C000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857752" y="1285860"/>
            <a:ext cx="4071966" cy="5143536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dirty="0" smtClean="0"/>
              <a:t>Семейство</a:t>
            </a:r>
            <a:r>
              <a:rPr lang="ru-RU" dirty="0" smtClean="0">
                <a:solidFill>
                  <a:srgbClr val="C00000"/>
                </a:solidFill>
              </a:rPr>
              <a:t> ежовых</a:t>
            </a:r>
            <a:r>
              <a:rPr lang="en-US" dirty="0" smtClean="0">
                <a:solidFill>
                  <a:srgbClr val="C00000"/>
                </a:solidFill>
              </a:rPr>
              <a:t> </a:t>
            </a:r>
            <a:r>
              <a:rPr lang="ru-RU" dirty="0" smtClean="0"/>
              <a:t>отряда</a:t>
            </a:r>
            <a:r>
              <a:rPr lang="en-US" dirty="0" smtClean="0"/>
              <a:t> </a:t>
            </a:r>
            <a:r>
              <a:rPr lang="ru-RU" dirty="0" smtClean="0"/>
              <a:t> </a:t>
            </a:r>
            <a:r>
              <a:rPr lang="ru-RU" dirty="0" smtClean="0">
                <a:solidFill>
                  <a:srgbClr val="C00000"/>
                </a:solidFill>
              </a:rPr>
              <a:t>насекомоядных</a:t>
            </a:r>
            <a:r>
              <a:rPr lang="en-US" dirty="0" smtClean="0"/>
              <a:t>. </a:t>
            </a:r>
            <a:r>
              <a:rPr lang="ru-RU" dirty="0" smtClean="0"/>
              <a:t>Длина тела 12—27 см, хвоста до 2 см. Отличается от обыкновенного ежа большим размером ушной раковины: длина его ушей до 5 см. Ареал вида: степи, полупустыни  и пустыни Северной Африки, Юго-восточной Европы, Центральной Азии. Активен в сумерки и ночью. В первой половине XX века довольно часто встречался, нередко вместе с белогрудым ежом, в окрестностях Ростов на Дону. В начале 2000-х годов отмечен  в Орловском, </a:t>
            </a:r>
            <a:r>
              <a:rPr lang="ru-RU" dirty="0" err="1" smtClean="0"/>
              <a:t>Ремонтненском</a:t>
            </a:r>
            <a:r>
              <a:rPr lang="ru-RU" dirty="0" smtClean="0"/>
              <a:t>, Пролетарском районах области, где до 1960—1970-х годов был единственным видом ежей, однако широкое обводнение степей и их распашка привели к проникновению сюда и увеличению численности белогрудого ежа и падению популяции ушастого ежа.</a:t>
            </a:r>
          </a:p>
          <a:p>
            <a:endParaRPr lang="ru-RU" dirty="0"/>
          </a:p>
        </p:txBody>
      </p:sp>
      <p:sp>
        <p:nvSpPr>
          <p:cNvPr id="6" name="Рисунок 5"/>
          <p:cNvSpPr>
            <a:spLocks noGrp="1"/>
          </p:cNvSpPr>
          <p:nvPr>
            <p:ph type="pic" idx="1"/>
          </p:nvPr>
        </p:nvSpPr>
        <p:spPr>
          <a:xfrm>
            <a:off x="500034" y="428604"/>
            <a:ext cx="3643338" cy="5562600"/>
          </a:xfrm>
        </p:spPr>
      </p:sp>
      <p:pic>
        <p:nvPicPr>
          <p:cNvPr id="7" name=" 0"/>
          <p:cNvPicPr/>
          <p:nvPr/>
        </p:nvPicPr>
        <p:blipFill>
          <a:blip r:embed="rId3"/>
          <a:stretch>
            <a:fillRect/>
          </a:stretch>
        </p:blipFill>
        <p:spPr>
          <a:xfrm>
            <a:off x="285721" y="500042"/>
            <a:ext cx="4357718" cy="5643602"/>
          </a:xfrm>
          <a:prstGeom prst="rect">
            <a:avLst/>
          </a:prstGeom>
        </p:spPr>
      </p:pic>
    </p:spTree>
  </p:cSld>
  <p:clrMapOvr>
    <a:masterClrMapping/>
  </p:clrMapOvr>
  <p:transition>
    <p:sndAc>
      <p:stSnd>
        <p:snd r:embed="rId2" name="breez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86314" y="457200"/>
            <a:ext cx="3900486" cy="1066800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3600" dirty="0" smtClean="0">
                <a:solidFill>
                  <a:srgbClr val="C00000"/>
                </a:solidFill>
              </a:rPr>
              <a:t>ГИГАНСКАЯ  ВЕЧЕРНИЦА</a:t>
            </a:r>
            <a:endParaRPr lang="ru-RU" sz="3600" dirty="0">
              <a:solidFill>
                <a:srgbClr val="C00000"/>
              </a:solidFill>
            </a:endParaRPr>
          </a:p>
        </p:txBody>
      </p:sp>
      <p:pic>
        <p:nvPicPr>
          <p:cNvPr id="5" name="Рисунок 4" descr="100px-Nyctalus_lasiopterus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8748" b="8748"/>
          <a:stretch>
            <a:fillRect/>
          </a:stretch>
        </p:blipFill>
        <p:spPr>
          <a:xfrm>
            <a:off x="457200" y="457200"/>
            <a:ext cx="4329114" cy="5562600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857752" y="1600200"/>
            <a:ext cx="3829048" cy="4829196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ru-RU" dirty="0" smtClean="0"/>
              <a:t>вид семейства </a:t>
            </a:r>
            <a:r>
              <a:rPr lang="ru-RU" dirty="0" err="1" smtClean="0">
                <a:solidFill>
                  <a:srgbClr val="C00000"/>
                </a:solidFill>
              </a:rPr>
              <a:t>гладконосых</a:t>
            </a:r>
            <a:r>
              <a:rPr lang="ru-RU" dirty="0" smtClean="0"/>
              <a:t>, отряда </a:t>
            </a:r>
            <a:r>
              <a:rPr lang="ru-RU" dirty="0" smtClean="0">
                <a:solidFill>
                  <a:srgbClr val="C00000"/>
                </a:solidFill>
              </a:rPr>
              <a:t>рукокрылых</a:t>
            </a:r>
            <a:r>
              <a:rPr lang="ru-RU" dirty="0" smtClean="0"/>
              <a:t>. </a:t>
            </a:r>
            <a:r>
              <a:rPr lang="ru-RU" dirty="0" smtClean="0">
                <a:solidFill>
                  <a:srgbClr val="C00000"/>
                </a:solidFill>
              </a:rPr>
              <a:t>Летучая мышь</a:t>
            </a:r>
            <a:r>
              <a:rPr lang="ru-RU" dirty="0" smtClean="0"/>
              <a:t>. Размеры тела — до 8—10 см, размах крыльев — около 46 см. Является самой крупной летучей мышью на территории Европы и России. Обитает в зоне лиственных лесов Европы (от Севера Франции до Оренбургской области). В Ростовской области встречается исключительно во время миграций. Охраняется в Александровском заказнике. Основные лимитирующие факторы популяции в Ростовской области в достаточной степени не изучены; вероятно, ими являются сокращение числа дуплистых деревьев в местах обитания вида и применение инсектицидов, а также негативное отношение населения к рукокрылым.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0.004 -0.08933  -0.046 -0.16667  -0.113 -0.172  C -0.177 -0.17867  -0.237 -0.11867  -0.241 -0.032  C -0.246 0.048  -0.204 0.12267  -0.144 0.128  C -0.089 0.132  -0.037 0.08267  -0.033 0.008  C -0.029 -0.06  -0.064 -0.124  -0.115 -0.12933  C -0.162 -0.13333  -0.206 -0.092  -0.209 -0.02933  C -0.212 0.02667  -0.184 0.08133  -0.142 0.084  C -0.104 0.088  -0.068 0.056  -0.065 0.00533  C -0.063 -0.04  -0.084 -0.084  -0.117 -0.08667  C -0.146 -0.08933  -0.175 -0.06533  -0.177 -0.02667  C -0.179 0.00667  -0.164 0.03867  -0.14 0.04133  C -0.12 0.044  -0.099 0.02933  -0.098 0.00267  C -0.096 -0.01867  -0.104 -0.04133  -0.119 -0.044  C -0.131 -0.044  -0.143 -0.03867  -0.145 -0.024  C -0.146 -0.01467  -0.144 -0.00533  -0.138 -0.00133  C -0.135 0  -0.133 0  -0.13 -0.00133  E" pathEditMode="relative" ptsTypes="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17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052 0  L 0.089 -0.04928  L 0.125 0  L 0.177 0  L 0.177 0.06925  L 0.213 0.11853  L 0.177 0.16647  L 0.177 0.23573  L 0.125 0.23573  L 0.089 0.28367  L 0.052 0.23573  L 0 0.23573  L 0 0.16647  L -0.037 0.11853  L 0 0.06925  L 0 0  Z" pathEditMode="relative" ptsTypes="">
                                      <p:cBhvr>
                                        <p:cTn id="13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500"/>
                            </p:stCondLst>
                            <p:childTnLst>
                              <p:par>
                                <p:cTn id="15" presetID="1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052 0  L 0.089 -0.04928  L 0.125 0  L 0.177 0  L 0.177 0.06925  L 0.213 0.11853  L 0.177 0.16647  L 0.177 0.23573  L 0.125 0.23573  L 0.089 0.28367  L 0.052 0.23573  L 0 0.23573  L 0 0.16647  L -0.037 0.11853  L 0 0.06925  L 0 0  Z" pathEditMode="relative" ptsTypes="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3857652" cy="1071570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3200" dirty="0" smtClean="0">
                <a:solidFill>
                  <a:srgbClr val="C00000"/>
                </a:solidFill>
              </a:rPr>
              <a:t>НОЧНИЦА ПРУДОВАЯ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85720" y="1357298"/>
            <a:ext cx="4143404" cy="4662502"/>
          </a:xfrm>
        </p:spPr>
        <p:txBody>
          <a:bodyPr>
            <a:normAutofit/>
          </a:bodyPr>
          <a:lstStyle/>
          <a:p>
            <a:pPr algn="just"/>
            <a:r>
              <a:rPr lang="ru-RU" dirty="0" smtClean="0"/>
              <a:t>Обитает в Европе, Западной Сибири и Казахстане. Встречается по поймам равнинных рек.  Наблюдали эту ночницу в Шолоховском и </a:t>
            </a:r>
            <a:r>
              <a:rPr lang="ru-RU" dirty="0" err="1" smtClean="0"/>
              <a:t>Верхнедонском</a:t>
            </a:r>
            <a:r>
              <a:rPr lang="ru-RU" dirty="0" smtClean="0"/>
              <a:t> районах. В станице Вешенской на чердаке здания Музея-заповедника М. А. Шолохова в июне 1990 г. обнаружена колония размножающихся самок, включающая около 50 особей. Эта колония сохранилась здесь до 2003 г. Несколько зимующих ночниц найдено в Демидовских известняковых катакомбах (округ хутора Демидов, </a:t>
            </a:r>
            <a:r>
              <a:rPr lang="ru-RU" dirty="0" err="1" smtClean="0"/>
              <a:t>Верхнедонской</a:t>
            </a:r>
            <a:r>
              <a:rPr lang="ru-RU" dirty="0" smtClean="0"/>
              <a:t> район). </a:t>
            </a:r>
            <a:endParaRPr lang="ru-RU" dirty="0"/>
          </a:p>
        </p:txBody>
      </p:sp>
      <p:pic>
        <p:nvPicPr>
          <p:cNvPr id="5" name=" 0"/>
          <p:cNvPicPr>
            <a:picLocks noGrp="1"/>
          </p:cNvPicPr>
          <p:nvPr>
            <p:ph type="pic" idx="1"/>
          </p:nvPr>
        </p:nvPicPr>
        <p:blipFill>
          <a:blip r:embed="rId4"/>
          <a:srcRect l="10440" r="10440"/>
          <a:stretch>
            <a:fillRect/>
          </a:stretch>
        </p:blipFill>
        <p:spPr>
          <a:xfrm>
            <a:off x="4500562" y="457200"/>
            <a:ext cx="4286280" cy="5972196"/>
          </a:xfrm>
          <a:prstGeom prst="rect">
            <a:avLst/>
          </a:prstGeom>
        </p:spPr>
      </p:pic>
    </p:spTree>
  </p:cSld>
  <p:clrMapOvr>
    <a:masterClrMapping/>
  </p:clrMapOvr>
  <p:transition>
    <p:sndAc>
      <p:stSnd>
        <p:snd r:embed="rId3" name="wind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9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34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2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4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86314" y="500042"/>
            <a:ext cx="3900486" cy="1066800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3600" dirty="0" smtClean="0">
                <a:solidFill>
                  <a:srgbClr val="C00000"/>
                </a:solidFill>
              </a:rPr>
              <a:t>МАЛАЯ ВЕЧЕРНИЦА</a:t>
            </a:r>
            <a:endParaRPr lang="ru-RU" sz="3600" dirty="0">
              <a:solidFill>
                <a:srgbClr val="C00000"/>
              </a:solidFill>
            </a:endParaRPr>
          </a:p>
        </p:txBody>
      </p:sp>
      <p:pic>
        <p:nvPicPr>
          <p:cNvPr id="5" name="Рисунок 4" descr="100px-Nyctalus_leisleri.jpg"/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l="13205" r="13205"/>
          <a:stretch>
            <a:fillRect/>
          </a:stretch>
        </p:blipFill>
        <p:spPr>
          <a:xfrm>
            <a:off x="285720" y="357166"/>
            <a:ext cx="4500594" cy="6072230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857752" y="1600200"/>
            <a:ext cx="3829048" cy="4972072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dirty="0" smtClean="0"/>
              <a:t>вид семейства </a:t>
            </a:r>
            <a:r>
              <a:rPr lang="ru-RU" dirty="0" err="1" smtClean="0"/>
              <a:t>г</a:t>
            </a:r>
            <a:r>
              <a:rPr lang="ru-RU" dirty="0" err="1" smtClean="0">
                <a:solidFill>
                  <a:srgbClr val="C00000"/>
                </a:solidFill>
              </a:rPr>
              <a:t>ладконосых</a:t>
            </a:r>
            <a:r>
              <a:rPr lang="ru-RU" dirty="0" smtClean="0"/>
              <a:t>, отряда </a:t>
            </a:r>
            <a:r>
              <a:rPr lang="ru-RU" dirty="0" smtClean="0">
                <a:solidFill>
                  <a:srgbClr val="C00000"/>
                </a:solidFill>
              </a:rPr>
              <a:t>рукокрылых</a:t>
            </a:r>
            <a:r>
              <a:rPr lang="ru-RU" dirty="0" smtClean="0"/>
              <a:t>.  Размеры тела — до 5—6 см, размах крыльев — до 25—33 см. Обычно селится в дуплах с круглым входом, группами по 20—40 особей, самки живут порознь от самцов. Обитает в широколиственных лесах Европы, Северо-Западной Африки, Кавказа  и Закавказья, на север проникает до Новгородской области.  В Ростовской области встречается исключительно во время миграций. Охраняется в Александровском заказнике. Лимитирующие факторы: негативное влияние на состояние вида может оказывать сокращение числа дуплистых деревьев, применение инсектицидов и уничтожение рукокрылых местным населением.</a:t>
            </a:r>
          </a:p>
          <a:p>
            <a:endParaRPr lang="ru-RU" dirty="0"/>
          </a:p>
        </p:txBody>
      </p:sp>
    </p:spTree>
  </p:cSld>
  <p:clrMapOvr>
    <a:masterClrMapping/>
  </p:clrMapOvr>
  <p:transition>
    <p:sndAc>
      <p:stSnd>
        <p:snd r:embed="rId2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208 -0.00764 -0.00121 -0.00741 -0.00659 -0.01296 C -0.00954 -0.01621 -0.01614 -0.02153 -0.01614 -0.02153 C -0.01718 -0.02454 -0.0177 -0.02801 -0.01944 -0.03033 C -0.02118 -0.03264 -0.02395 -0.03264 -0.02586 -0.03449 C -0.03159 -0.03982 -0.03368 -0.04445 -0.04045 -0.04746 C -0.04513 -0.05718 -0.05086 -0.05718 -0.05816 -0.0625 C -0.06527 -0.06759 -0.06996 -0.07431 -0.07743 -0.07755 C -0.08454 -0.08704 -0.08784 -0.09977 -0.09531 -0.10972 C -0.09583 -0.11181 -0.09687 -0.11389 -0.09687 -0.11621 C -0.09687 -0.11852 -0.09479 -0.1206 -0.09531 -0.12269 C -0.096 -0.12546 -0.09843 -0.12708 -0.1 -0.12917 C -0.09948 -0.13264 -0.09843 -0.13611 -0.09843 -0.13982 C -0.09843 -0.14213 -0.1 -0.14398 -0.1 -0.1463 C -0.1 -0.15579 -0.09739 -0.16713 -0.09531 -0.17639 C -0.09323 -0.18588 -0.09427 -0.19028 -0.08715 -0.19375 C -0.08073 -0.20671 -0.07257 -0.21158 -0.06128 -0.21505 C -0.05191 -0.22153 -0.05138 -0.22361 -0.03715 -0.21736 C -0.03559 -0.21667 -0.03645 -0.21296 -0.03559 -0.21088 C -0.0342 -0.20787 -0.03229 -0.20509 -0.03073 -0.20232 C -0.02864 -0.17894 -0.03073 -0.19051 -0.0243 -0.16783 C -0.02309 -0.16366 -0.021 -0.15486 -0.021 -0.15486 C -0.01805 -0.15764 -0.01319 -0.16134 -0.01128 -0.16574 C -0.01024 -0.16829 -0.01076 -0.17176 -0.00972 -0.17431 C -0.00781 -0.17894 -0.00329 -0.18218 0 -0.18496 C 0.00573 -0.19676 -0.00017 -0.1875 0.01129 -0.19583 C 0.01806 -0.2007 0.02552 -0.20741 0.03212 -0.21296 C 0.05834 -0.20857 0.07414 -0.20996 0.09514 -0.19375 C 0.10747 -0.17246 0.10052 -0.17685 0.11129 -0.17222 C 0.10816 -0.16088 0.10539 -0.15903 0.09827 -0.1507 C 0.08837 -0.13935 0.08681 -0.12894 0.07257 -0.12477 C 0.07032 -0.12269 0.06841 -0.12014 0.06598 -0.11829 C 0.06459 -0.11713 0.06268 -0.11736 0.06129 -0.11621 C 0.0573 -0.11296 0.05 -0.10556 0.05 -0.10556 C 0.04601 -0.09792 0.04115 -0.09144 0.03698 -0.08403 C 0.03403 -0.07153 0.03785 -0.08287 0.03056 -0.07315 C 0.02518 -0.06597 0.0224 -0.05949 0.01598 -0.05394 C 0.01233 -0.03912 0.01702 -0.05602 0.01129 -0.04097 C 0.00799 -0.03218 0.00868 -0.0213 0.00469 -0.01296 C 0.0007 -0.00463 0.00209 -0.00903 0 0 Z " pathEditMode="relative" ptsTypes="ffffffffffffffffffffffffffffffffffffffff">
                                      <p:cBhvr>
                                        <p:cTn id="19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43438" y="214290"/>
            <a:ext cx="4043362" cy="928694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3600" dirty="0" smtClean="0">
                <a:solidFill>
                  <a:srgbClr val="C00000"/>
                </a:solidFill>
              </a:rPr>
              <a:t>БУРЫЙ   УШАН</a:t>
            </a:r>
            <a:endParaRPr lang="ru-RU" sz="3600" dirty="0">
              <a:solidFill>
                <a:srgbClr val="C00000"/>
              </a:solidFill>
            </a:endParaRPr>
          </a:p>
        </p:txBody>
      </p:sp>
      <p:pic>
        <p:nvPicPr>
          <p:cNvPr id="5" name="Рисунок 4" descr="100px-Plecotus_auritus_01.jpg"/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l="9418" r="9418"/>
          <a:stretch>
            <a:fillRect/>
          </a:stretch>
        </p:blipFill>
        <p:spPr>
          <a:xfrm>
            <a:off x="428596" y="500042"/>
            <a:ext cx="4186238" cy="5562600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714876" y="1071546"/>
            <a:ext cx="4071966" cy="5429288"/>
          </a:xfrm>
        </p:spPr>
        <p:txBody>
          <a:bodyPr>
            <a:normAutofit fontScale="92500"/>
          </a:bodyPr>
          <a:lstStyle/>
          <a:p>
            <a:pPr algn="just"/>
            <a:r>
              <a:rPr lang="ru-RU" dirty="0" smtClean="0"/>
              <a:t>вид семейства</a:t>
            </a:r>
            <a:r>
              <a:rPr lang="en-US" dirty="0" smtClean="0"/>
              <a:t> </a:t>
            </a:r>
            <a:r>
              <a:rPr lang="ru-RU" dirty="0" err="1" smtClean="0">
                <a:solidFill>
                  <a:srgbClr val="C00000"/>
                </a:solidFill>
              </a:rPr>
              <a:t>гладконосых</a:t>
            </a:r>
            <a:r>
              <a:rPr lang="en-US" dirty="0" smtClean="0"/>
              <a:t>, </a:t>
            </a:r>
            <a:r>
              <a:rPr lang="ru-RU" dirty="0" smtClean="0"/>
              <a:t>отряда</a:t>
            </a:r>
            <a:r>
              <a:rPr lang="en-US" dirty="0" smtClean="0"/>
              <a:t> </a:t>
            </a:r>
            <a:r>
              <a:rPr lang="ru-RU" dirty="0" smtClean="0">
                <a:solidFill>
                  <a:srgbClr val="C00000"/>
                </a:solidFill>
              </a:rPr>
              <a:t>рукокрылых</a:t>
            </a:r>
            <a:r>
              <a:rPr lang="ru-RU" dirty="0" smtClean="0"/>
              <a:t>. </a:t>
            </a:r>
            <a:r>
              <a:rPr lang="en-US" dirty="0" smtClean="0"/>
              <a:t> </a:t>
            </a:r>
            <a:r>
              <a:rPr lang="ru-RU" dirty="0" smtClean="0"/>
              <a:t>Размеры тела — до 4—5.5 см, размах крыльев — до 24—28 см. Один из видов рода ушанов.  Распространён в зоне умеренного климата северной и средней полосы Евразии— от Англии, Франции и Швеции  до Дальнего Востока, Корейского полуострова и Японии. В Ростовской области встречается крайне редко и нерегулярно, известно лишь два документированных случая обнаружения этого вида. На состояние вида негативно влияют следующие факторы: исчезновение летних мест обитания, обусловленное вырубкой лесов, беспокойство в подземных убежищах и применение инсектицидов.</a:t>
            </a:r>
          </a:p>
          <a:p>
            <a:pPr algn="just"/>
            <a:endParaRPr lang="ru-RU" dirty="0"/>
          </a:p>
        </p:txBody>
      </p:sp>
    </p:spTree>
  </p:cSld>
  <p:clrMapOvr>
    <a:masterClrMapping/>
  </p:clrMapOvr>
  <p:transition>
    <p:sndAc>
      <p:stSnd>
        <p:snd r:embed="rId2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4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7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" dur="1000" autoRev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animClr clrSpc="rgb" dir="cw">
                                      <p:cBhvr>
                                        <p:cTn id="18" dur="1000" autoRev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19" dur="1000" autoRev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1000" autoRev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43438" y="0"/>
            <a:ext cx="3971924" cy="714380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3600" dirty="0" smtClean="0">
                <a:solidFill>
                  <a:srgbClr val="C00000"/>
                </a:solidFill>
              </a:rPr>
              <a:t>ЗУБР</a:t>
            </a:r>
            <a:endParaRPr lang="ru-RU" sz="3600" dirty="0">
              <a:solidFill>
                <a:srgbClr val="C000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714876" y="714356"/>
            <a:ext cx="4143404" cy="5857916"/>
          </a:xfrm>
        </p:spPr>
        <p:txBody>
          <a:bodyPr>
            <a:normAutofit fontScale="92500"/>
          </a:bodyPr>
          <a:lstStyle/>
          <a:p>
            <a:pPr algn="just"/>
            <a:r>
              <a:rPr lang="ru-RU" sz="1400" dirty="0" smtClean="0"/>
              <a:t>семейство</a:t>
            </a:r>
            <a:r>
              <a:rPr lang="en-US" sz="1400" dirty="0" smtClean="0"/>
              <a:t> </a:t>
            </a:r>
            <a:r>
              <a:rPr lang="ru-RU" sz="1400" dirty="0" smtClean="0">
                <a:solidFill>
                  <a:srgbClr val="C00000"/>
                </a:solidFill>
              </a:rPr>
              <a:t>полорогих </a:t>
            </a:r>
            <a:r>
              <a:rPr lang="en-US" sz="1400" dirty="0" smtClean="0"/>
              <a:t>,</a:t>
            </a:r>
            <a:r>
              <a:rPr lang="ru-RU" sz="1400" dirty="0" smtClean="0"/>
              <a:t>отряда </a:t>
            </a:r>
            <a:r>
              <a:rPr lang="en-US" sz="1400" dirty="0" smtClean="0"/>
              <a:t> </a:t>
            </a:r>
            <a:r>
              <a:rPr lang="ru-RU" sz="1400" dirty="0" smtClean="0">
                <a:solidFill>
                  <a:srgbClr val="C00000"/>
                </a:solidFill>
              </a:rPr>
              <a:t>парнокопытных</a:t>
            </a:r>
            <a:r>
              <a:rPr lang="en-US" sz="1400" dirty="0" smtClean="0"/>
              <a:t>. </a:t>
            </a:r>
            <a:r>
              <a:rPr lang="ru-RU" sz="1400" dirty="0" smtClean="0"/>
              <a:t>Длина тела — до 3 метров, высота в холке — до 2 метров, вес —900—100 килограмм. Единственный дикий вид крупных быков Европы, уцелевший до наших дней. К первой половине XX века вид был практически полностью истреблён. В 1923 году было создано Международное общество охраны зубра. Сегодня выселенные по специальным программам из зоопарков на природу популяции зубров обитают в  Белоруссии, Литве, Молдавии, Украине,                 Словакии и  России. В 1993 году в «</a:t>
            </a:r>
            <a:r>
              <a:rPr lang="ru-RU" sz="1400" dirty="0" err="1" smtClean="0"/>
              <a:t>Фоминский</a:t>
            </a:r>
            <a:r>
              <a:rPr lang="ru-RU" sz="1400" dirty="0" smtClean="0"/>
              <a:t> заказник» Ростовской области из Приокско-Террасного заповедника была завезена группа из 10 зубров, однако из-за несоблюдения рекомендаций по технологии  репатриации животных в настоящий момент, возможно, сохранилось лишь два или три зубра. Основными факторами, повлиявшими на сокращение популяции, стали браконьерство и конкуренция со стороны сельскохозяйственных животных. Естественных врагов у зубра практически нет</a:t>
            </a:r>
            <a:r>
              <a:rPr lang="ru-RU" sz="1400" baseline="30000" dirty="0" smtClean="0">
                <a:hlinkClick r:id="rId3"/>
              </a:rPr>
              <a:t>[37]</a:t>
            </a:r>
            <a:r>
              <a:rPr lang="ru-RU" sz="1400" dirty="0" smtClean="0"/>
              <a:t>.</a:t>
            </a:r>
          </a:p>
          <a:p>
            <a:endParaRPr lang="ru-RU" sz="1400" dirty="0"/>
          </a:p>
        </p:txBody>
      </p:sp>
      <p:sp>
        <p:nvSpPr>
          <p:cNvPr id="6" name="Рисунок 5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3614734" cy="5562600"/>
          </a:xfrm>
        </p:spPr>
      </p:sp>
      <p:pic>
        <p:nvPicPr>
          <p:cNvPr id="7" name=" 0"/>
          <p:cNvPicPr/>
          <p:nvPr/>
        </p:nvPicPr>
        <p:blipFill>
          <a:blip r:embed="rId4"/>
          <a:stretch>
            <a:fillRect/>
          </a:stretch>
        </p:blipFill>
        <p:spPr>
          <a:xfrm>
            <a:off x="214282" y="428604"/>
            <a:ext cx="4429156" cy="5715040"/>
          </a:xfrm>
          <a:prstGeom prst="rect">
            <a:avLst/>
          </a:prstGeom>
        </p:spPr>
      </p:pic>
    </p:spTree>
  </p:cSld>
  <p:clrMapOvr>
    <a:masterClrMapping/>
  </p:clrMapOvr>
  <p:transition>
    <p:sndAc>
      <p:stSnd>
        <p:snd r:embed="rId2" name="drumroll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43504" y="214290"/>
            <a:ext cx="3543296" cy="857256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3600" dirty="0" smtClean="0">
                <a:solidFill>
                  <a:srgbClr val="C00000"/>
                </a:solidFill>
              </a:rPr>
              <a:t>ВЫХУХОЛЬ</a:t>
            </a:r>
            <a:endParaRPr lang="ru-RU" sz="3600" dirty="0">
              <a:solidFill>
                <a:srgbClr val="C000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000628" y="1285860"/>
            <a:ext cx="3429024" cy="4786346"/>
          </a:xfrm>
        </p:spPr>
        <p:txBody>
          <a:bodyPr>
            <a:normAutofit fontScale="92500"/>
          </a:bodyPr>
          <a:lstStyle/>
          <a:p>
            <a:pPr algn="just"/>
            <a:r>
              <a:rPr lang="ru-RU" dirty="0" smtClean="0"/>
              <a:t>Вид    семейства    </a:t>
            </a:r>
            <a:r>
              <a:rPr lang="ru-RU" dirty="0" smtClean="0">
                <a:solidFill>
                  <a:srgbClr val="C00000"/>
                </a:solidFill>
              </a:rPr>
              <a:t>кротовых </a:t>
            </a:r>
            <a:r>
              <a:rPr lang="ru-RU" dirty="0" smtClean="0"/>
              <a:t>отряда </a:t>
            </a:r>
            <a:r>
              <a:rPr lang="ru-RU" dirty="0" smtClean="0">
                <a:solidFill>
                  <a:srgbClr val="C00000"/>
                </a:solidFill>
              </a:rPr>
              <a:t>насекомоядных. </a:t>
            </a:r>
            <a:r>
              <a:rPr lang="ru-RU" dirty="0" smtClean="0"/>
              <a:t>Длина тела 18—22 см, хвоста 17—21 см Реликтовый вид, распространен на территории России. В начале XX века зверёк был довольно многочислен в протоках устья Дона, отмечался на реках </a:t>
            </a:r>
            <a:r>
              <a:rPr lang="ru-RU" dirty="0" err="1" smtClean="0"/>
              <a:t>Миус</a:t>
            </a:r>
            <a:r>
              <a:rPr lang="ru-RU" dirty="0" smtClean="0"/>
              <a:t>, Самбек, притоках Северного Донца, последние десять лет обитает в притоках Дона в Шолоховском и </a:t>
            </a:r>
            <a:r>
              <a:rPr lang="ru-RU" dirty="0" err="1" smtClean="0"/>
              <a:t>Верхнедонском</a:t>
            </a:r>
            <a:r>
              <a:rPr lang="ru-RU" dirty="0" smtClean="0"/>
              <a:t>  районах, в притоках Северного Донца и на </a:t>
            </a:r>
            <a:r>
              <a:rPr lang="ru-RU" dirty="0" err="1" smtClean="0"/>
              <a:t>Миусе</a:t>
            </a:r>
            <a:r>
              <a:rPr lang="ru-RU" dirty="0" smtClean="0"/>
              <a:t>. Вероятная численность в пределах Ростовской области — до 1000 особей.</a:t>
            </a:r>
            <a:r>
              <a:rPr lang="ru-RU" baseline="30000" dirty="0" smtClean="0">
                <a:hlinkClick r:id="rId3"/>
              </a:rPr>
              <a:t>[7]</a:t>
            </a:r>
            <a:endParaRPr lang="ru-RU" dirty="0"/>
          </a:p>
        </p:txBody>
      </p:sp>
      <p:pic>
        <p:nvPicPr>
          <p:cNvPr id="1026" name="Picture 2" descr="C:\Documents and Settings\Admin\Рабочий стол\школа\красная книга Ростовской обл\100px-NHM_Desmana_moschata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4"/>
          <a:srcRect l="11582" r="11582"/>
          <a:stretch>
            <a:fillRect/>
          </a:stretch>
        </p:blipFill>
        <p:spPr bwMode="auto">
          <a:xfrm>
            <a:off x="214282" y="500063"/>
            <a:ext cx="4714908" cy="6357937"/>
          </a:xfrm>
          <a:prstGeom prst="rect">
            <a:avLst/>
          </a:prstGeom>
          <a:noFill/>
        </p:spPr>
      </p:pic>
    </p:spTree>
  </p:cSld>
  <p:clrMapOvr>
    <a:masterClrMapping/>
  </p:clrMapOvr>
  <p:transition>
    <p:sndAc>
      <p:stSnd>
        <p:snd r:embed="rId2" name="coin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029 0.12133  L 0.125 0.12133  L 0.048 0.196  L 0.077 0.31733  L 0 0.24267  L -0.077 0.31733  L -0.048 0.196  L -0.125 0.12133  L -0.029 0.12133  L 0 0  Z" pathEditMode="relative" ptsTypes=""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14876" y="0"/>
            <a:ext cx="4429124" cy="928670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3600" dirty="0" smtClean="0">
                <a:solidFill>
                  <a:srgbClr val="C00000"/>
                </a:solidFill>
              </a:rPr>
              <a:t>СТЕПНОЙ  ХОРЬ</a:t>
            </a:r>
            <a:endParaRPr lang="ru-RU" sz="3600" dirty="0">
              <a:solidFill>
                <a:srgbClr val="C00000"/>
              </a:solidFill>
            </a:endParaRPr>
          </a:p>
        </p:txBody>
      </p:sp>
      <p:pic>
        <p:nvPicPr>
          <p:cNvPr id="5" name="Рисунок 4" descr="100px-XenoFerret.jpg"/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l="9418" r="9418"/>
          <a:stretch>
            <a:fillRect/>
          </a:stretch>
        </p:blipFill>
        <p:spPr>
          <a:xfrm>
            <a:off x="457200" y="457200"/>
            <a:ext cx="4043362" cy="5562600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0" y="928670"/>
            <a:ext cx="4286280" cy="5643602"/>
          </a:xfrm>
        </p:spPr>
        <p:txBody>
          <a:bodyPr>
            <a:noAutofit/>
          </a:bodyPr>
          <a:lstStyle/>
          <a:p>
            <a:pPr algn="just"/>
            <a:r>
              <a:rPr lang="ru-RU" sz="1400" dirty="0" smtClean="0"/>
              <a:t> семейство </a:t>
            </a:r>
            <a:r>
              <a:rPr lang="ru-RU" sz="1400" dirty="0" smtClean="0">
                <a:solidFill>
                  <a:srgbClr val="C00000"/>
                </a:solidFill>
              </a:rPr>
              <a:t>куньих</a:t>
            </a:r>
            <a:r>
              <a:rPr lang="en-US" sz="1400" dirty="0" smtClean="0"/>
              <a:t>, </a:t>
            </a:r>
            <a:r>
              <a:rPr lang="ru-RU" sz="1400" dirty="0" smtClean="0"/>
              <a:t>отряда</a:t>
            </a:r>
            <a:r>
              <a:rPr lang="en-US" sz="1400" dirty="0" smtClean="0">
                <a:solidFill>
                  <a:srgbClr val="C00000"/>
                </a:solidFill>
              </a:rPr>
              <a:t> </a:t>
            </a:r>
            <a:r>
              <a:rPr lang="ru-RU" sz="1400" dirty="0" smtClean="0">
                <a:solidFill>
                  <a:srgbClr val="C00000"/>
                </a:solidFill>
              </a:rPr>
              <a:t>хищных</a:t>
            </a:r>
            <a:r>
              <a:rPr lang="en-US" sz="1400" dirty="0" smtClean="0"/>
              <a:t>. </a:t>
            </a:r>
            <a:r>
              <a:rPr lang="ru-RU" sz="1400" dirty="0" smtClean="0"/>
              <a:t>Длина тела 52—56 см, хвоста — до 18 см, масса тела до 2 кг, самки немного меньше самцов. Распространён по всем  зонам Евразии. На западе ареал доходит до северных Балкан, центральных областей придунайской равнины. На юге граница ареала в Средней Азии определяется зоной пустынь, а в Центральной Азии — горными системами Гималаев и южного Тибета. В XIX веке являлся типичным хищником, эффективно сокращающим численность сусликов для большинства районов Ростовской области, по данной причине находился под охраной. В большом количестве наблюдался вплоть до 1960—1970-х годов. Однако в последнее время количество представителей вида существенно сократилось. Одним из факторов, вызвавших падение количество хорьков, является резкое снижение и исчезновение во многих местах малого суслика Охраняется в десяти заповедниках области и ряде заказников</a:t>
            </a:r>
            <a:r>
              <a:rPr lang="ru-RU" sz="1400" baseline="30000" dirty="0" smtClean="0">
                <a:hlinkClick r:id="rId4"/>
              </a:rPr>
              <a:t>[31]</a:t>
            </a:r>
            <a:r>
              <a:rPr lang="ru-RU" sz="1400" dirty="0" smtClean="0"/>
              <a:t>.</a:t>
            </a:r>
          </a:p>
          <a:p>
            <a:endParaRPr lang="ru-RU" sz="1400" dirty="0"/>
          </a:p>
        </p:txBody>
      </p:sp>
    </p:spTree>
  </p:cSld>
  <p:clrMapOvr>
    <a:masterClrMapping/>
  </p:clrMapOvr>
  <p:transition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64" name="WordArt 4"/>
          <p:cNvSpPr>
            <a:spLocks noChangeArrowheads="1" noChangeShapeType="1" noTextEdit="1"/>
          </p:cNvSpPr>
          <p:nvPr/>
        </p:nvSpPr>
        <p:spPr bwMode="auto">
          <a:xfrm>
            <a:off x="539750" y="620713"/>
            <a:ext cx="7848600" cy="11541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perspectiveRelaxed"/>
              <a:lightRig rig="legacyHarsh3" dir="t"/>
            </a:scene3d>
            <a:sp3d extrusionH="100000" prstMaterial="legacyMatte">
              <a:bevelT w="82550" h="38100" prst="coolSlant"/>
              <a:extrusionClr>
                <a:srgbClr val="663300"/>
              </a:extrusionClr>
            </a:sp3d>
          </a:bodyPr>
          <a:lstStyle/>
          <a:p>
            <a:pPr algn="ctr"/>
            <a:r>
              <a:rPr lang="ru-RU" sz="3600" kern="10" dirty="0" smtClean="0">
                <a:ln w="9525">
                  <a:round/>
                  <a:headEnd/>
                  <a:tailEnd/>
                </a:ln>
                <a:solidFill>
                  <a:srgbClr val="FFC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Arial"/>
                <a:cs typeface="Arial"/>
              </a:rPr>
              <a:t>Сохраним природу для наших детей!</a:t>
            </a:r>
            <a:r>
              <a:rPr lang="ru-RU" sz="3600" kern="10" dirty="0" smtClean="0">
                <a:ln w="9525">
                  <a:round/>
                  <a:headEnd/>
                  <a:tailEnd/>
                </a:ln>
                <a:solidFill>
                  <a:srgbClr val="FFC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Arial"/>
                <a:cs typeface="Arial"/>
              </a:rPr>
              <a:t>"</a:t>
            </a:r>
            <a:endParaRPr lang="ru-RU" sz="3600" kern="10" dirty="0">
              <a:ln w="9525">
                <a:round/>
                <a:headEnd/>
                <a:tailEnd/>
              </a:ln>
              <a:solidFill>
                <a:srgbClr val="FFC0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Arial"/>
              <a:cs typeface="Arial"/>
            </a:endParaRPr>
          </a:p>
        </p:txBody>
      </p:sp>
      <p:pic>
        <p:nvPicPr>
          <p:cNvPr id="348165" name="Picture 5" descr="686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61037" y="2643182"/>
            <a:ext cx="3382963" cy="200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66" name="Picture 6" descr="685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0825" y="2781300"/>
            <a:ext cx="2381250" cy="354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67" name="Picture 7" descr="685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16688" y="4508500"/>
            <a:ext cx="2381250" cy="200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68" name="Picture 8" descr="685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635375" y="4506913"/>
            <a:ext cx="2665413" cy="203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69" name="Picture 9" descr="686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339975" y="2420938"/>
            <a:ext cx="2952750" cy="197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05407421"/>
      </p:ext>
    </p:extLst>
  </p:cSld>
  <p:clrMapOvr>
    <a:masterClrMapping/>
  </p:clrMapOvr>
  <p:transition advTm="10000"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481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48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48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500"/>
                            </p:stCondLst>
                            <p:childTnLst>
                              <p:par>
                                <p:cTn id="1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48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48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48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481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48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48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8500"/>
                            </p:stCondLst>
                            <p:childTnLst>
                              <p:par>
                                <p:cTn id="2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48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48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481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48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9000"/>
                            </p:stCondLst>
                            <p:childTnLst>
                              <p:par>
                                <p:cTn id="32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48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48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48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0"/>
                            </p:stCondLst>
                            <p:childTnLst>
                              <p:par>
                                <p:cTn id="3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48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48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481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48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64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464</TotalTime>
  <Words>285</Words>
  <Application>Microsoft Office PowerPoint</Application>
  <PresentationFormat>Экран (4:3)</PresentationFormat>
  <Paragraphs>48</Paragraphs>
  <Slides>24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Paper</vt:lpstr>
      <vt:lpstr>                   Красная книга Ростовской области</vt:lpstr>
      <vt:lpstr>Презентация PowerPoint</vt:lpstr>
      <vt:lpstr>Презентация PowerPoint</vt:lpstr>
      <vt:lpstr>КАВКАЗСКАЯ   ЕВРОПЕЙСКАЯ   НОРКА</vt:lpstr>
      <vt:lpstr>ЛЕСНОЙ    ХОРЬ</vt:lpstr>
      <vt:lpstr>ЛЕСНАЯ КОШКА</vt:lpstr>
      <vt:lpstr>ЗАЙЧИК ЗЕМЛЯНОЙ - ТАРБАГАНЧИК</vt:lpstr>
      <vt:lpstr>ВЫДРА  РЕЧНАЯ</vt:lpstr>
      <vt:lpstr>КАЛМЫЦКИЙ КОРСАК</vt:lpstr>
      <vt:lpstr>СТЕПНАЯ МЫШОВКА</vt:lpstr>
      <vt:lpstr>ЧЕРНОМОРСКАЯ МОРСКАЯ СВИНЬЯ</vt:lpstr>
      <vt:lpstr>РЫСЬ</vt:lpstr>
      <vt:lpstr>ПЕРЕВЯЗКА</vt:lpstr>
      <vt:lpstr>САЙГА</vt:lpstr>
      <vt:lpstr>ГОРНОСТАЙ</vt:lpstr>
      <vt:lpstr>УШАСТЫЙ    ЁЖ</vt:lpstr>
      <vt:lpstr>ГИГАНСКАЯ  ВЕЧЕРНИЦА</vt:lpstr>
      <vt:lpstr>НОЧНИЦА ПРУДОВАЯ</vt:lpstr>
      <vt:lpstr>МАЛАЯ ВЕЧЕРНИЦА</vt:lpstr>
      <vt:lpstr>БУРЫЙ   УШАН</vt:lpstr>
      <vt:lpstr>ЗУБР</vt:lpstr>
      <vt:lpstr>ВЫХУХОЛЬ</vt:lpstr>
      <vt:lpstr>СТЕПНОЙ  ХОРЬ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1</cp:lastModifiedBy>
  <cp:revision>54</cp:revision>
  <dcterms:created xsi:type="dcterms:W3CDTF">2011-01-30T08:50:34Z</dcterms:created>
  <dcterms:modified xsi:type="dcterms:W3CDTF">2021-05-19T16:38:33Z</dcterms:modified>
</cp:coreProperties>
</file>