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9" r:id="rId12"/>
    <p:sldId id="272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CF93E-8311-472A-8EDF-E8AB8C2752C3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06E25-3A58-4A00-A671-CA58F9FCEF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506E25-3A58-4A00-A671-CA58F9FCEF5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5FE861-52CA-451A-9EEF-7246C393146A}" type="datetimeFigureOut">
              <a:rPr lang="ru-RU" smtClean="0"/>
              <a:pPr/>
              <a:t>29.03.2011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404AC16-4F7C-450F-9B61-4871A23B5A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57290" y="1571612"/>
            <a:ext cx="7329510" cy="2286016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Технологии работы </a:t>
            </a:r>
            <a:br>
              <a:rPr lang="ru-RU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 детьми ОВЗ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500042"/>
            <a:ext cx="7643866" cy="164307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Правовые документы,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отражающие социальную поддержку детей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 ограниченными возможностями здоровья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214414" y="2357430"/>
            <a:ext cx="7500990" cy="374014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Всеобщая декларация прав человека;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Декларация прав инвалидов;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Декларация прав умственно-отсталых лиц;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Конвенция о правах ребенка.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500166" y="285728"/>
            <a:ext cx="7286676" cy="221457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Законодательные документы,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отражающие вопросы,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связанные с обеспечением надлежащих условий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обучения и воспитания детей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отклонениями в развитии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35608" y="2571744"/>
            <a:ext cx="7498080" cy="3676656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Конституция РФ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Закон РФ «Об образовании»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 Закон «Об образовании» утверждает государственные гарантии на получение образования лицам с отклонениями в развитии и гарантирует им: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воспитание и обучение;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социальную адаптацию и интеграцию в общество.</a:t>
            </a:r>
          </a:p>
          <a:p>
            <a:endParaRPr lang="ru-RU" sz="2800" dirty="0" smtClean="0"/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85852" y="785794"/>
            <a:ext cx="735811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решении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коллегии Министерства образования РФ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от 18.01.2000г. №1-2 говорится: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повышении роли системы дополнительного образования в работе с детьми с ограниченными возможностями здоровья » говорится, что основная задача, стоящая перед государством и обществом в целом в отношении детей данной категории, - создание надлежащих условий и оказание помощи в их социальной реабилитации и адаптации, к подготовке к полноценной жизни в обществе.</a:t>
            </a:r>
            <a:r>
              <a:rPr lang="ru-RU" sz="2800" dirty="0"/>
              <a:t> </a:t>
            </a:r>
            <a:endParaRPr lang="ru-RU" sz="2800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428604"/>
            <a:ext cx="735811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Коллегия, в частности, обращает особое внимание на: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интеграцию детей с ограниченными возможностями здоровья в среду здоровых сверстников;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допрофессиональную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подготовку детей с ОВЗ в целях обеспечения их социальной незащищенности;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разработать систему мер по активизации работы с детьми с ОВЗ в учреждениях дополнительного образования детей;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усилить взаимодействие образовательных учреждений с семьями детей с ОВЗ;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активнее вовлекать детей с ОВЗ в подготовку и проведение массовых мероприятий с учащимися, участие в конкурсах, смотрах, фестивалях, соревнованиях, олимпиадах и других формах дополнительного образования на муниципальном, федеральном и международном уровнях.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226514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«…умело, умно, мудро, тонко, сердечно прикоснуться к каждой из тысячи граней, найти ту, которая, если её, как алмаз шлифовать, засверкает неповторимым сиянием человеческого таланта, а это сияние принесет человеку личное счастье…»           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В.А. Сухомлинский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Рекомендации педагогу по  проблеме социально-педагогической поддержки развития личности ребенка с ОВЗ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i="1" dirty="0" smtClean="0"/>
              <a:t>1.Относитесь к ребенку спокойно и доброжелательно, так же, как к другим детям.</a:t>
            </a:r>
          </a:p>
          <a:p>
            <a:pPr lvl="0"/>
            <a:r>
              <a:rPr lang="ru-RU" i="1" dirty="0" smtClean="0"/>
              <a:t>2.Учитывайте индивидуальные возможности и особенности ребенка при выборе форм, методов, приемов работы на занятии.</a:t>
            </a:r>
          </a:p>
          <a:p>
            <a:pPr lvl="0"/>
            <a:r>
              <a:rPr lang="ru-RU" i="1" dirty="0" smtClean="0"/>
              <a:t>3.Сравнивайте ребенка с ним самим, а не с другими детьми.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71480"/>
            <a:ext cx="7498080" cy="600079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i="1" dirty="0" smtClean="0"/>
              <a:t>4.Создавайте у ребенка субъективное переживание успеха.</a:t>
            </a:r>
          </a:p>
          <a:p>
            <a:pPr>
              <a:buNone/>
            </a:pPr>
            <a:r>
              <a:rPr lang="ru-RU" b="1" dirty="0" smtClean="0"/>
              <a:t>	</a:t>
            </a:r>
            <a:r>
              <a:rPr lang="ru-RU" sz="2600" b="1" dirty="0" smtClean="0"/>
              <a:t>Приемы:</a:t>
            </a:r>
          </a:p>
          <a:p>
            <a:pPr lvl="0"/>
            <a:r>
              <a:rPr lang="ru-RU" sz="2600" dirty="0" smtClean="0"/>
              <a:t>Снятие страха - «Ничего страшного...»</a:t>
            </a:r>
          </a:p>
          <a:p>
            <a:pPr lvl="0"/>
            <a:r>
              <a:rPr lang="ru-RU" sz="2600" dirty="0" smtClean="0"/>
              <a:t>Скрытая инструкция - «Ты же помнишь, что...»</a:t>
            </a:r>
          </a:p>
          <a:p>
            <a:pPr lvl="0"/>
            <a:r>
              <a:rPr lang="ru-RU" sz="2600" dirty="0" smtClean="0"/>
              <a:t>Авансирование - «У тебя получится...», «Ты сможешь...»</a:t>
            </a:r>
          </a:p>
          <a:p>
            <a:r>
              <a:rPr lang="ru-RU" sz="2600" dirty="0" smtClean="0"/>
              <a:t>Говорите это искренне и уверенно.</a:t>
            </a:r>
          </a:p>
          <a:p>
            <a:pPr lvl="0"/>
            <a:r>
              <a:rPr lang="ru-RU" sz="2600" dirty="0" smtClean="0"/>
              <a:t>Усиление мотива - «Нам это нужно для...»</a:t>
            </a:r>
          </a:p>
          <a:p>
            <a:r>
              <a:rPr lang="ru-RU" sz="2600" dirty="0" smtClean="0"/>
              <a:t>(«Будешь лучше читать, сможешь найти в книге ответы на свои вопросы»).</a:t>
            </a:r>
          </a:p>
          <a:p>
            <a:r>
              <a:rPr lang="ru-RU" sz="2600" dirty="0" smtClean="0"/>
              <a:t>Педагогическое внушение - «Приступай же...</a:t>
            </a:r>
          </a:p>
          <a:p>
            <a:pPr lvl="0"/>
            <a:r>
              <a:rPr lang="ru-RU" sz="2600" dirty="0" smtClean="0"/>
              <a:t>Высокая оценка детали - «Вот эта часть у тебя получилась замечательно...»</a:t>
            </a:r>
          </a:p>
          <a:p>
            <a:r>
              <a:rPr lang="ru-RU" sz="2600" dirty="0" smtClean="0"/>
              <a:t>(«Сегодня ты хорошо рассказал о..., отвечал на вопросы и т.д.»)</a:t>
            </a:r>
          </a:p>
          <a:p>
            <a:endParaRPr lang="ru-RU" sz="2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57166"/>
            <a:ext cx="7498080" cy="5891234"/>
          </a:xfrm>
        </p:spPr>
        <p:txBody>
          <a:bodyPr>
            <a:normAutofit fontScale="92500"/>
          </a:bodyPr>
          <a:lstStyle/>
          <a:p>
            <a:pPr lvl="1">
              <a:buNone/>
            </a:pPr>
            <a:r>
              <a:rPr lang="ru-RU" i="1" dirty="0" smtClean="0"/>
              <a:t>5.Помогайте ребенку почувствовать свою интеллектуальную состоятельность.</a:t>
            </a:r>
          </a:p>
          <a:p>
            <a:pPr>
              <a:buNone/>
            </a:pPr>
            <a:r>
              <a:rPr lang="ru-RU" sz="2800" dirty="0" smtClean="0"/>
              <a:t>    </a:t>
            </a:r>
            <a:r>
              <a:rPr lang="ru-RU" sz="2800" b="1" dirty="0" smtClean="0"/>
              <a:t>Приемы:</a:t>
            </a:r>
            <a:r>
              <a:rPr lang="ru-RU" sz="2800" dirty="0" smtClean="0"/>
              <a:t>	</a:t>
            </a:r>
          </a:p>
          <a:p>
            <a:pPr lvl="0"/>
            <a:r>
              <a:rPr lang="ru-RU" sz="2800" dirty="0" smtClean="0"/>
              <a:t>Отмечайте достижения ребенка, а не неудачи.</a:t>
            </a:r>
          </a:p>
          <a:p>
            <a:pPr lvl="0"/>
            <a:r>
              <a:rPr lang="ru-RU" sz="2800" dirty="0" smtClean="0"/>
              <a:t>Делайте ошибки нормальным и нужным явлением.</a:t>
            </a:r>
          </a:p>
          <a:p>
            <a:pPr lvl="0"/>
            <a:r>
              <a:rPr lang="ru-RU" sz="2800" dirty="0" smtClean="0"/>
              <a:t>Формируйте веру в успех.</a:t>
            </a:r>
          </a:p>
          <a:p>
            <a:r>
              <a:rPr lang="ru-RU" sz="2800" dirty="0" smtClean="0"/>
              <a:t>Концентрируйте внимание на уже достигнутых в прошлом успехах (на прошлом занятии ты смог сделать..., сможешь и сейчас).</a:t>
            </a:r>
          </a:p>
          <a:p>
            <a:pPr>
              <a:buNone/>
            </a:pPr>
            <a:r>
              <a:rPr lang="ru-RU" sz="2800" i="1" dirty="0" smtClean="0"/>
              <a:t>6. Дайте, ребенку возможность делать выбор, решать самому, высказывать свою точку зрения.</a:t>
            </a:r>
          </a:p>
          <a:p>
            <a:pPr lvl="0"/>
            <a:endParaRPr lang="ru-RU" sz="2800" dirty="0" smtClean="0"/>
          </a:p>
          <a:p>
            <a:pPr lvl="0"/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9697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Нетрадиционные методы в коррекционной работе с детьми с ОВЗ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67282"/>
          </a:xfrm>
        </p:spPr>
        <p:txBody>
          <a:bodyPr>
            <a:normAutofit fontScale="25000" lnSpcReduction="20000"/>
          </a:bodyPr>
          <a:lstStyle/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Фитотерапия</a:t>
            </a: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Ароматерапия</a:t>
            </a:r>
            <a:endParaRPr lang="ru-RU" sz="6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 Музыкотерапия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Хромотерапия</a:t>
            </a: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Цветотерапия</a:t>
            </a:r>
            <a:endParaRPr lang="ru-RU" sz="6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Рефлексотерапия и точечный массаж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Куклотерапия</a:t>
            </a: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200" b="1" dirty="0" err="1" smtClean="0">
                <a:latin typeface="Times New Roman" pitchFamily="18" charset="0"/>
                <a:cs typeface="Times New Roman" pitchFamily="18" charset="0"/>
              </a:rPr>
              <a:t>Сказкотерапия</a:t>
            </a:r>
            <a:endParaRPr lang="ru-RU" sz="6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6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200" b="1" dirty="0" smtClean="0">
                <a:latin typeface="Times New Roman" pitchFamily="18" charset="0"/>
                <a:cs typeface="Times New Roman" pitchFamily="18" charset="0"/>
              </a:rPr>
              <a:t>    Песочная терапия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42" y="357166"/>
            <a:ext cx="70723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Фитотерапия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 Лечение с помощью лекарственных растений.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Эффективное лечебное и профилактическое средство.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Порошина\Рабочий стол\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7038" y="1490663"/>
            <a:ext cx="4176730" cy="5044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285728"/>
            <a:ext cx="7715304" cy="1006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Музыкотерапия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Это лекарство, которое слушают.  Самый большой эффект от музыки – это профилактика и лечение нервно-психических заболеваний.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Цветотерапия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Лечение цветом. Ученые доказали, что, изменяя световой и цветовой режимы, можно воздействовать на функции вегетативной нервной системы, эндокринных желез и другие жизненно важные органы и процессы в организме.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Documents and Settings\Порошина\Рабочий стол\ц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714620"/>
            <a:ext cx="5446070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428604"/>
            <a:ext cx="764386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Куклотерапия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      Это раздел частной психотерапии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арттерапии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использующий в качестве основного приема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психокоррекционного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воздействия куклу, как промежуточный объект взаимодействия ребенка и взрослого.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 Цель: помочь ликвидировать болезненные переживания, укрепить психическое здоровье, улучшить социальную адаптацию, развить самосознание, разрешить конфликты в условиях коллективной творческой деятельности.</a:t>
            </a:r>
            <a:r>
              <a:rPr lang="ru-RU" sz="2000" dirty="0" smtClean="0"/>
              <a:t> 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098" name="Picture 2" descr="C:\Documents and Settings\Порошина\Рабочий стол\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83521" y="2714620"/>
            <a:ext cx="4339910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357290" y="500042"/>
            <a:ext cx="721523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Песочная терапия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Игры с песком и водой широко используются в работе с детьми с ОВЗ для формирования и развития пространственно-количественных представлений, для развития мелкой моторики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Песок обладает замечательным свойством «заземлять» негативную психическую энергию.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124" name="Picture 4" descr="C:\Documents and Settings\Порошина\Рабочий стол\п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5" y="3357562"/>
            <a:ext cx="3714776" cy="2786082"/>
          </a:xfrm>
          <a:prstGeom prst="rect">
            <a:avLst/>
          </a:prstGeom>
          <a:noFill/>
        </p:spPr>
      </p:pic>
      <p:pic>
        <p:nvPicPr>
          <p:cNvPr id="5122" name="Picture 2" descr="C:\Documents and Settings\Порошина\Рабочий стол\п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714620"/>
            <a:ext cx="4471245" cy="33813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642918"/>
            <a:ext cx="750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Рефлексотерапия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точечный массаж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1071546"/>
            <a:ext cx="5429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Сказкотерапия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    Дети – профессиональные режиссеры.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     Это психотерапия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психокоррекция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образность и метафоричность языка, психологическая защищенность.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  <p:pic>
        <p:nvPicPr>
          <p:cNvPr id="6146" name="Picture 2" descr="C:\Documents and Settings\Порошина\Рабочий стол\с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2357430"/>
            <a:ext cx="4357718" cy="3965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85728"/>
            <a:ext cx="7498080" cy="5962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	Личностно – ориентированные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технологии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обучения и воспитания-  в центре их внимания неповторимая личность, стремящаяся к реализации своих возможностей и способная на ответственный выбор в разнообразных жизненных ситуациях. </a:t>
            </a:r>
          </a:p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технологии личностно-ориентированного обучения – максимальное развитие (а не формирование заранее заданных) индивидуальных познавательных способностей ребенка на основе использования имеющегося у него опыта жизнедеятельности.</a:t>
            </a:r>
          </a:p>
          <a:p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Педагогика сотрудни</a:t>
            </a:r>
            <a:r>
              <a:rPr lang="ru-RU" b="1" dirty="0" smtClean="0"/>
              <a:t>чества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b="1" i="1" dirty="0" smtClean="0"/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предполагает гуманное отношение к детям, которое включает: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заинтересованность педагога в их судьбе;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сотрудничество, общение, 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отсутствие принуждения, наказания, оценивания, запретов, угнетающих личность; 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отношение к ребенку как к уникальной личности («в каждом ребенке – чудо»); 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терпимость к детским недостаткам, веру в ребенка и в его силы («все дети талантливы»).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85728"/>
            <a:ext cx="7498080" cy="5962672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Игровые технологии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обладают средствами, активизирующими и интенсифицирующими деятельность учащихся. В их основу положена педагогическая игра как основной вид деятельности, направленный на усвоение общественного опыта.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Педагогическая игра обладает существенным признаком – четко поставленной целью обучения и соответствующим ей педагогическим результатом, которые могут быть обоснованы, выделены в явном виде и характеризуются учебно-познавательной направленностью. 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Новые информационные технологии –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технологии, использующие специальные технические информационные средства (ЭВМ, аудио, кино, видео).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Цели новых информационных технологий: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умений работать с информацией, развитие коммуникативных способностей.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личности «информационного общества».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Предоставление ребенку возможности для усвоения такого объема учебного материала, сколько он может усвоить.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у детей исследовательских умений, умений принимать оптимальные решения.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1071546"/>
            <a:ext cx="7498080" cy="4000528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/>
              <a:t>Спасибо за внимание!</a:t>
            </a:r>
            <a:endParaRPr lang="ru-RU" sz="72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212</TotalTime>
  <Words>455</Words>
  <Application>Microsoft Office PowerPoint</Application>
  <PresentationFormat>Экран (4:3)</PresentationFormat>
  <Paragraphs>150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Солнцестояние</vt:lpstr>
      <vt:lpstr>Технологии работы  с детьми ОВЗ</vt:lpstr>
      <vt:lpstr>Правовые документы, отражающие социальную поддержку детей  с ограниченными возможностями здоровья </vt:lpstr>
      <vt:lpstr>Законодательные документы,  отражающие вопросы,  связанные с обеспечением надлежащих условий  для обучения и воспитания детей  с отклонениями в развитии </vt:lpstr>
      <vt:lpstr>Слайд 4</vt:lpstr>
      <vt:lpstr>Слайд 5</vt:lpstr>
      <vt:lpstr>«…умело, умно, мудро, тонко, сердечно прикоснуться к каждой из тысячи граней, найти ту, которая, если её, как алмаз шлифовать, засверкает неповторимым сиянием человеческого таланта, а это сияние принесет человеку личное счастье…»             В.А. Сухомлинский  </vt:lpstr>
      <vt:lpstr>Рекомендации педагогу по  проблеме социально-педагогической поддержки развития личности ребенка с ОВЗ</vt:lpstr>
      <vt:lpstr>Слайд 8</vt:lpstr>
      <vt:lpstr>Слайд 9</vt:lpstr>
      <vt:lpstr>Нетрадиционные методы в коррекционной работе с детьми с ОВЗ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Спасибо за внимание!</vt:lpstr>
    </vt:vector>
  </TitlesOfParts>
  <Company>Ровесник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Технологии работы  с детьми ОВЗ</dc:title>
  <dc:creator>Татьяна</dc:creator>
  <cp:lastModifiedBy>Татьяна</cp:lastModifiedBy>
  <cp:revision>25</cp:revision>
  <dcterms:created xsi:type="dcterms:W3CDTF">2011-03-25T03:17:16Z</dcterms:created>
  <dcterms:modified xsi:type="dcterms:W3CDTF">2011-03-29T03:51:36Z</dcterms:modified>
</cp:coreProperties>
</file>