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6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0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cafe.net/read/esenin_sergey-polnoe_sobranie_stihotvoreniy-157481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ымянный.png"/>
          <p:cNvPicPr>
            <a:picLocks noChangeAspect="1"/>
          </p:cNvPicPr>
          <p:nvPr/>
        </p:nvPicPr>
        <p:blipFill>
          <a:blip r:embed="rId2" cstate="print"/>
          <a:srcRect l="1033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76200"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772400" cy="25922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Bookman Old Style" pitchFamily="18" charset="0"/>
              </a:rPr>
              <a:t>Стихотворения Сергея Есенина.</a:t>
            </a:r>
            <a:br>
              <a:rPr lang="ru-RU" dirty="0" smtClean="0">
                <a:solidFill>
                  <a:srgbClr val="0070C0"/>
                </a:solidFill>
                <a:latin typeface="Bookman Old Style" pitchFamily="18" charset="0"/>
              </a:rPr>
            </a:br>
            <a:r>
              <a:rPr lang="ru-RU" dirty="0" smtClean="0">
                <a:solidFill>
                  <a:srgbClr val="0070C0"/>
                </a:solidFill>
                <a:latin typeface="Bookman Old Style" pitchFamily="18" charset="0"/>
              </a:rPr>
              <a:t>Как хорошо вы знаете творчество Поэта?</a:t>
            </a:r>
            <a:endParaRPr lang="ru-RU" dirty="0">
              <a:solidFill>
                <a:srgbClr val="0070C0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4149080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ru-RU" sz="2200" b="1" dirty="0" smtClean="0">
                <a:solidFill>
                  <a:srgbClr val="B50B54"/>
                </a:solidFill>
                <a:latin typeface="Monotype Corsiva" pitchFamily="66" charset="0"/>
              </a:rPr>
              <a:t>Автор викторины: учитель </a:t>
            </a:r>
            <a:br>
              <a:rPr lang="ru-RU" sz="2200" b="1" dirty="0" smtClean="0">
                <a:solidFill>
                  <a:srgbClr val="B50B54"/>
                </a:solidFill>
                <a:latin typeface="Monotype Corsiva" pitchFamily="66" charset="0"/>
              </a:rPr>
            </a:br>
            <a:r>
              <a:rPr lang="ru-RU" sz="2200" b="1" dirty="0" smtClean="0">
                <a:solidFill>
                  <a:srgbClr val="B50B54"/>
                </a:solidFill>
                <a:latin typeface="Monotype Corsiva" pitchFamily="66" charset="0"/>
              </a:rPr>
              <a:t>мировой художественной культуры</a:t>
            </a:r>
            <a:br>
              <a:rPr lang="ru-RU" sz="2200" b="1" dirty="0" smtClean="0">
                <a:solidFill>
                  <a:srgbClr val="B50B54"/>
                </a:solidFill>
                <a:latin typeface="Monotype Corsiva" pitchFamily="66" charset="0"/>
              </a:rPr>
            </a:br>
            <a:r>
              <a:rPr lang="ru-RU" sz="2200" b="1" dirty="0" smtClean="0">
                <a:solidFill>
                  <a:srgbClr val="B50B54"/>
                </a:solidFill>
                <a:latin typeface="Monotype Corsiva" pitchFamily="66" charset="0"/>
              </a:rPr>
              <a:t>МКОУ «СОШ а. Верхний Учкулан» </a:t>
            </a:r>
            <a:br>
              <a:rPr lang="ru-RU" sz="2200" b="1" dirty="0" smtClean="0">
                <a:solidFill>
                  <a:srgbClr val="B50B54"/>
                </a:solidFill>
                <a:latin typeface="Monotype Corsiva" pitchFamily="66" charset="0"/>
              </a:rPr>
            </a:br>
            <a:r>
              <a:rPr lang="ru-RU" sz="2200" b="1" dirty="0" err="1" smtClean="0">
                <a:solidFill>
                  <a:srgbClr val="B50B54"/>
                </a:solidFill>
                <a:latin typeface="Monotype Corsiva" pitchFamily="66" charset="0"/>
              </a:rPr>
              <a:t>Салпагарова</a:t>
            </a:r>
            <a:r>
              <a:rPr lang="ru-RU" sz="2200" b="1" dirty="0" smtClean="0">
                <a:solidFill>
                  <a:srgbClr val="B50B54"/>
                </a:solidFill>
                <a:latin typeface="Monotype Corsiva" pitchFamily="66" charset="0"/>
              </a:rPr>
              <a:t> Людмила </a:t>
            </a:r>
            <a:r>
              <a:rPr lang="ru-RU" sz="2200" b="1" dirty="0" err="1" smtClean="0">
                <a:solidFill>
                  <a:srgbClr val="B50B54"/>
                </a:solidFill>
                <a:latin typeface="Monotype Corsiva" pitchFamily="66" charset="0"/>
              </a:rPr>
              <a:t>Казиевна</a:t>
            </a:r>
            <a:r>
              <a:rPr lang="ru-RU" sz="2200" b="1" dirty="0" smtClean="0">
                <a:solidFill>
                  <a:srgbClr val="B50B54"/>
                </a:solidFill>
                <a:latin typeface="Monotype Corsiva" pitchFamily="66" charset="0"/>
              </a:rPr>
              <a:t/>
            </a:r>
            <a:br>
              <a:rPr lang="ru-RU" sz="2200" b="1" dirty="0" smtClean="0">
                <a:solidFill>
                  <a:srgbClr val="B50B54"/>
                </a:solidFill>
                <a:latin typeface="Monotype Corsiva" pitchFamily="66" charset="0"/>
              </a:rPr>
            </a:br>
            <a:r>
              <a:rPr lang="ru-RU" sz="2200" b="1" dirty="0" smtClean="0">
                <a:solidFill>
                  <a:srgbClr val="B50B54"/>
                </a:solidFill>
                <a:latin typeface="Monotype Corsiva" pitchFamily="66" charset="0"/>
              </a:rPr>
              <a:t>  </a:t>
            </a:r>
            <a:r>
              <a:rPr lang="ru-RU" sz="2200" b="1" dirty="0" smtClean="0">
                <a:solidFill>
                  <a:srgbClr val="B50B54"/>
                </a:solidFill>
                <a:latin typeface="Monotype Corsiva" pitchFamily="66" charset="0"/>
              </a:rPr>
              <a:t>20201г</a:t>
            </a:r>
            <a:r>
              <a:rPr lang="ru-RU" sz="2200" b="1" dirty="0" smtClean="0">
                <a:solidFill>
                  <a:srgbClr val="B50B54"/>
                </a:solidFill>
                <a:latin typeface="Monotype Corsiva" pitchFamily="66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Bookman Old Style" pitchFamily="18" charset="0"/>
              </a:rPr>
              <a:t>В этом имени – слово «</a:t>
            </a:r>
            <a:r>
              <a:rPr lang="ru-RU" dirty="0" err="1" smtClean="0">
                <a:latin typeface="Bookman Old Style" pitchFamily="18" charset="0"/>
              </a:rPr>
              <a:t>есень</a:t>
            </a:r>
            <a:r>
              <a:rPr lang="ru-RU" dirty="0" smtClean="0">
                <a:latin typeface="Bookman Old Style" pitchFamily="18" charset="0"/>
              </a:rPr>
              <a:t>». Осень, ясень, осенний цвет.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 Что – то есть в нём от русских песен –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 Поднебесье, тихие веси, сень берёзы и синь – рассвет.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 Что – то есть в нём и от  весенней,  Грусти,  Юности и  Чистоты…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 </a:t>
            </a:r>
            <a:r>
              <a:rPr lang="ru-RU" b="1" dirty="0" smtClean="0">
                <a:latin typeface="Bookman Old Style" pitchFamily="18" charset="0"/>
              </a:rPr>
              <a:t>Только скажут: «Сергей Есенин»,  всей России встают черты</a:t>
            </a:r>
            <a:r>
              <a:rPr lang="ru-RU" dirty="0" smtClean="0">
                <a:latin typeface="Bookman Old Style" pitchFamily="18" charset="0"/>
              </a:rPr>
              <a:t>…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 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(Николай Браун)</a:t>
            </a:r>
          </a:p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1196752"/>
            <a:ext cx="727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                 *     *     *</a:t>
            </a:r>
            <a:br>
              <a:rPr lang="ru-RU" sz="2400" dirty="0" smtClean="0"/>
            </a:br>
            <a:r>
              <a:rPr lang="ru-RU" sz="2400" dirty="0" smtClean="0">
                <a:latin typeface="Bookman Old Style" pitchFamily="18" charset="0"/>
              </a:rPr>
              <a:t>Я знаю – в жизни счастья нет,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Она есть бред, мечта души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больной</a:t>
            </a:r>
            <a:r>
              <a:rPr lang="ru-RU" sz="2400" dirty="0" smtClean="0">
                <a:latin typeface="Bookman Old Style" pitchFamily="18" charset="0"/>
              </a:rPr>
              <a:t>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И знаю – скучен всем напев унылый мой,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Но я не виноват – такой уж я поэт.</a:t>
            </a:r>
            <a:endParaRPr lang="ru-RU" sz="2400" dirty="0"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92080" y="1916832"/>
            <a:ext cx="14253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больной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1556792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                      *     *     *</a:t>
            </a:r>
          </a:p>
          <a:p>
            <a:r>
              <a:rPr lang="ru-RU" sz="2400" dirty="0" smtClean="0">
                <a:latin typeface="Bookman Old Style" pitchFamily="18" charset="0"/>
              </a:rPr>
              <a:t>Не поддержать вам костра догоревшего,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Искры потухшие… Поздно, бесплодные.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Не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исцелить</a:t>
            </a:r>
            <a:r>
              <a:rPr lang="ru-RU" sz="2400" dirty="0" smtClean="0">
                <a:latin typeface="Bookman Old Style" pitchFamily="18" charset="0"/>
              </a:rPr>
              <a:t> сердца вам наболевшего,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Думы больные, без жизни, холодные!</a:t>
            </a:r>
            <a:endParaRPr lang="ru-RU" sz="2400" dirty="0"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47664" y="2636912"/>
            <a:ext cx="15937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исцелить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827584" y="1412776"/>
            <a:ext cx="6624736" cy="193899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            *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 *     *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Слушает ласково песни глубокие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С запада розовой лентой заря.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С нежностью смотрит на звезды далекие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И улыбается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небу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земля.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43808" y="2852936"/>
            <a:ext cx="885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небу</a:t>
            </a:r>
            <a:endParaRPr lang="ru-RU" sz="24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115616" y="1444134"/>
            <a:ext cx="691276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            *     *     *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И надо мной звезда горит,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Но тускло светится в тумане,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И мне широкий путь лежит,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Но он заросший весь в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бурьяне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.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16016" y="2924944"/>
            <a:ext cx="14205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бурьяне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1772816"/>
            <a:ext cx="6174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          *     *     *</a:t>
            </a:r>
          </a:p>
          <a:p>
            <a:r>
              <a:rPr lang="ru-RU" sz="2400" dirty="0" smtClean="0">
                <a:latin typeface="Bookman Old Style" pitchFamily="18" charset="0"/>
              </a:rPr>
              <a:t>Тот поэт, врагов кто губит,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Чья родная правда –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мать</a:t>
            </a:r>
            <a:r>
              <a:rPr lang="ru-RU" sz="2400" dirty="0" smtClean="0">
                <a:latin typeface="Bookman Old Style" pitchFamily="18" charset="0"/>
              </a:rPr>
              <a:t>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Кто людей как братьев любит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И готов за них страдать.</a:t>
            </a:r>
            <a:endParaRPr lang="ru-RU" sz="2400" dirty="0"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99992" y="2492896"/>
            <a:ext cx="920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мать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1484784"/>
            <a:ext cx="64087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              *     *     *</a:t>
            </a:r>
          </a:p>
          <a:p>
            <a:r>
              <a:rPr lang="ru-RU" sz="2400" dirty="0" smtClean="0">
                <a:latin typeface="Bookman Old Style" pitchFamily="18" charset="0"/>
              </a:rPr>
              <a:t>Мне тоскливо, и скучно, и жалко,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Неуютно камин мой горит,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Но измятая в книжке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фиалка</a:t>
            </a:r>
            <a:r>
              <a:rPr lang="ru-RU" sz="2400" dirty="0" smtClean="0">
                <a:latin typeface="Bookman Old Style" pitchFamily="18" charset="0"/>
              </a:rPr>
              <a:t/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Все о счастье былом говорит.</a:t>
            </a:r>
            <a:endParaRPr lang="ru-RU" sz="2400" dirty="0"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99992" y="2564904"/>
            <a:ext cx="1350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фиалка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1340768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       *      *     *</a:t>
            </a:r>
          </a:p>
          <a:p>
            <a:r>
              <a:rPr lang="ru-RU" sz="2400" dirty="0" smtClean="0">
                <a:latin typeface="Bookman Old Style" pitchFamily="18" charset="0"/>
              </a:rPr>
              <a:t>А по двору метелица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Ковром шелковым стелется,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Но больно холодна.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Воробышки</a:t>
            </a:r>
            <a:r>
              <a:rPr lang="ru-RU" sz="2400" dirty="0" smtClean="0">
                <a:latin typeface="Bookman Old Style" pitchFamily="18" charset="0"/>
              </a:rPr>
              <a:t> игривые,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Как детки сиротливые,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Прижались у окна.</a:t>
            </a:r>
            <a:endParaRPr lang="ru-RU" sz="2400" dirty="0"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2780928"/>
            <a:ext cx="20521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Воробышки</a:t>
            </a:r>
            <a:endParaRPr lang="ru-RU" sz="24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03648" y="1371545"/>
            <a:ext cx="5760640" cy="200054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    *     *     *</a:t>
            </a:r>
            <a:br>
              <a:rPr lang="ru-RU" sz="2800" b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  <a:t>Под венком лесной ромашки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  <a:t>Я строгал, чинил челны,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  <a:t>Уронил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man Old Style" pitchFamily="18" charset="0"/>
                <a:cs typeface="Arial" pitchFamily="34" charset="0"/>
              </a:rPr>
              <a:t>кольцо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  <a:t> милашки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  <a:t>В струи пенистой волны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2564904"/>
            <a:ext cx="12458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  <a:cs typeface="Arial" pitchFamily="34" charset="0"/>
              </a:rPr>
              <a:t>кольцо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628800"/>
            <a:ext cx="56703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       *     *     *</a:t>
            </a:r>
          </a:p>
          <a:p>
            <a:r>
              <a:rPr lang="ru-RU" sz="2400" dirty="0" smtClean="0">
                <a:latin typeface="Bookman Old Style" pitchFamily="18" charset="0"/>
              </a:rPr>
              <a:t>Скачет конь,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простору</a:t>
            </a:r>
            <a:r>
              <a:rPr lang="ru-RU" sz="2400" dirty="0" smtClean="0">
                <a:latin typeface="Bookman Old Style" pitchFamily="18" charset="0"/>
              </a:rPr>
              <a:t> много,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Валит снег и стелет шаль.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Бесконечная дорога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Убегает лентой вдаль.</a:t>
            </a:r>
            <a:endParaRPr lang="ru-RU" sz="2400" dirty="0"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75856" y="1988840"/>
            <a:ext cx="16033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простору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1556792"/>
            <a:ext cx="61926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            *     *     *</a:t>
            </a:r>
          </a:p>
          <a:p>
            <a:r>
              <a:rPr lang="ru-RU" sz="2400" dirty="0" smtClean="0">
                <a:latin typeface="Bookman Old Style" pitchFamily="18" charset="0"/>
              </a:rPr>
              <a:t>Край любимый! Сердцу снятся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Скирды</a:t>
            </a:r>
            <a:r>
              <a:rPr lang="ru-RU" sz="2400" dirty="0" smtClean="0">
                <a:latin typeface="Bookman Old Style" pitchFamily="18" charset="0"/>
              </a:rPr>
              <a:t> солнца в водах лонных.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Я хотел бы затеряться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В зеленях твоих </a:t>
            </a:r>
            <a:r>
              <a:rPr lang="ru-RU" sz="2400" dirty="0" err="1" smtClean="0">
                <a:latin typeface="Bookman Old Style" pitchFamily="18" charset="0"/>
              </a:rPr>
              <a:t>стозвонных</a:t>
            </a:r>
            <a:r>
              <a:rPr lang="ru-RU" sz="2400" dirty="0" smtClean="0">
                <a:latin typeface="Bookman Old Style" pitchFamily="18" charset="0"/>
              </a:rPr>
              <a:t>.</a:t>
            </a:r>
            <a:endParaRPr lang="ru-RU" sz="2400" dirty="0"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31640" y="2276872"/>
            <a:ext cx="14318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Скирды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155679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          *     *     *</a:t>
            </a:r>
          </a:p>
          <a:p>
            <a:r>
              <a:rPr lang="ru-RU" sz="2400" dirty="0" smtClean="0">
                <a:latin typeface="Bookman Old Style" pitchFamily="18" charset="0"/>
              </a:rPr>
              <a:t>По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сугробам </a:t>
            </a:r>
            <a:r>
              <a:rPr lang="ru-RU" sz="2400" dirty="0" smtClean="0">
                <a:latin typeface="Bookman Old Style" pitchFamily="18" charset="0"/>
              </a:rPr>
              <a:t>она бежала,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Поспевая за ним бежать…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И так долго, долго дрожала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Воды незамерзшей гладь.</a:t>
            </a:r>
            <a:endParaRPr lang="ru-RU" sz="2400" dirty="0"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07704" y="1916832"/>
            <a:ext cx="1598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сугробам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1412776"/>
            <a:ext cx="61926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            *     *     *</a:t>
            </a:r>
          </a:p>
          <a:p>
            <a:r>
              <a:rPr lang="ru-RU" sz="2400" dirty="0" smtClean="0">
                <a:latin typeface="Bookman Old Style" pitchFamily="18" charset="0"/>
              </a:rPr>
              <a:t>Устал я жить в родном краю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В тоске по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гречневым </a:t>
            </a:r>
            <a:r>
              <a:rPr lang="ru-RU" sz="2400" dirty="0" smtClean="0">
                <a:latin typeface="Bookman Old Style" pitchFamily="18" charset="0"/>
              </a:rPr>
              <a:t>просторам,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Покину хижину мою,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Уйду бродягою и вором.</a:t>
            </a:r>
            <a:endParaRPr lang="ru-RU" sz="2400" dirty="0"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71800" y="2132856"/>
            <a:ext cx="1984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гречневым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1484784"/>
            <a:ext cx="71287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                *      *     *</a:t>
            </a:r>
          </a:p>
          <a:p>
            <a:r>
              <a:rPr lang="ru-RU" sz="2400" dirty="0" smtClean="0">
                <a:latin typeface="Bookman Old Style" pitchFamily="18" charset="0"/>
              </a:rPr>
              <a:t>Проплясал, проплакал дождь весенний,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Замерла гроза.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Скучно мне с тобой,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Сергей Есенин</a:t>
            </a:r>
            <a:r>
              <a:rPr lang="ru-RU" sz="2400" dirty="0" smtClean="0">
                <a:latin typeface="Bookman Old Style" pitchFamily="18" charset="0"/>
              </a:rPr>
              <a:t>,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Подымать глаза…</a:t>
            </a:r>
            <a:endParaRPr lang="ru-RU" sz="2400" dirty="0"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3968" y="2564904"/>
            <a:ext cx="2505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Сергей Есенин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1556792"/>
            <a:ext cx="65527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                *     *     *</a:t>
            </a:r>
          </a:p>
          <a:p>
            <a:r>
              <a:rPr lang="ru-RU" sz="2400" dirty="0" smtClean="0">
                <a:latin typeface="Bookman Old Style" pitchFamily="18" charset="0"/>
              </a:rPr>
              <a:t>До свиданья, друг мой, до свиданья.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Милый мой, ты у меня в груди.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Предназначенное расставанье</a:t>
            </a:r>
            <a:br>
              <a:rPr lang="ru-RU" sz="2400" dirty="0" smtClean="0">
                <a:latin typeface="Bookman Old Style" pitchFamily="18" charset="0"/>
              </a:rPr>
            </a:br>
            <a:r>
              <a:rPr lang="ru-RU" sz="2400" dirty="0" smtClean="0">
                <a:latin typeface="Bookman Old Style" pitchFamily="18" charset="0"/>
              </a:rPr>
              <a:t>Обещает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встречу</a:t>
            </a:r>
            <a:r>
              <a:rPr lang="ru-RU" sz="2400" dirty="0" smtClean="0">
                <a:latin typeface="Bookman Old Style" pitchFamily="18" charset="0"/>
              </a:rPr>
              <a:t> впереди.</a:t>
            </a:r>
            <a:endParaRPr lang="ru-RU" sz="2400" dirty="0"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83768" y="2996952"/>
            <a:ext cx="1394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встречу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44000" cy="6149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4221088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05273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1196752"/>
            <a:ext cx="574238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hlinkClick r:id="rId3"/>
              </a:rPr>
              <a:t>https://bookscafe.net/read/esenin_sergey-polnoe_sobranie_stihotvoreniy-157481.html#p4</a:t>
            </a:r>
            <a:endParaRPr lang="ru-RU" sz="2800" dirty="0" smtClean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83768" y="620688"/>
            <a:ext cx="32672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Интернет-источник</a:t>
            </a:r>
            <a:endParaRPr lang="ru-RU" sz="24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171</Words>
  <Application>Microsoft Office PowerPoint</Application>
  <PresentationFormat>Экран (4:3)</PresentationFormat>
  <Paragraphs>67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Стихотворения Сергея Есенина. Как хорошо вы знаете творчество Поэта?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Стихотворения Сергея Есенина. Как хорошо вы знаете творчество Поэта.</dc:title>
  <dc:creator>Люда</dc:creator>
  <cp:lastModifiedBy>Люда</cp:lastModifiedBy>
  <cp:revision>15</cp:revision>
  <dcterms:created xsi:type="dcterms:W3CDTF">2020-12-26T22:14:44Z</dcterms:created>
  <dcterms:modified xsi:type="dcterms:W3CDTF">2021-05-27T22:22:04Z</dcterms:modified>
</cp:coreProperties>
</file>