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7" r:id="rId1"/>
  </p:sldMasterIdLst>
  <p:notesMasterIdLst>
    <p:notesMasterId r:id="rId15"/>
  </p:notesMasterIdLst>
  <p:sldIdLst>
    <p:sldId id="256" r:id="rId2"/>
    <p:sldId id="265" r:id="rId3"/>
    <p:sldId id="266" r:id="rId4"/>
    <p:sldId id="268" r:id="rId5"/>
    <p:sldId id="270" r:id="rId6"/>
    <p:sldId id="277" r:id="rId7"/>
    <p:sldId id="278" r:id="rId8"/>
    <p:sldId id="279" r:id="rId9"/>
    <p:sldId id="280" r:id="rId10"/>
    <p:sldId id="272" r:id="rId11"/>
    <p:sldId id="273" r:id="rId12"/>
    <p:sldId id="274" r:id="rId13"/>
    <p:sldId id="281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1700" autoAdjust="0"/>
    <p:restoredTop sz="94660"/>
  </p:normalViewPr>
  <p:slideViewPr>
    <p:cSldViewPr>
      <p:cViewPr varScale="1">
        <p:scale>
          <a:sx n="68" d="100"/>
          <a:sy n="68" d="100"/>
        </p:scale>
        <p:origin x="-16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839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39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ru-RU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5B0A4A2F-74DD-4EA3-8B72-E7FD61E88ACC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22531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2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2533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534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535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2536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2537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22538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22539" name="Rectangle 11"/>
          <p:cNvSpPr>
            <a:spLocks noGrp="1" noChangeArrowheads="1"/>
          </p:cNvSpPr>
          <p:nvPr>
            <p:ph type="dt" sz="quarter" idx="2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2540" name="Rectangle 12"/>
          <p:cNvSpPr>
            <a:spLocks noGrp="1" noChangeArrowheads="1"/>
          </p:cNvSpPr>
          <p:nvPr>
            <p:ph type="ftr" sz="quarter" idx="3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22541" name="Rectangle 1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357CF08-CF3F-45E1-96E9-186CE8E79B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9B963-84C7-4A6E-B618-129992EBFF6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7F863-F248-400D-860C-01D1BDC8D7A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1639A7-0C09-4212-B3AF-1EA293458F5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98A49-736E-4B4B-A6C6-08ADB70C6BA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EECD6D-66E8-41DB-8C20-B977D961B6E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67512-F127-41D1-8F55-C335E46D605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9BF99F-0C5E-45BE-A554-C6A0B4CE8C0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4DA846-B77E-4880-9A87-1EA38C2C28D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24E7BF-28D3-4A70-BFD3-E8471C60EDE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09B19-F874-4839-A60E-E462B68749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076700"/>
            <a:ext cx="8007350" cy="2019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0C4A4AA0-1309-4856-A749-66DABE41827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44475"/>
            <a:ext cx="838835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442A4D4A-BDBF-49DD-86D1-FE0558FB09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4475"/>
            <a:ext cx="8385175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838200" y="1905000"/>
            <a:ext cx="8007350" cy="41910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37375" y="6245225"/>
            <a:ext cx="1901825" cy="476250"/>
          </a:xfrm>
        </p:spPr>
        <p:txBody>
          <a:bodyPr/>
          <a:lstStyle>
            <a:lvl1pPr>
              <a:defRPr/>
            </a:lvl1pPr>
          </a:lstStyle>
          <a:p>
            <a:fld id="{C5E36917-F567-4A76-9134-B90AA210753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21507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08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09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21510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1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2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3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  <p:sp>
          <p:nvSpPr>
            <p:cNvPr id="21514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151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2151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2151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1E2EFBB-CFD6-4D79-AE35-9F4E82AB8735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21518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1519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3" name="Rectangle 27"/>
          <p:cNvSpPr>
            <a:spLocks noGrp="1" noRot="1" noChangeArrowheads="1"/>
          </p:cNvSpPr>
          <p:nvPr>
            <p:ph type="title"/>
          </p:nvPr>
        </p:nvSpPr>
        <p:spPr>
          <a:xfrm>
            <a:off x="250825" y="1"/>
            <a:ext cx="8893175" cy="928669"/>
          </a:xfrm>
        </p:spPr>
        <p:txBody>
          <a:bodyPr/>
          <a:lstStyle/>
          <a:p>
            <a:pPr algn="ctr"/>
            <a:r>
              <a:rPr lang="ru-RU" sz="2000" b="0" dirty="0">
                <a:solidFill>
                  <a:schemeClr val="folHlink"/>
                </a:solidFill>
              </a:rPr>
              <a:t/>
            </a:r>
            <a:br>
              <a:rPr lang="ru-RU" sz="2000" b="0" dirty="0">
                <a:solidFill>
                  <a:schemeClr val="folHlink"/>
                </a:solidFill>
              </a:rPr>
            </a:br>
            <a:r>
              <a:rPr lang="ru-RU" sz="2000" b="0" dirty="0">
                <a:solidFill>
                  <a:schemeClr val="folHlink"/>
                </a:solidFill>
              </a:rPr>
              <a:t/>
            </a:r>
            <a:br>
              <a:rPr lang="ru-RU" sz="2000" b="0" dirty="0">
                <a:solidFill>
                  <a:schemeClr val="folHlink"/>
                </a:solidFill>
              </a:rPr>
            </a:br>
            <a:r>
              <a:rPr lang="ru-RU" sz="4000" dirty="0" smtClean="0"/>
              <a:t> </a:t>
            </a:r>
            <a:endParaRPr lang="ru-RU" sz="4000" dirty="0"/>
          </a:p>
        </p:txBody>
      </p:sp>
      <p:sp>
        <p:nvSpPr>
          <p:cNvPr id="4125" name="Rectangle 29"/>
          <p:cNvSpPr>
            <a:spLocks noGrp="1" noRot="1" noChangeArrowheads="1"/>
          </p:cNvSpPr>
          <p:nvPr>
            <p:ph type="body" sz="half" idx="2"/>
          </p:nvPr>
        </p:nvSpPr>
        <p:spPr>
          <a:xfrm>
            <a:off x="4500562" y="4286256"/>
            <a:ext cx="4333876" cy="135732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700" dirty="0"/>
              <a:t>                                                                                                                                </a:t>
            </a:r>
            <a:r>
              <a:rPr lang="ru-RU" sz="700" dirty="0" smtClean="0"/>
              <a:t>       </a:t>
            </a:r>
            <a:endParaRPr lang="ru-RU" sz="1800" b="1" i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ru-RU" sz="1600" b="1" i="1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 i="1" dirty="0" smtClean="0"/>
              <a:t>Омск 2021 г.</a:t>
            </a:r>
            <a:endParaRPr lang="ru-RU" sz="1600" b="1" i="1" dirty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800" b="1" i="1" dirty="0"/>
              <a:t>                                   </a:t>
            </a:r>
            <a:r>
              <a:rPr lang="ru-RU" sz="800" b="1" i="1" dirty="0" smtClean="0"/>
              <a:t>                                  </a:t>
            </a:r>
            <a:endParaRPr lang="ru-RU" sz="800" b="1" i="1" dirty="0"/>
          </a:p>
        </p:txBody>
      </p:sp>
      <p:sp>
        <p:nvSpPr>
          <p:cNvPr id="4128" name="Rectangle 32"/>
          <p:cNvSpPr>
            <a:spLocks noGrp="1" noRot="1" noChangeArrowheads="1"/>
          </p:cNvSpPr>
          <p:nvPr>
            <p:ph sz="half" idx="1"/>
          </p:nvPr>
        </p:nvSpPr>
        <p:spPr>
          <a:xfrm>
            <a:off x="838200" y="1000108"/>
            <a:ext cx="8007350" cy="271623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endParaRPr lang="ru-RU" sz="2800" b="1" i="1" dirty="0" smtClean="0"/>
          </a:p>
          <a:p>
            <a:pPr algn="ctr">
              <a:buFont typeface="Wingdings" pitchFamily="2" charset="2"/>
              <a:buNone/>
            </a:pPr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       «Анализ качества продуктов питания ».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i="1" dirty="0">
                <a:solidFill>
                  <a:schemeClr val="folHlink"/>
                </a:solidFill>
              </a:rPr>
              <a:t>      </a:t>
            </a:r>
            <a:r>
              <a:rPr lang="ru-RU" sz="3200" i="1" dirty="0" smtClean="0">
                <a:solidFill>
                  <a:schemeClr val="folHlink"/>
                </a:solidFill>
              </a:rPr>
              <a:t/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r>
              <a:rPr lang="ru-RU" sz="3200" i="1" dirty="0" smtClean="0">
                <a:solidFill>
                  <a:schemeClr val="folHlink"/>
                </a:solidFill>
              </a:rPr>
              <a:t/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r>
              <a:rPr lang="ru-RU" sz="3200" i="1" dirty="0" smtClean="0">
                <a:solidFill>
                  <a:schemeClr val="folHlink"/>
                </a:solidFill>
              </a:rPr>
              <a:t/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r>
              <a:rPr lang="ru-RU" sz="3200" i="1" dirty="0" smtClean="0">
                <a:solidFill>
                  <a:schemeClr val="folHlink"/>
                </a:solidFill>
              </a:rPr>
              <a:t/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r>
              <a:rPr lang="ru-RU" sz="3200" i="1" dirty="0" smtClean="0">
                <a:solidFill>
                  <a:schemeClr val="folHlink"/>
                </a:solidFill>
              </a:rPr>
              <a:t> Цели и задачи:</a:t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r>
              <a:rPr lang="ru-RU" sz="3200" i="1" dirty="0" smtClean="0">
                <a:solidFill>
                  <a:schemeClr val="folHlink"/>
                </a:solidFill>
              </a:rPr>
              <a:t/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r>
              <a:rPr lang="ru-RU" sz="3200" i="1" dirty="0" smtClean="0">
                <a:solidFill>
                  <a:schemeClr val="folHlink"/>
                </a:solidFill>
              </a:rPr>
              <a:t/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r>
              <a:rPr lang="ru-RU" sz="3200" i="1" dirty="0" smtClean="0">
                <a:solidFill>
                  <a:schemeClr val="folHlink"/>
                </a:solidFill>
              </a:rPr>
              <a:t/>
            </a:r>
            <a:br>
              <a:rPr lang="ru-RU" sz="3200" i="1" dirty="0" smtClean="0">
                <a:solidFill>
                  <a:schemeClr val="folHlink"/>
                </a:solidFill>
              </a:rPr>
            </a:br>
            <a:endParaRPr lang="ru-RU" sz="2800" dirty="0"/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5289" y="1628775"/>
            <a:ext cx="8105802" cy="4586307"/>
          </a:xfrm>
        </p:spPr>
        <p:txBody>
          <a:bodyPr/>
          <a:lstStyle/>
          <a:p>
            <a:pPr algn="ctr">
              <a:lnSpc>
                <a:spcPct val="80000"/>
              </a:lnSpc>
              <a:buNone/>
            </a:pPr>
            <a:r>
              <a:rPr lang="ru-RU" sz="2800" b="1" dirty="0" smtClean="0"/>
              <a:t> </a:t>
            </a:r>
            <a:r>
              <a:rPr lang="ru-RU" sz="2800" b="1" i="1" dirty="0" smtClean="0">
                <a:cs typeface="Aharoni" pitchFamily="2" charset="-79"/>
              </a:rPr>
              <a:t>1. </a:t>
            </a:r>
            <a:r>
              <a:rPr lang="ru-RU" sz="2800" b="1" dirty="0" smtClean="0">
                <a:cs typeface="Aharoni" pitchFamily="2" charset="-79"/>
              </a:rPr>
              <a:t>Изучить качество пищевых  продуктов в продуктовых </a:t>
            </a:r>
            <a:r>
              <a:rPr lang="ru-RU" sz="2800" b="1" dirty="0" err="1" smtClean="0">
                <a:cs typeface="Aharoni" pitchFamily="2" charset="-79"/>
              </a:rPr>
              <a:t>супермакетах</a:t>
            </a:r>
            <a:r>
              <a:rPr lang="ru-RU" sz="2800" b="1" dirty="0" smtClean="0">
                <a:cs typeface="Aharoni" pitchFamily="2" charset="-79"/>
              </a:rPr>
              <a:t> г.Омска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ru-RU" sz="2800" b="1" dirty="0" smtClean="0">
              <a:cs typeface="Aharoni" pitchFamily="2" charset="-79"/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 smtClean="0">
                <a:cs typeface="Aharoni" pitchFamily="2" charset="-79"/>
              </a:rPr>
              <a:t>2. Проанализировать наличие в продуктах питания пищевых добавок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ru-RU" sz="2800" b="1" dirty="0" smtClean="0">
              <a:cs typeface="Aharoni" pitchFamily="2" charset="-79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 smtClean="0">
                <a:cs typeface="Aharoni" pitchFamily="2" charset="-79"/>
              </a:rPr>
              <a:t>   3. Защитить потребителя от недоброкачественной потенциально опасной и вредной продукции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ru-RU" sz="3600" b="1" dirty="0"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Введение</a:t>
            </a:r>
            <a:endParaRPr lang="ru-RU" sz="3600" dirty="0"/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42910" y="1714488"/>
            <a:ext cx="8089900" cy="461168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	Качество продуктов питания – это совокупность потребительских свойств пищи, обуславливающих ее пригодность, удовлетворяющих населения в полноценном питании</a:t>
            </a:r>
            <a:r>
              <a:rPr lang="ru-RU" dirty="0" smtClean="0"/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полноценное питание – это источник  -жизни и здоровья!!!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333375"/>
            <a:ext cx="8207375" cy="1008063"/>
          </a:xfrm>
        </p:spPr>
        <p:txBody>
          <a:bodyPr/>
          <a:lstStyle/>
          <a:p>
            <a:pPr algn="ctr"/>
            <a:r>
              <a:rPr lang="ru-RU" sz="2800" i="1" dirty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ПИЩЕВЫЕ  ДОБАВКИ, ЗАПРЕЩЕННЫЕ К ИСПОЛЬЗОВАНИЮ НА ТЕРРИТОРИИ РОССИИ:</a:t>
            </a:r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684213" y="1484313"/>
            <a:ext cx="8135937" cy="460851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2800" b="1" dirty="0" smtClean="0"/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Анализируя пищевые добавки, выявить те, которые запрещены к использованию на территории России: </a:t>
            </a:r>
          </a:p>
          <a:p>
            <a:pPr>
              <a:buFont typeface="Wingdings" pitchFamily="2" charset="2"/>
              <a:buNone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Е121- КРАСИТЕЛЬ ЦИТРУСОВЫЙ КРАСНЫЙ;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Е123-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КРАСИТЕЛЬ АМАРАНТ;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Е240- КОНСЕРВАНТ ФОРМАЛЬДЕГИД;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Е924а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- УЛУЧШИТЕЛЬ МУКИ И ХЛЕБА;</a:t>
            </a:r>
          </a:p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Е924б - УЛУЧШИТЕЛЬ МУКИ И ХЛЕБА.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pPr>
              <a:buFont typeface="Wingdings" pitchFamily="2" charset="2"/>
              <a:buNone/>
            </a:pPr>
            <a:endParaRPr lang="ru-RU" dirty="0"/>
          </a:p>
          <a:p>
            <a:pPr>
              <a:buFont typeface="Wingdings" pitchFamily="2" charset="2"/>
              <a:buNone/>
            </a:pP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60D293-DCA4-40B1-AA66-58DF9775BCAB}" type="slidenum">
              <a:rPr lang="ru-RU"/>
              <a:pPr/>
              <a:t>5</a:t>
            </a:fld>
            <a:endParaRPr lang="ru-RU"/>
          </a:p>
        </p:txBody>
      </p:sp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244475"/>
            <a:ext cx="8374062" cy="376238"/>
          </a:xfrm>
        </p:spPr>
        <p:txBody>
          <a:bodyPr/>
          <a:lstStyle/>
          <a:p>
            <a:r>
              <a:rPr lang="ru-RU" sz="2000" dirty="0">
                <a:solidFill>
                  <a:schemeClr val="folHlink"/>
                </a:solidFill>
              </a:rPr>
              <a:t>Характеристика продуктов питания</a:t>
            </a:r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39750" y="765175"/>
            <a:ext cx="8305800" cy="53308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 smtClean="0"/>
              <a:t>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При покупке товаров провести исследование  на соответствие их качеству. Для этого внимательно был изучен состав каждого исследуемого товара, выявлены пищевые добавки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1800" dirty="0"/>
          </a:p>
        </p:txBody>
      </p:sp>
      <p:graphicFrame>
        <p:nvGraphicFramePr>
          <p:cNvPr id="43101" name="Group 93"/>
          <p:cNvGraphicFramePr>
            <a:graphicFrameLocks noGrp="1"/>
          </p:cNvGraphicFramePr>
          <p:nvPr/>
        </p:nvGraphicFramePr>
        <p:xfrm>
          <a:off x="395288" y="1700213"/>
          <a:ext cx="8424862" cy="4782185"/>
        </p:xfrm>
        <a:graphic>
          <a:graphicData uri="http://schemas.openxmlformats.org/drawingml/2006/table">
            <a:tbl>
              <a:tblPr/>
              <a:tblGrid>
                <a:gridCol w="1944687"/>
                <a:gridCol w="3095625"/>
                <a:gridCol w="1223963"/>
                <a:gridCol w="2160587"/>
              </a:tblGrid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Исследуемый товар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Производитель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Вид добавки Е..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Характер влияния на человека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«Воздушный»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Ф-ка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ЗАО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Штольверн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Рус» г. Псков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Несквик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ОАО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Объед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Россия» г.Самара.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Е-476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«Блаженство»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ОАО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Объед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«Россия» г.Самара.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Е-476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96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«Детская улыбка»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ЗАО Шоколадная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ф-ка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«Славянская» г. Серпухов.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«Тишка»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Конд. Ф-ка «Богатырь» г. Москва. Зеленоград.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6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Рулет бисквитный «Малец-Удалец»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Московская обл. д. Кузнецово. ООО «Раменский конд. Комбинат»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Е- 479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Отклонений в здоровье не вызывает.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703" name="Group 143"/>
          <p:cNvGraphicFramePr>
            <a:graphicFrameLocks noGrp="1"/>
          </p:cNvGraphicFramePr>
          <p:nvPr>
            <p:ph type="body" idx="1"/>
          </p:nvPr>
        </p:nvGraphicFramePr>
        <p:xfrm>
          <a:off x="395288" y="260351"/>
          <a:ext cx="8462991" cy="6315003"/>
        </p:xfrm>
        <a:graphic>
          <a:graphicData uri="http://schemas.openxmlformats.org/drawingml/2006/table">
            <a:tbl>
              <a:tblPr/>
              <a:tblGrid>
                <a:gridCol w="1993616"/>
                <a:gridCol w="2668696"/>
                <a:gridCol w="1218937"/>
                <a:gridCol w="2581742"/>
              </a:tblGrid>
              <a:tr h="730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«Вечерний»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Ф-ка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«Волшебница» Московская обл. п.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Малаховка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3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Конфеты Зоологические»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Комб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«Красная Заря».г.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Иваново.Е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Е-330, Е-322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Канцероген-Е-330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35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«Нестле»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ОАО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Объед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«Россия» г. Самара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Е-476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</a:t>
                      </a: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4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«Золотой фонд»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Кэдбери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 г. Великий Новгород.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Е-322, Е-476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Отклонений в здоровье не вызывает.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31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Майонез «Провансаль»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«Ильинское-95» г. Москва.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Е-1414, Е-1412,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Е-211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Канцероген-Е-211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80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Торт «Цветущий миндаль»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ОАО «Хлебодар»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Г.Омск.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Е-330, Е-124,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Е-102, Е-133,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Канцероген-Е-330,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Опасны для здоровья-Е-102,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Е-124. Вызывают злокачественные опухоли, аллергию, проблемы с пищеварением.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«Альпен Гольд»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Конд. Ф-ка ЗАО «Крафт Фудс Рус» г. Покров.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Е-476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Соответствует международному стандарту.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74" name="Group 90"/>
          <p:cNvGraphicFramePr>
            <a:graphicFrameLocks noGrp="1"/>
          </p:cNvGraphicFramePr>
          <p:nvPr>
            <p:ph/>
          </p:nvPr>
        </p:nvGraphicFramePr>
        <p:xfrm>
          <a:off x="179389" y="260350"/>
          <a:ext cx="8678891" cy="6311921"/>
        </p:xfrm>
        <a:graphic>
          <a:graphicData uri="http://schemas.openxmlformats.org/drawingml/2006/table">
            <a:tbl>
              <a:tblPr/>
              <a:tblGrid>
                <a:gridCol w="2071704"/>
                <a:gridCol w="2694314"/>
                <a:gridCol w="1281290"/>
                <a:gridCol w="2631583"/>
              </a:tblGrid>
              <a:tr h="8072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 «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Славяночка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ЗАО Шоколадная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ф-ка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Славянская»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 Серпухов.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Не замечено отрицательного воздействия.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56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Шоколадные конфеты «Екатерина Великая»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Ф-ка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«Сладко»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г. Екатеринбург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Е-476,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Е-110,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Е-132,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Е-1103,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Опасны для здоровья-Е-124, Е-110. Вызывают злокачественные опухоли. Аллергию, проблемы с пищеварением.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7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Карамель «Взлетная»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Ф-ка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Г.Нижний Тагил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Е-330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Канцероген Е-330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97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Кетчуп «Пикничок»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Ч.П. Волобцева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Г.Омск.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858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Е-1414, Е-415, Е-202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8583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Характер влияния не обнаружен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856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Кетчуп «Сладкий»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ЗАО «Балтимор НИВА»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г. Санкт-Петербург.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Е-1422,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Канцероген-Е-211, Е-124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8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Кетчуп «Чили»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Омский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майонезный з-д.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Е-1422,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Е-412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Канцероген-Е-211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9706" name="Group 74"/>
          <p:cNvGraphicFramePr>
            <a:graphicFrameLocks noGrp="1"/>
          </p:cNvGraphicFramePr>
          <p:nvPr>
            <p:ph/>
          </p:nvPr>
        </p:nvGraphicFramePr>
        <p:xfrm>
          <a:off x="214282" y="214290"/>
          <a:ext cx="8543956" cy="6327798"/>
        </p:xfrm>
        <a:graphic>
          <a:graphicData uri="http://schemas.openxmlformats.org/drawingml/2006/table">
            <a:tbl>
              <a:tblPr/>
              <a:tblGrid>
                <a:gridCol w="2135989"/>
                <a:gridCol w="2135989"/>
                <a:gridCol w="2135989"/>
                <a:gridCol w="2135989"/>
              </a:tblGrid>
              <a:tr h="18846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Перцовый соус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«Тан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Бинь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» г.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Хошимин.Вьетнам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Е-415,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Е-260,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Е-201,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Е-110,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Е-110,Е-124,Е-211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1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Горчица «Оригинальная»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ВГМЗ Сарента»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 Волгоград.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Е-415,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Е-202,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Е-211.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Е-102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Опасен для здоровья-Е-102,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Канцероген-Е-211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1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Горчица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«Адская»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«Дельта ТЕК» г. Москва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    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        -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Не вредна для здоровья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6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Маргарин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«Сила лета»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«Петропродукт - Отрадное»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Г.Отрадное.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Е-471,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Е-160в,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Е-100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Допустим Минздравом России.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25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Конфеты «Хрумка»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ООО «КДВ Нижний Тагил»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Г.Нижний Тагил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Е-322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Не оказывает вреда здоровью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88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Конфеты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«Детям»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ОАО «Конд. Объед. СладКО»                      г. Екатеринбург.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Е-476,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Е-1103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Не оказывает вреда здоровью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39" name="Group 59"/>
          <p:cNvGraphicFramePr>
            <a:graphicFrameLocks noGrp="1"/>
          </p:cNvGraphicFramePr>
          <p:nvPr>
            <p:ph/>
          </p:nvPr>
        </p:nvGraphicFramePr>
        <p:xfrm>
          <a:off x="457200" y="244475"/>
          <a:ext cx="8388350" cy="4242626"/>
        </p:xfrm>
        <a:graphic>
          <a:graphicData uri="http://schemas.openxmlformats.org/drawingml/2006/table">
            <a:tbl>
              <a:tblPr/>
              <a:tblGrid>
                <a:gridCol w="2097088"/>
                <a:gridCol w="2097087"/>
                <a:gridCol w="2097088"/>
                <a:gridCol w="2097087"/>
              </a:tblGrid>
              <a:tr h="1023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Конфеты «Незнайка»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Конд. Ф-ка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«Славянка» г. Белгород.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Состав не указан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-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Конфеты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«Барбарис»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«Невский кондитер»Г.Белинский.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Е-124 - 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Майонез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«Обжорка»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компания «Обжорка»Г.Набережные Челны.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Е-412,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Е415,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Е-385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Е-211-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Напиток яблочный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«Фиеста»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ООО «Пепси Интернешенел Боттлерс»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 г. Самара.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Е-150</a:t>
                      </a: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d</a:t>
                      </a: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Е-951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</a:rPr>
                        <a:t>Е-330, Е-211- Канцерогены, 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>
                <a:solidFill>
                  <a:schemeClr val="folHlink"/>
                </a:solidFill>
              </a:rPr>
              <a:t>Результат исследования продуктов питания, где выявлено отрицательное влияние на человека.</a:t>
            </a: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1800">
                <a:effectLst/>
              </a:rPr>
              <a:t>В ходе нашей работы  были выявлены пищевые добавки, (без химического исследования), приносящие вред здоровью. </a:t>
            </a:r>
          </a:p>
          <a:p>
            <a:pPr>
              <a:buFont typeface="Wingdings" pitchFamily="2" charset="2"/>
              <a:buNone/>
            </a:pPr>
            <a:endParaRPr lang="ru-RU" sz="1800">
              <a:effectLst/>
            </a:endParaRPr>
          </a:p>
          <a:p>
            <a:endParaRPr lang="ru-RU">
              <a:effectLst/>
            </a:endParaRPr>
          </a:p>
        </p:txBody>
      </p:sp>
      <p:graphicFrame>
        <p:nvGraphicFramePr>
          <p:cNvPr id="45207" name="Group 151"/>
          <p:cNvGraphicFramePr>
            <a:graphicFrameLocks noGrp="1"/>
          </p:cNvGraphicFramePr>
          <p:nvPr/>
        </p:nvGraphicFramePr>
        <p:xfrm>
          <a:off x="323850" y="2571744"/>
          <a:ext cx="8605868" cy="4179895"/>
        </p:xfrm>
        <a:graphic>
          <a:graphicData uri="http://schemas.openxmlformats.org/drawingml/2006/table">
            <a:tbl>
              <a:tblPr/>
              <a:tblGrid>
                <a:gridCol w="2042125"/>
                <a:gridCol w="2114484"/>
                <a:gridCol w="1021062"/>
                <a:gridCol w="3428197"/>
              </a:tblGrid>
              <a:tr h="5882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Исследуемый товар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Производитель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 добавки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Характер влияния на человека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36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Конфеты «Вася -Василек»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79388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>
                          <a:tab pos="85725" algn="l"/>
                          <a:tab pos="1800225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ОАО Кондитерская фабрика«Камская» г. Пермь.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Е-102,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Е-122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Образование злокачественных опухолей, аллергия, проблемы с пищеварением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Конфеты «Зоологические»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Кондитерский комбинат Красная Заря» г. Иваново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- 231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Аллергия, образование злокачественных опухолей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Конфеты «Барбарис»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«Невский кондитер» г. Белинский.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 с пищеварением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5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Конфеты «Екатерина Великая»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Кондитерская фабрика «Сладко» г. Екатеринбург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 с пищеварением, вызывает злокачественные опухоли.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305" name="Group 225"/>
          <p:cNvGraphicFramePr>
            <a:graphicFrameLocks noGrp="1"/>
          </p:cNvGraphicFramePr>
          <p:nvPr>
            <p:ph/>
          </p:nvPr>
        </p:nvGraphicFramePr>
        <p:xfrm>
          <a:off x="250825" y="476249"/>
          <a:ext cx="8607455" cy="6096022"/>
        </p:xfrm>
        <a:graphic>
          <a:graphicData uri="http://schemas.openxmlformats.org/drawingml/2006/table">
            <a:tbl>
              <a:tblPr/>
              <a:tblGrid>
                <a:gridCol w="1706123"/>
                <a:gridCol w="2206356"/>
                <a:gridCol w="923628"/>
                <a:gridCol w="3771348"/>
              </a:tblGrid>
              <a:tr h="8897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Йогурт «Фруктовый»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 «Вита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Фит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      г. Воронеж.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12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Майонез «Провансаль»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Ильинское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95» г. Москва.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63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Торт «Цветущий миндаль»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«Хлебодар» г. Омск.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-102,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Е- 124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Вызывают злокачественные опухоли;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плохо переносится астматиками;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проблемы с пищеварением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02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Напиток яблочный «Фиеста»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Пепси интернейшенел боттлерс»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Вызывают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Кетчуп «Сладкий»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ЗАО «Балтимор Нива» г. Санкт – Петербург.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– 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проблемы с пищеварением, опасен для астматиков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95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Кетчуп «Чили»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Омский майонезный завод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-202,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156" name="Group 52"/>
          <p:cNvGraphicFramePr>
            <a:graphicFrameLocks noGrp="1"/>
          </p:cNvGraphicFramePr>
          <p:nvPr>
            <p:ph/>
          </p:nvPr>
        </p:nvGraphicFramePr>
        <p:xfrm>
          <a:off x="468312" y="357166"/>
          <a:ext cx="8389967" cy="6023161"/>
        </p:xfrm>
        <a:graphic>
          <a:graphicData uri="http://schemas.openxmlformats.org/drawingml/2006/table">
            <a:tbl>
              <a:tblPr/>
              <a:tblGrid>
                <a:gridCol w="1727533"/>
                <a:gridCol w="2305495"/>
                <a:gridCol w="1008256"/>
                <a:gridCol w="3348683"/>
              </a:tblGrid>
              <a:tr h="13927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Перцовый соус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«Тан –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Бинь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г.Хошимин. Вьетнам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– 110,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- 211,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– 124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Вызывают опухоли, аллергены;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опасен для астматиков.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54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Горчица «Оригинальная»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 ВГМЗ САРЕНТА»г. Волгоград.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-102,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Опасен для здоровья;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693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Сыр «Президент»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ООО «Лакталис Истра» г. Москва.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-331,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-330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сыпь;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злокачественные опухоли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755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Сосиски «Бистро»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ОАО мясокомбинат «Омский»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-450,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-124,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 -250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Поражает печень, почки, вызывает проблемы с </a:t>
                      </a:r>
                      <a:r>
                        <a:rPr kumimoji="0" lang="ru-RU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желудочно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–кишечным трактом;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проблемы с пищеварением;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вызывает заболевания желудка, печени.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373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0"/>
            <a:ext cx="8385175" cy="90805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folHlink"/>
                </a:solidFill>
              </a:rPr>
              <a:t>Вывод:</a:t>
            </a:r>
            <a:endParaRPr lang="ru-RU" dirty="0">
              <a:solidFill>
                <a:schemeClr val="folHlink"/>
              </a:solidFill>
            </a:endParaRPr>
          </a:p>
        </p:txBody>
      </p:sp>
      <p:sp>
        <p:nvSpPr>
          <p:cNvPr id="7373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388" y="836613"/>
            <a:ext cx="8750330" cy="5735659"/>
          </a:xfrm>
        </p:spPr>
        <p:txBody>
          <a:bodyPr/>
          <a:lstStyle/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endParaRPr lang="ru-RU" sz="2000" dirty="0" smtClean="0"/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Все изученные пищевые продукты содержат пищевые добавки: консерванты,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ароматизаторы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усилители вкуса, антиокислители, загустители, эмульгаторы. Среди них также встречаются и такие пищевые добавки, которые являются опасными, подозрительными и запрещенными. Необходимо использовать в пищу натуральные продукты: фрукты, овощи, а не принимать полуфабрикаты и продукты быстрого приготовления. Все изученные продукты имеют большой срок хранения.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оказалось, не только в воде и в воздухе, но и в еде, могут содержаться опасные вещества.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Они попадают в наш организм  и могут вызывать злокачественные опухоли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542925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Что же делать, чтобы избежать этой опасности? Прежде всего – изучить врага и научиться от него защищаться.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рава">
  <a:themeElements>
    <a:clrScheme name="Трава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Трава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рава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рава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рава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397</TotalTime>
  <Words>1326</Words>
  <Application>Microsoft PowerPoint</Application>
  <PresentationFormat>Экран (4:3)</PresentationFormat>
  <Paragraphs>303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Трава</vt:lpstr>
      <vt:lpstr>   </vt:lpstr>
      <vt:lpstr>           Цели и задачи:    </vt:lpstr>
      <vt:lpstr>Введение</vt:lpstr>
      <vt:lpstr>ПИЩЕВЫЕ  ДОБАВКИ, ЗАПРЕЩЕННЫЕ К ИСПОЛЬЗОВАНИЮ НА ТЕРРИТОРИИ РОССИИ:</vt:lpstr>
      <vt:lpstr>Характеристика продуктов питания</vt:lpstr>
      <vt:lpstr>Слайд 6</vt:lpstr>
      <vt:lpstr>Слайд 7</vt:lpstr>
      <vt:lpstr>Слайд 8</vt:lpstr>
      <vt:lpstr>Слайд 9</vt:lpstr>
      <vt:lpstr>Результат исследования продуктов питания, где выявлено отрицательное влияние на человека.</vt:lpstr>
      <vt:lpstr>Слайд 11</vt:lpstr>
      <vt:lpstr>Слайд 12</vt:lpstr>
      <vt:lpstr>Вывод: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Samsung</dc:creator>
  <cp:lastModifiedBy>Сапрыгина</cp:lastModifiedBy>
  <cp:revision>22</cp:revision>
  <dcterms:created xsi:type="dcterms:W3CDTF">1601-01-01T00:00:00Z</dcterms:created>
  <dcterms:modified xsi:type="dcterms:W3CDTF">2021-06-08T03:23:23Z</dcterms:modified>
</cp:coreProperties>
</file>