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24"/>
  </p:notesMasterIdLst>
  <p:handoutMasterIdLst>
    <p:handoutMasterId r:id="rId25"/>
  </p:handoutMasterIdLst>
  <p:sldIdLst>
    <p:sldId id="256" r:id="rId5"/>
    <p:sldId id="257" r:id="rId6"/>
    <p:sldId id="258" r:id="rId7"/>
    <p:sldId id="275" r:id="rId8"/>
    <p:sldId id="276" r:id="rId9"/>
    <p:sldId id="260" r:id="rId10"/>
    <p:sldId id="259" r:id="rId11"/>
    <p:sldId id="277" r:id="rId12"/>
    <p:sldId id="261" r:id="rId13"/>
    <p:sldId id="262" r:id="rId14"/>
    <p:sldId id="263" r:id="rId15"/>
    <p:sldId id="264" r:id="rId16"/>
    <p:sldId id="265" r:id="rId17"/>
    <p:sldId id="270" r:id="rId18"/>
    <p:sldId id="269" r:id="rId19"/>
    <p:sldId id="271" r:id="rId20"/>
    <p:sldId id="272" r:id="rId21"/>
    <p:sldId id="273" r:id="rId22"/>
    <p:sldId id="274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7" orient="horz" pos="2500" userDrawn="1">
          <p15:clr>
            <a:srgbClr val="A4A3A4"/>
          </p15:clr>
        </p15:guide>
        <p15:guide id="8" pos="495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8D3E8"/>
    <a:srgbClr val="009900"/>
    <a:srgbClr val="F7F1E4"/>
    <a:srgbClr val="197DCE"/>
    <a:srgbClr val="BC7FBB"/>
    <a:srgbClr val="7FC6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284E427A-3D55-4303-BF80-6455036E1DE7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00" autoAdjust="0"/>
    <p:restoredTop sz="94291" autoAdjust="0"/>
  </p:normalViewPr>
  <p:slideViewPr>
    <p:cSldViewPr snapToGrid="0" showGuides="1">
      <p:cViewPr varScale="1">
        <p:scale>
          <a:sx n="71" d="100"/>
          <a:sy n="71" d="100"/>
        </p:scale>
        <p:origin x="450" y="72"/>
      </p:cViewPr>
      <p:guideLst>
        <p:guide pos="3840"/>
        <p:guide orient="horz" pos="2500"/>
        <p:guide pos="4951"/>
      </p:guideLst>
    </p:cSldViewPr>
  </p:slideViewPr>
  <p:outlineViewPr>
    <p:cViewPr>
      <p:scale>
        <a:sx n="33" d="100"/>
        <a:sy n="33" d="100"/>
      </p:scale>
      <p:origin x="36" y="2406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8" d="100"/>
          <a:sy n="58" d="100"/>
        </p:scale>
        <p:origin x="2965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08B8B31-1CFE-4A78-A796-40061C1B298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F5D168-A009-4B34-B08F-277E0D6ABD9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D47A4C-1800-412B-9042-C93F1924AECC}" type="datetimeFigureOut">
              <a:rPr lang="en-US" smtClean="0"/>
              <a:pPr/>
              <a:t>12/1/2020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10C826E-30C5-4DD2-97CD-F700F8EBBFC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1BE32A-EDDE-428D-8FA7-84F681D978C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81FD62-43B6-432F-96E1-BCDE3916E1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9383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00EB3D-2307-4317-8A1D-B47FA45245F0}" type="datetimeFigureOut">
              <a:rPr lang="en-US" noProof="0" smtClean="0"/>
              <a:pPr/>
              <a:t>12/1/2020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D78A92-0141-4330-8F3E-FAADFAC23844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48887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D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 descr="View of a mountain range">
            <a:extLst>
              <a:ext uri="{FF2B5EF4-FFF2-40B4-BE49-F238E27FC236}">
                <a16:creationId xmlns:a16="http://schemas.microsoft.com/office/drawing/2014/main" id="{1DAC5403-E1D0-4032-A9FE-410B2982643C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846C517-01CF-4924-81A5-DAD4CE0BFA6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70000"/>
                </a:schemeClr>
              </a:gs>
              <a:gs pos="100000">
                <a:schemeClr val="accent3">
                  <a:alpha val="7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21" name="Text Placeholder 26">
            <a:extLst>
              <a:ext uri="{FF2B5EF4-FFF2-40B4-BE49-F238E27FC236}">
                <a16:creationId xmlns:a16="http://schemas.microsoft.com/office/drawing/2014/main" id="{E013E669-E15F-4096-81CC-6637C4A9F9E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912235" y="1680191"/>
            <a:ext cx="4367531" cy="324417"/>
          </a:xfrm>
        </p:spPr>
        <p:txBody>
          <a:bodyPr>
            <a:noAutofit/>
          </a:bodyPr>
          <a:lstStyle>
            <a:lvl1pPr marL="0" indent="0" algn="ctr">
              <a:buNone/>
              <a:defRPr sz="2000" b="1" i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noProof="0"/>
              <a:t>20XX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7021" y="2107415"/>
            <a:ext cx="10117959" cy="2281355"/>
          </a:xfrm>
        </p:spPr>
        <p:txBody>
          <a:bodyPr>
            <a:noAutofit/>
          </a:bodyPr>
          <a:lstStyle>
            <a:lvl1pPr algn="ctr">
              <a:defRPr sz="8000" b="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23" name="Text Placeholder 26">
            <a:extLst>
              <a:ext uri="{FF2B5EF4-FFF2-40B4-BE49-F238E27FC236}">
                <a16:creationId xmlns:a16="http://schemas.microsoft.com/office/drawing/2014/main" id="{5BB088E3-63C1-423F-A939-150B8E1F87A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912235" y="1333943"/>
            <a:ext cx="4367531" cy="324417"/>
          </a:xfrm>
        </p:spPr>
        <p:txBody>
          <a:bodyPr>
            <a:noAutofit/>
          </a:bodyPr>
          <a:lstStyle>
            <a:lvl1pPr marL="0" indent="0" algn="ctr">
              <a:buNone/>
              <a:defRPr sz="2300" b="0" i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noProof="0"/>
              <a:t>Month</a:t>
            </a:r>
          </a:p>
        </p:txBody>
      </p:sp>
      <p:sp>
        <p:nvSpPr>
          <p:cNvPr id="36" name="Text Placeholder 14">
            <a:extLst>
              <a:ext uri="{FF2B5EF4-FFF2-40B4-BE49-F238E27FC236}">
                <a16:creationId xmlns:a16="http://schemas.microsoft.com/office/drawing/2014/main" id="{2A3D73F7-77EC-4576-B541-20C032F462DC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1050857" y="4720037"/>
            <a:ext cx="10090287" cy="1101897"/>
          </a:xfrm>
        </p:spPr>
        <p:txBody>
          <a:bodyPr>
            <a:noAutofit/>
          </a:bodyPr>
          <a:lstStyle>
            <a:lvl1pPr marL="0" indent="0" algn="ctr">
              <a:buNone/>
              <a:defRPr sz="3500" b="0" i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Tagline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691BBC0-FAFE-4A57-9925-6182B74C4CB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4879848" y="4453465"/>
            <a:ext cx="2432304" cy="64008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966819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E88C711-3D16-496B-BF96-001A0C0A3AA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1682374" y="6430061"/>
            <a:ext cx="241402" cy="197510"/>
          </a:xfrm>
          <a:prstGeom prst="rect">
            <a:avLst/>
          </a:prstGeom>
          <a:noFill/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0" name="Rectangle 9" descr="View of a lake and mountain range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4F3F28-2A24-40B5-AC8C-5A53DC799A9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29540" y="3410712"/>
            <a:ext cx="11932920" cy="3319272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097552-E3A8-41F6-B00B-4A39A247AA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981036"/>
            <a:ext cx="10515600" cy="782638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1">
                <a:latin typeface="+mn-lt"/>
              </a:defRPr>
            </a:lvl1pPr>
          </a:lstStyle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BAC97E-3C4E-4D04-8A57-DC61E07CB8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822F33-D675-4E6C-BD09-D9C78365BB4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4070604" y="4804366"/>
            <a:ext cx="4050792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F4F6DD4A-6071-4D11-ABDB-28EA5AC8715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942478"/>
            <a:ext cx="10515600" cy="459082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lang="en-US" sz="2300">
                <a:solidFill>
                  <a:schemeClr val="bg2"/>
                </a:solidFill>
              </a:defRPr>
            </a:lvl1pPr>
          </a:lstStyle>
          <a:p>
            <a:pPr marL="228600" lvl="0" indent="-228600" algn="ctr"/>
            <a:r>
              <a:rPr lang="en-US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3477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 descr="View of a lake with pine trees and mountain range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4F3F28-2A24-40B5-AC8C-5A53DC799A9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29540" y="128016"/>
            <a:ext cx="685800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097552-E3A8-41F6-B00B-4A39A247AA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1248" y="1169256"/>
            <a:ext cx="5285914" cy="782638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1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BAC97E-3C4E-4D04-8A57-DC61E07CB8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028AD4F5-2320-4533-9EC4-9832091E65C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41248" y="2136036"/>
            <a:ext cx="5285914" cy="857098"/>
          </a:xfrm>
        </p:spPr>
        <p:txBody>
          <a:bodyPr>
            <a:normAutofit/>
          </a:bodyPr>
          <a:lstStyle>
            <a:lvl1pPr marL="0" indent="0" algn="l">
              <a:buNone/>
              <a:defRPr sz="2300">
                <a:solidFill>
                  <a:schemeClr val="bg2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822F33-D675-4E6C-BD09-D9C78365BB4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915026" y="1992586"/>
            <a:ext cx="4428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302F0820-F94A-40EF-B3BE-26CD0CB5517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8199" y="3100269"/>
            <a:ext cx="5288963" cy="2588637"/>
          </a:xfrm>
        </p:spPr>
        <p:txBody>
          <a:bodyPr lIns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1600" b="0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21395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 descr="Close up view of lake edge with mountain range background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4F3F28-2A24-40B5-AC8C-5A53DC799A9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29540" y="128016"/>
            <a:ext cx="11932920" cy="3319272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097552-E3A8-41F6-B00B-4A39A247AA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1248" y="1093460"/>
            <a:ext cx="5320386" cy="782638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2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BAC97E-3C4E-4D04-8A57-DC61E07CB8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2" name="Text Placeholder 17">
            <a:extLst>
              <a:ext uri="{FF2B5EF4-FFF2-40B4-BE49-F238E27FC236}">
                <a16:creationId xmlns:a16="http://schemas.microsoft.com/office/drawing/2014/main" id="{028AD4F5-2320-4533-9EC4-9832091E65C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41248" y="2060240"/>
            <a:ext cx="5320386" cy="882524"/>
          </a:xfrm>
        </p:spPr>
        <p:txBody>
          <a:bodyPr>
            <a:normAutofit/>
          </a:bodyPr>
          <a:lstStyle>
            <a:lvl1pPr marL="0" indent="0" algn="l">
              <a:buNone/>
              <a:defRPr sz="2300">
                <a:solidFill>
                  <a:schemeClr val="bg2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822F33-D675-4E6C-BD09-D9C78365BB4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914693" y="1916790"/>
            <a:ext cx="4500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4B6CBCCA-9781-462D-AF43-C6AAE3D1AAA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817897" y="1125545"/>
            <a:ext cx="4707842" cy="1849304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1600" b="0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99193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Sectio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Unpaved road lined with trees, mountain side drive">
            <a:extLst>
              <a:ext uri="{FF2B5EF4-FFF2-40B4-BE49-F238E27FC236}">
                <a16:creationId xmlns:a16="http://schemas.microsoft.com/office/drawing/2014/main" id="{EC40FB52-44A8-43D1-8B33-F4E55A83AC38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64ACA68-1C2C-4C4D-9CB4-1C8BF3E03F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03373955-AB5B-4186-8098-9DBA0AB2650E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159649" y="2738211"/>
            <a:ext cx="4183650" cy="454353"/>
          </a:xfrm>
        </p:spPr>
        <p:txBody>
          <a:bodyPr>
            <a:noAutofit/>
          </a:bodyPr>
          <a:lstStyle>
            <a:lvl1pPr marL="0" indent="0">
              <a:buNone/>
              <a:defRPr sz="3000" b="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9" name="Text Placeholder 26">
            <a:extLst>
              <a:ext uri="{FF2B5EF4-FFF2-40B4-BE49-F238E27FC236}">
                <a16:creationId xmlns:a16="http://schemas.microsoft.com/office/drawing/2014/main" id="{B534F865-65DF-4129-9CE5-414E2493757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1" y="1835244"/>
            <a:ext cx="10515599" cy="629105"/>
          </a:xfrm>
        </p:spPr>
        <p:txBody>
          <a:bodyPr lIns="0" rIns="0">
            <a:noAutofit/>
          </a:bodyPr>
          <a:lstStyle>
            <a:lvl1pPr marL="0" indent="0" algn="ctr">
              <a:buNone/>
              <a:defRPr sz="2300" b="0" i="0">
                <a:solidFill>
                  <a:schemeClr val="bg2"/>
                </a:solidFill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23A3472E-32B4-4CAD-B5D0-420AA3FB4CE3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6627121" y="2738211"/>
            <a:ext cx="4183650" cy="454353"/>
          </a:xfrm>
        </p:spPr>
        <p:txBody>
          <a:bodyPr>
            <a:noAutofit/>
          </a:bodyPr>
          <a:lstStyle>
            <a:lvl1pPr marL="0" indent="0">
              <a:buNone/>
              <a:defRPr sz="3000" b="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Section 2 title</a:t>
            </a:r>
          </a:p>
        </p:txBody>
      </p:sp>
      <p:sp>
        <p:nvSpPr>
          <p:cNvPr id="11" name="Text Placeholder 26">
            <a:extLst>
              <a:ext uri="{FF2B5EF4-FFF2-40B4-BE49-F238E27FC236}">
                <a16:creationId xmlns:a16="http://schemas.microsoft.com/office/drawing/2014/main" id="{1AEED068-3EA0-4BF4-875C-02473E9EB0C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159649" y="3428501"/>
            <a:ext cx="4365625" cy="2333625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bg2"/>
              </a:buClr>
              <a:defRPr sz="1600">
                <a:solidFill>
                  <a:schemeClr val="bg1"/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2" name="Text Placeholder 26">
            <a:extLst>
              <a:ext uri="{FF2B5EF4-FFF2-40B4-BE49-F238E27FC236}">
                <a16:creationId xmlns:a16="http://schemas.microsoft.com/office/drawing/2014/main" id="{3590B9DA-A2DF-4AE1-9A98-C7B84F48C3A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627121" y="3428501"/>
            <a:ext cx="4365625" cy="2333625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bg2"/>
              </a:buClr>
              <a:defRPr sz="1600">
                <a:solidFill>
                  <a:schemeClr val="bg1"/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557629"/>
            <a:ext cx="10515600" cy="1325563"/>
          </a:xfrm>
        </p:spPr>
        <p:txBody>
          <a:bodyPr lIns="0" rIns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COMPARISON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6E88236-C248-4008-9619-75BCE6D3401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D3F74C5-9ADD-4AE3-BCA5-88726CC2A1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4111752" y="1667974"/>
            <a:ext cx="3968496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50372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Unpaved road lined with trees, mountain side drive">
            <a:extLst>
              <a:ext uri="{FF2B5EF4-FFF2-40B4-BE49-F238E27FC236}">
                <a16:creationId xmlns:a16="http://schemas.microsoft.com/office/drawing/2014/main" id="{EC40FB52-44A8-43D1-8B33-F4E55A83AC38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64ACA68-1C2C-4C4D-9CB4-1C8BF3E03F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Text Placeholder 26">
            <a:extLst>
              <a:ext uri="{FF2B5EF4-FFF2-40B4-BE49-F238E27FC236}">
                <a16:creationId xmlns:a16="http://schemas.microsoft.com/office/drawing/2014/main" id="{B534F865-65DF-4129-9CE5-414E2493757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1248" y="3359239"/>
            <a:ext cx="4357688" cy="2252574"/>
          </a:xfrm>
        </p:spPr>
        <p:txBody>
          <a:bodyPr lIns="0" rIns="0">
            <a:noAutofit/>
          </a:bodyPr>
          <a:lstStyle>
            <a:lvl1pPr marL="0" indent="0" algn="l">
              <a:buNone/>
              <a:defRPr sz="2300" b="0" i="0">
                <a:solidFill>
                  <a:schemeClr val="bg2"/>
                </a:solidFill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41248" y="2081624"/>
            <a:ext cx="4357688" cy="1325563"/>
          </a:xfrm>
        </p:spPr>
        <p:txBody>
          <a:bodyPr lIns="0" rIns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CHART SLIDE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6E88236-C248-4008-9619-75BCE6D3401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D3F74C5-9ADD-4AE3-BCA5-88726CC2A1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911877" y="3191969"/>
            <a:ext cx="3968496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6" name="Chart Placeholder 18">
            <a:extLst>
              <a:ext uri="{FF2B5EF4-FFF2-40B4-BE49-F238E27FC236}">
                <a16:creationId xmlns:a16="http://schemas.microsoft.com/office/drawing/2014/main" id="{BE9C98A7-B145-402E-BADA-CE785E3BA996}"/>
              </a:ext>
            </a:extLst>
          </p:cNvPr>
          <p:cNvSpPr>
            <a:spLocks noGrp="1"/>
          </p:cNvSpPr>
          <p:nvPr>
            <p:ph type="chart" sz="quarter" idx="32"/>
          </p:nvPr>
        </p:nvSpPr>
        <p:spPr>
          <a:xfrm>
            <a:off x="6981371" y="1246188"/>
            <a:ext cx="4284663" cy="4365625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ru-RU" noProof="0" smtClean="0"/>
              <a:t>Вставка диаграммы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25342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Unpaved road lined with trees, mountain side drive">
            <a:extLst>
              <a:ext uri="{FF2B5EF4-FFF2-40B4-BE49-F238E27FC236}">
                <a16:creationId xmlns:a16="http://schemas.microsoft.com/office/drawing/2014/main" id="{EC40FB52-44A8-43D1-8B33-F4E55A83AC38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64ACA68-1C2C-4C4D-9CB4-1C8BF3E03F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Text Placeholder 26">
            <a:extLst>
              <a:ext uri="{FF2B5EF4-FFF2-40B4-BE49-F238E27FC236}">
                <a16:creationId xmlns:a16="http://schemas.microsoft.com/office/drawing/2014/main" id="{B534F865-65DF-4129-9CE5-414E2493757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683563" y="3359239"/>
            <a:ext cx="2596896" cy="2252574"/>
          </a:xfrm>
        </p:spPr>
        <p:txBody>
          <a:bodyPr lIns="0" rIns="0">
            <a:noAutofit/>
          </a:bodyPr>
          <a:lstStyle>
            <a:lvl1pPr marL="0" indent="0" algn="l">
              <a:buNone/>
              <a:defRPr sz="2300" b="0" i="0">
                <a:solidFill>
                  <a:schemeClr val="bg2"/>
                </a:solidFill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683562" y="1757774"/>
            <a:ext cx="2669859" cy="1325563"/>
          </a:xfrm>
        </p:spPr>
        <p:txBody>
          <a:bodyPr lIns="0" rIns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TABLE SLIDE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6E88236-C248-4008-9619-75BCE6D3401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D3F74C5-9ADD-4AE3-BCA5-88726CC2A1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8683563" y="3191969"/>
            <a:ext cx="1545336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3" name="Table Placeholder 17">
            <a:extLst>
              <a:ext uri="{FF2B5EF4-FFF2-40B4-BE49-F238E27FC236}">
                <a16:creationId xmlns:a16="http://schemas.microsoft.com/office/drawing/2014/main" id="{62814DE5-26B2-4A8E-BA8D-A2E4C5547EB9}"/>
              </a:ext>
            </a:extLst>
          </p:cNvPr>
          <p:cNvSpPr>
            <a:spLocks noGrp="1"/>
          </p:cNvSpPr>
          <p:nvPr>
            <p:ph type="tbl" sz="quarter" idx="17"/>
          </p:nvPr>
        </p:nvSpPr>
        <p:spPr>
          <a:xfrm>
            <a:off x="911225" y="1505433"/>
            <a:ext cx="6561138" cy="3847135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ru-RU" noProof="0" smtClean="0"/>
              <a:t>Вставка таблицы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01947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83C23D1-BE9A-4E52-9BEF-D55C4CB7574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1645798" y="6386170"/>
            <a:ext cx="307239" cy="343814"/>
          </a:xfrm>
          <a:prstGeom prst="rect">
            <a:avLst/>
          </a:prstGeom>
          <a:noFill/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0" name="Rectangle 9" descr="View of a lake and mountain range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4F3F28-2A24-40B5-AC8C-5A53DC799A9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29540" y="128016"/>
            <a:ext cx="11932920" cy="2368296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BAC97E-3C4E-4D04-8A57-DC61E07CB8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4" name="Text Placeholder 26">
            <a:extLst>
              <a:ext uri="{FF2B5EF4-FFF2-40B4-BE49-F238E27FC236}">
                <a16:creationId xmlns:a16="http://schemas.microsoft.com/office/drawing/2014/main" id="{B33A3032-1037-4342-827F-CF134997826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8201" y="1835244"/>
            <a:ext cx="10515599" cy="629105"/>
          </a:xfrm>
        </p:spPr>
        <p:txBody>
          <a:bodyPr lIns="0" rIns="0">
            <a:noAutofit/>
          </a:bodyPr>
          <a:lstStyle>
            <a:lvl1pPr marL="0" indent="0" algn="ctr">
              <a:buNone/>
              <a:defRPr sz="2300" b="0" i="0">
                <a:solidFill>
                  <a:schemeClr val="bg2"/>
                </a:solidFill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FD6F6A17-AFDC-40C7-9D63-50FA052A16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557629"/>
            <a:ext cx="10515600" cy="1325563"/>
          </a:xfrm>
        </p:spPr>
        <p:txBody>
          <a:bodyPr lIns="0" rIns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BIG IMAGE SLIDE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668B9DC-C6AF-45D4-BBA3-A5EF781EAB7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3759708" y="1667974"/>
            <a:ext cx="4672584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61272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a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Unpaved road lined with trees, mountain side drive">
            <a:extLst>
              <a:ext uri="{FF2B5EF4-FFF2-40B4-BE49-F238E27FC236}">
                <a16:creationId xmlns:a16="http://schemas.microsoft.com/office/drawing/2014/main" id="{EC40FB52-44A8-43D1-8B33-F4E55A83AC38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64ACA68-1C2C-4C4D-9CB4-1C8BF3E03F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68873"/>
            <a:ext cx="10515600" cy="1325563"/>
          </a:xfrm>
        </p:spPr>
        <p:txBody>
          <a:bodyPr lIns="0" rIns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VIDEO SLIDE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6E88236-C248-4008-9619-75BCE6D3401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6" name="Media Placeholder 7">
            <a:extLst>
              <a:ext uri="{FF2B5EF4-FFF2-40B4-BE49-F238E27FC236}">
                <a16:creationId xmlns:a16="http://schemas.microsoft.com/office/drawing/2014/main" id="{A11F77F4-4B16-4503-B9B6-AE22C686E3E3}"/>
              </a:ext>
            </a:extLst>
          </p:cNvPr>
          <p:cNvSpPr>
            <a:spLocks noGrp="1"/>
          </p:cNvSpPr>
          <p:nvPr>
            <p:ph type="media" sz="quarter" idx="17"/>
          </p:nvPr>
        </p:nvSpPr>
        <p:spPr>
          <a:xfrm>
            <a:off x="1395984" y="1497770"/>
            <a:ext cx="9400032" cy="4215384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ru-RU" noProof="0" smtClean="0"/>
              <a:t>Вставка клипа мультимедиа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99738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 descr="View of a lake and mountain range">
            <a:extLst>
              <a:ext uri="{FF2B5EF4-FFF2-40B4-BE49-F238E27FC236}">
                <a16:creationId xmlns:a16="http://schemas.microsoft.com/office/drawing/2014/main" id="{1DAC5403-E1D0-4032-A9FE-410B2982643C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846C517-01CF-4924-81A5-DAD4CE0BFA6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6" name="Text Placeholder 26">
            <a:extLst>
              <a:ext uri="{FF2B5EF4-FFF2-40B4-BE49-F238E27FC236}">
                <a16:creationId xmlns:a16="http://schemas.microsoft.com/office/drawing/2014/main" id="{82190F1B-1701-4806-870F-8FC7F32FE4A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912235" y="4222968"/>
            <a:ext cx="4367531" cy="474519"/>
          </a:xfrm>
        </p:spPr>
        <p:txBody>
          <a:bodyPr>
            <a:noAutofit/>
          </a:bodyPr>
          <a:lstStyle>
            <a:lvl1pPr marL="0" indent="0" algn="ctr">
              <a:buNone/>
              <a:defRPr sz="3500" b="0" i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noProof="0"/>
              <a:t>+7 678-555-0128</a:t>
            </a:r>
          </a:p>
        </p:txBody>
      </p:sp>
      <p:sp>
        <p:nvSpPr>
          <p:cNvPr id="18" name="Text Placeholder 26">
            <a:extLst>
              <a:ext uri="{FF2B5EF4-FFF2-40B4-BE49-F238E27FC236}">
                <a16:creationId xmlns:a16="http://schemas.microsoft.com/office/drawing/2014/main" id="{972B7F81-5409-42D9-B44C-88D9CBD9BAD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912235" y="3927698"/>
            <a:ext cx="4367531" cy="288000"/>
          </a:xfrm>
        </p:spPr>
        <p:txBody>
          <a:bodyPr>
            <a:noAutofit/>
          </a:bodyPr>
          <a:lstStyle>
            <a:lvl1pPr marL="0" indent="0" algn="ctr">
              <a:buNone/>
              <a:defRPr sz="2000" b="0" i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noProof="0"/>
              <a:t>Phone</a:t>
            </a:r>
          </a:p>
        </p:txBody>
      </p:sp>
      <p:sp>
        <p:nvSpPr>
          <p:cNvPr id="19" name="Text Placeholder 14">
            <a:extLst>
              <a:ext uri="{FF2B5EF4-FFF2-40B4-BE49-F238E27FC236}">
                <a16:creationId xmlns:a16="http://schemas.microsoft.com/office/drawing/2014/main" id="{FAA54554-5CE2-43AD-979D-F095482C49A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50857" y="2655074"/>
            <a:ext cx="10090287" cy="606659"/>
          </a:xfrm>
        </p:spPr>
        <p:txBody>
          <a:bodyPr>
            <a:noAutofit/>
          </a:bodyPr>
          <a:lstStyle>
            <a:lvl1pPr marL="0" indent="0" algn="ctr">
              <a:buNone/>
              <a:defRPr sz="3500" b="0" i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noProof="0"/>
              <a:t>Alexander Martensson</a:t>
            </a:r>
          </a:p>
        </p:txBody>
      </p:sp>
      <p:sp>
        <p:nvSpPr>
          <p:cNvPr id="20" name="Text Placeholder 26">
            <a:extLst>
              <a:ext uri="{FF2B5EF4-FFF2-40B4-BE49-F238E27FC236}">
                <a16:creationId xmlns:a16="http://schemas.microsoft.com/office/drawing/2014/main" id="{A1D8F0C1-128A-435B-8585-F0B32496EC7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135722" y="5230723"/>
            <a:ext cx="5920556" cy="474519"/>
          </a:xfrm>
        </p:spPr>
        <p:txBody>
          <a:bodyPr>
            <a:noAutofit/>
          </a:bodyPr>
          <a:lstStyle>
            <a:lvl1pPr marL="0" indent="0" algn="ctr">
              <a:buNone/>
              <a:defRPr sz="3500" b="0" i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noProof="0"/>
              <a:t>martensson@example.com</a:t>
            </a:r>
          </a:p>
        </p:txBody>
      </p:sp>
      <p:sp>
        <p:nvSpPr>
          <p:cNvPr id="22" name="Text Placeholder 26">
            <a:extLst>
              <a:ext uri="{FF2B5EF4-FFF2-40B4-BE49-F238E27FC236}">
                <a16:creationId xmlns:a16="http://schemas.microsoft.com/office/drawing/2014/main" id="{90B48E8B-E525-4852-9167-5281C64B1C3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912235" y="4929014"/>
            <a:ext cx="4367531" cy="288000"/>
          </a:xfrm>
        </p:spPr>
        <p:txBody>
          <a:bodyPr>
            <a:noAutofit/>
          </a:bodyPr>
          <a:lstStyle>
            <a:lvl1pPr marL="0" indent="0" algn="ctr">
              <a:buNone/>
              <a:defRPr sz="2000" b="0" i="0">
                <a:solidFill>
                  <a:schemeClr val="bg2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noProof="0"/>
              <a:t>Email</a:t>
            </a:r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0C5EB90F-1ADD-412B-9044-2CC607B786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0856" y="993494"/>
            <a:ext cx="10104124" cy="1517356"/>
          </a:xfrm>
        </p:spPr>
        <p:txBody>
          <a:bodyPr>
            <a:noAutofit/>
          </a:bodyPr>
          <a:lstStyle>
            <a:lvl1pPr algn="ctr">
              <a:defRPr sz="8000" b="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YOU!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40A1271-E1E7-40AB-9552-9B4249544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3156204" y="2421953"/>
            <a:ext cx="5879592" cy="64008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71178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 descr="View of a mountain range">
            <a:extLst>
              <a:ext uri="{FF2B5EF4-FFF2-40B4-BE49-F238E27FC236}">
                <a16:creationId xmlns:a16="http://schemas.microsoft.com/office/drawing/2014/main" id="{1DAC5403-E1D0-4032-A9FE-410B2982643C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846C517-01CF-4924-81A5-DAD4CE0BFA6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70000"/>
                </a:schemeClr>
              </a:gs>
              <a:gs pos="100000">
                <a:schemeClr val="accent3">
                  <a:alpha val="7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37021" y="2107415"/>
            <a:ext cx="10117959" cy="2281355"/>
          </a:xfrm>
        </p:spPr>
        <p:txBody>
          <a:bodyPr>
            <a:noAutofit/>
          </a:bodyPr>
          <a:lstStyle>
            <a:lvl1pPr algn="ctr">
              <a:defRPr sz="8000" b="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691BBC0-FAFE-4A57-9925-6182B74C4CB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4879848" y="4453465"/>
            <a:ext cx="2432304" cy="64008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08214E67-DE9D-42F7-B713-798383BBD1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37021" y="4720036"/>
            <a:ext cx="10117959" cy="1101898"/>
          </a:xfrm>
        </p:spPr>
        <p:txBody>
          <a:bodyPr vert="horz" lIns="91440" tIns="45720" rIns="91440" bIns="45720" rtlCol="0">
            <a:noAutofit/>
          </a:bodyPr>
          <a:lstStyle>
            <a:lvl1pPr marL="0" indent="0" algn="ctr">
              <a:buNone/>
              <a:defRPr lang="en-US" sz="3500" b="0" i="0" dirty="0">
                <a:solidFill>
                  <a:schemeClr val="bg2"/>
                </a:solidFill>
              </a:defRPr>
            </a:lvl1pPr>
          </a:lstStyle>
          <a:p>
            <a:pPr marL="228600" lvl="0" indent="-228600" algn="ctr"/>
            <a:r>
              <a:rPr lang="ru-RU" noProof="0" smtClean="0"/>
              <a:t>Образец подзаголовка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0385532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 descr="View of a lake and mountain range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4F3F28-2A24-40B5-AC8C-5A53DC799A9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29539" y="128016"/>
            <a:ext cx="11932919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BAC97E-3C4E-4D04-8A57-DC61E07CB8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822F33-D675-4E6C-BD09-D9C78365BB4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915026" y="1747488"/>
            <a:ext cx="4428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01B00995-C0FC-4EC6-A9B0-828FB28FC47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51A54DF2-9EE6-43F7-A586-88CA6C624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noProof="0" smtClean="0"/>
              <a:t>Образец заголовка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3351147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 descr="View of a lake and mountain range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4F3F28-2A24-40B5-AC8C-5A53DC799A9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29539" y="128016"/>
            <a:ext cx="11932919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BAC97E-3C4E-4D04-8A57-DC61E07CB8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822F33-D675-4E6C-BD09-D9C78365BB4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915026" y="1747488"/>
            <a:ext cx="4428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51A54DF2-9EE6-43F7-A586-88CA6C624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noProof="0" smtClean="0"/>
              <a:t>Образец заголовка</a:t>
            </a:r>
            <a:endParaRPr lang="en-US" noProof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122F4F2-F130-4DBE-B244-1D59BBE5CD9D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D4CE5575-876A-4335-83ED-6B346DA1B4D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250358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 descr="View of a lake and mountain range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4F3F28-2A24-40B5-AC8C-5A53DC799A9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29539" y="128016"/>
            <a:ext cx="11932919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BAC97E-3C4E-4D04-8A57-DC61E07CB8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822F33-D675-4E6C-BD09-D9C78365BB4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915026" y="1747488"/>
            <a:ext cx="442800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51A54DF2-9EE6-43F7-A586-88CA6C624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noProof="0" smtClean="0"/>
              <a:t>Образец заголовка</a:t>
            </a:r>
            <a:endParaRPr lang="en-US" noProof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D1F82F6E-10E8-4A58-9655-E18D14D7901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9788" y="1840863"/>
            <a:ext cx="5157787" cy="664211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C2F6C18E-5BCB-42EF-9310-5BD6E011DF2F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9BA2923F-D123-40C6-A193-B86D683D5B51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840863"/>
            <a:ext cx="5183188" cy="6642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6" name="Content Placeholder 5">
            <a:extLst>
              <a:ext uri="{FF2B5EF4-FFF2-40B4-BE49-F238E27FC236}">
                <a16:creationId xmlns:a16="http://schemas.microsoft.com/office/drawing/2014/main" id="{8305C175-94AC-44DD-9321-0A8DBDF22DA9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59988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 descr="View of a lake and mountain range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4F3F28-2A24-40B5-AC8C-5A53DC799A9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29539" y="128016"/>
            <a:ext cx="11932919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BAC97E-3C4E-4D04-8A57-DC61E07CB8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822F33-D675-4E6C-BD09-D9C78365BB4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915026" y="2105709"/>
            <a:ext cx="374904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1C3E675-6E45-4A81-AEA3-D36388222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ru-RU" noProof="0" smtClean="0"/>
              <a:t>Образец заголовка</a:t>
            </a:r>
            <a:endParaRPr lang="en-US" noProof="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1E4B599D-7641-40C1-8DAE-110A36403CFF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177592"/>
            <a:ext cx="3932237" cy="3691396"/>
          </a:xfrm>
        </p:spPr>
        <p:txBody>
          <a:bodyPr/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09FEF38-E3A7-4527-97CB-AF528BAEBA8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0012" y="457200"/>
            <a:ext cx="6172200" cy="5408613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279474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 descr="View of a lake and mountain range">
            <a:extLst>
              <a:ext uri="{FF2B5EF4-FFF2-40B4-BE49-F238E27FC236}">
                <a16:creationId xmlns:a16="http://schemas.microsoft.com/office/drawing/2014/main" id="{CECF654C-A7AE-4727-9F7F-492670C3E642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4F3F28-2A24-40B5-AC8C-5A53DC799A9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29539" y="128016"/>
            <a:ext cx="11932919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100000">
                <a:schemeClr val="accent3">
                  <a:alpha val="80000"/>
                </a:schemeClr>
              </a:gs>
            </a:gsLst>
            <a:lin ang="1680000" scaled="0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D2C969-FCE5-427B-89DE-6A79722FB6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A2807-F7BA-4350-93C3-95213A4854E0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6AE88-305E-4E68-AF8E-10BCB695A1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95BAC97E-3C4E-4D04-8A57-DC61E07CB8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7822F33-D675-4E6C-BD09-D9C78365BB4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915026" y="2105709"/>
            <a:ext cx="374904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1C3E675-6E45-4A81-AEA3-D36388222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ru-RU" noProof="0" smtClean="0"/>
              <a:t>Образец заголовка</a:t>
            </a:r>
            <a:endParaRPr lang="en-US" noProof="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1E4B599D-7641-40C1-8DAE-110A36403CFF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177592"/>
            <a:ext cx="3932237" cy="3691396"/>
          </a:xfrm>
        </p:spPr>
        <p:txBody>
          <a:bodyPr/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Picture Placeholder 2">
            <a:extLst>
              <a:ext uri="{FF2B5EF4-FFF2-40B4-BE49-F238E27FC236}">
                <a16:creationId xmlns:a16="http://schemas.microsoft.com/office/drawing/2014/main" id="{1B69B4CE-EB2F-46CF-9A80-64E44E5E95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 anchor="ctr"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noProof="0" smtClean="0"/>
              <a:t>Вставка рисунка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698307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Unpaved road lined with trees, mountain side drive">
            <a:extLst>
              <a:ext uri="{FF2B5EF4-FFF2-40B4-BE49-F238E27FC236}">
                <a16:creationId xmlns:a16="http://schemas.microsoft.com/office/drawing/2014/main" id="{EC40FB52-44A8-43D1-8B33-F4E55A83AC38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64ACA68-1C2C-4C4D-9CB4-1C8BF3E03F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6E88236-C248-4008-9619-75BCE6D3401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D3F74C5-9ADD-4AE3-BCA5-88726CC2A1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4312920" y="1667974"/>
            <a:ext cx="3566160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2B3756-19E0-4B2F-B1D5-7664E0B38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ru-RU" noProof="0" smtClean="0"/>
              <a:t>Образец заголовка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4183200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Unpaved road lined with trees, mountain side drive">
            <a:extLst>
              <a:ext uri="{FF2B5EF4-FFF2-40B4-BE49-F238E27FC236}">
                <a16:creationId xmlns:a16="http://schemas.microsoft.com/office/drawing/2014/main" id="{EC40FB52-44A8-43D1-8B33-F4E55A83AC38}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blipFill>
            <a:blip r:embed="rId2"/>
            <a:srcRect/>
            <a:stretch>
              <a:fillRect l="-17" r="-17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64ACA68-1C2C-4C4D-9CB4-1C8BF3E03F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0000"/>
                </a:schemeClr>
              </a:gs>
              <a:gs pos="99000">
                <a:schemeClr val="accent3">
                  <a:alpha val="80000"/>
                </a:schemeClr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6ADBD7-8355-4951-B459-EC284BCE83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A140A0-8435-451E-9A8E-9C33B97E1B11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DD90A-F598-4982-8244-00A2189F77B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6E88236-C248-4008-9619-75BCE6D3401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5908548" y="6114045"/>
            <a:ext cx="374904" cy="374904"/>
          </a:xfrm>
          <a:prstGeom prst="ellipse">
            <a:avLst/>
          </a:prstGeom>
          <a:noFill/>
          <a:ln w="12700" cap="flat">
            <a:solidFill>
              <a:schemeClr val="bg2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263062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nu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64ACA68-1C2C-4C4D-9CB4-1C8BF3E03F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129540" y="128016"/>
            <a:ext cx="11932920" cy="6601968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4510C334-F1CE-4CEF-ADC6-D1BADB9947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557629"/>
            <a:ext cx="10515600" cy="1325563"/>
          </a:xfrm>
        </p:spPr>
        <p:txBody>
          <a:bodyPr lIns="0" rIns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HOW TO USE THIS TEMPLATE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D3F74C5-9ADD-4AE3-BCA5-88726CC2A1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2017776" y="1667974"/>
            <a:ext cx="8156448" cy="36576"/>
          </a:xfrm>
          <a:prstGeom prst="rect">
            <a:avLst/>
          </a:prstGeom>
          <a:solidFill>
            <a:schemeClr val="bg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31" name="Text Placeholder 21">
            <a:extLst>
              <a:ext uri="{FF2B5EF4-FFF2-40B4-BE49-F238E27FC236}">
                <a16:creationId xmlns:a16="http://schemas.microsoft.com/office/drawing/2014/main" id="{10000CCD-6AFF-4E65-8858-5502306E581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55578" y="1960171"/>
            <a:ext cx="882686" cy="1092200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8000"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32" name="Text Placeholder 24">
            <a:extLst>
              <a:ext uri="{FF2B5EF4-FFF2-40B4-BE49-F238E27FC236}">
                <a16:creationId xmlns:a16="http://schemas.microsoft.com/office/drawing/2014/main" id="{D5D777E5-98F6-416A-8D23-3399269D85C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42535" y="1984171"/>
            <a:ext cx="3103110" cy="1032355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3000"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33" name="Text Placeholder 21">
            <a:extLst>
              <a:ext uri="{FF2B5EF4-FFF2-40B4-BE49-F238E27FC236}">
                <a16:creationId xmlns:a16="http://schemas.microsoft.com/office/drawing/2014/main" id="{C979BADF-99B5-4C91-AAE5-FC2C4DBEDE2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820642" y="1960171"/>
            <a:ext cx="882686" cy="1092200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8000"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6706F6A2-1599-4D73-9288-3ECEACDDCAE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77939" y="1984171"/>
            <a:ext cx="2243918" cy="1032355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3000"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35" name="Text Placeholder 21">
            <a:extLst>
              <a:ext uri="{FF2B5EF4-FFF2-40B4-BE49-F238E27FC236}">
                <a16:creationId xmlns:a16="http://schemas.microsoft.com/office/drawing/2014/main" id="{BAE5E245-1702-4722-895D-0808BB0A868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06755" y="1977950"/>
            <a:ext cx="882686" cy="1092200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8000"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3</a:t>
            </a:r>
          </a:p>
        </p:txBody>
      </p:sp>
      <p:sp>
        <p:nvSpPr>
          <p:cNvPr id="36" name="Text Placeholder 24">
            <a:extLst>
              <a:ext uri="{FF2B5EF4-FFF2-40B4-BE49-F238E27FC236}">
                <a16:creationId xmlns:a16="http://schemas.microsoft.com/office/drawing/2014/main" id="{3701E665-3CED-413C-BAC6-CE003B1494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564052" y="2001950"/>
            <a:ext cx="2959116" cy="1032355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3000"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37" name="Text Placeholder 24">
            <a:extLst>
              <a:ext uri="{FF2B5EF4-FFF2-40B4-BE49-F238E27FC236}">
                <a16:creationId xmlns:a16="http://schemas.microsoft.com/office/drawing/2014/main" id="{E01406B4-D44B-4D1E-91F3-D87541EAD4C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020059" y="310399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38" name="Text Placeholder 24">
            <a:extLst>
              <a:ext uri="{FF2B5EF4-FFF2-40B4-BE49-F238E27FC236}">
                <a16:creationId xmlns:a16="http://schemas.microsoft.com/office/drawing/2014/main" id="{9AAD5CF9-9A59-4C5F-8C29-B92AD601211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718684" y="310399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39" name="Text Placeholder 24">
            <a:extLst>
              <a:ext uri="{FF2B5EF4-FFF2-40B4-BE49-F238E27FC236}">
                <a16:creationId xmlns:a16="http://schemas.microsoft.com/office/drawing/2014/main" id="{C6725172-65CC-4645-B23F-E77886468F3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794793" y="3103993"/>
            <a:ext cx="2599197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0" name="Text Placeholder 24">
            <a:extLst>
              <a:ext uri="{FF2B5EF4-FFF2-40B4-BE49-F238E27FC236}">
                <a16:creationId xmlns:a16="http://schemas.microsoft.com/office/drawing/2014/main" id="{0EA5E6CA-5C78-4B75-BA22-59750E7D4501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876955" y="3102450"/>
            <a:ext cx="3726423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1" name="Text Placeholder 24">
            <a:extLst>
              <a:ext uri="{FF2B5EF4-FFF2-40B4-BE49-F238E27FC236}">
                <a16:creationId xmlns:a16="http://schemas.microsoft.com/office/drawing/2014/main" id="{E1C61752-F57C-4FBF-93F3-06F43CCA43C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657040" y="5751926"/>
            <a:ext cx="8877920" cy="470478"/>
          </a:xfrm>
        </p:spPr>
        <p:txBody>
          <a:bodyPr>
            <a:normAutofit/>
          </a:bodyPr>
          <a:lstStyle>
            <a:lvl1pPr marL="0" indent="0" algn="ctr">
              <a:buNone/>
              <a:defRPr sz="1600" b="0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2" name="Text Placeholder 24">
            <a:extLst>
              <a:ext uri="{FF2B5EF4-FFF2-40B4-BE49-F238E27FC236}">
                <a16:creationId xmlns:a16="http://schemas.microsoft.com/office/drawing/2014/main" id="{E0232175-FB97-4039-8136-B9DD27441C0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794791" y="5070254"/>
            <a:ext cx="2599199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3" name="Text Placeholder 24">
            <a:extLst>
              <a:ext uri="{FF2B5EF4-FFF2-40B4-BE49-F238E27FC236}">
                <a16:creationId xmlns:a16="http://schemas.microsoft.com/office/drawing/2014/main" id="{6E5262C3-0603-403F-AB36-FB4EB9FC7BC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890713" y="5070254"/>
            <a:ext cx="3712665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4" name="Picture Placeholder 12">
            <a:extLst>
              <a:ext uri="{FF2B5EF4-FFF2-40B4-BE49-F238E27FC236}">
                <a16:creationId xmlns:a16="http://schemas.microsoft.com/office/drawing/2014/main" id="{D2FBACFC-8B68-4A37-95A4-26BE5A23D759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020058" y="3976866"/>
            <a:ext cx="3273552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6" name="Picture Placeholder 12">
            <a:extLst>
              <a:ext uri="{FF2B5EF4-FFF2-40B4-BE49-F238E27FC236}">
                <a16:creationId xmlns:a16="http://schemas.microsoft.com/office/drawing/2014/main" id="{5A6A36C6-8489-4333-927A-141D8F98AE50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2" y="4041034"/>
            <a:ext cx="2599199" cy="8961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7" name="Picture Placeholder 9">
            <a:extLst>
              <a:ext uri="{FF2B5EF4-FFF2-40B4-BE49-F238E27FC236}">
                <a16:creationId xmlns:a16="http://schemas.microsoft.com/office/drawing/2014/main" id="{BB2DF986-C446-4302-9099-B1512AD5D8C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4041034"/>
            <a:ext cx="2599200" cy="8964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ru-RU" noProof="0" smtClean="0"/>
              <a:t>Вставка рисунка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1389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75097E-EB08-4475-9112-275B840279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821279" y="6118484"/>
            <a:ext cx="54944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n-lt"/>
              </a:defRPr>
            </a:lvl1pPr>
          </a:lstStyle>
          <a:p>
            <a:fld id="{D495E168-DA5E-4888-8D8A-92B118324C14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DB6A3A-74E6-4FE2-8AD2-CEB070447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noProof="0" smtClean="0"/>
              <a:t>Образец заголовка</a:t>
            </a:r>
            <a:endParaRPr lang="en-US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0128AA-FDF4-4DD5-A009-3C58D24570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048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1C2DC0-7E13-4A66-9F9B-371BA9C6E4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11848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bg2"/>
                </a:solidFill>
              </a:defRPr>
            </a:lvl1pPr>
          </a:lstStyle>
          <a:p>
            <a:r>
              <a:rPr lang="en-US" noProof="0" dirty="0"/>
              <a:t>MM.DD.20XX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1F296578-6D40-435B-861E-0904DDC10B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8200" y="6118484"/>
            <a:ext cx="3398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bg2"/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3223999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77" r:id="rId2"/>
    <p:sldLayoutId id="2147483678" r:id="rId3"/>
    <p:sldLayoutId id="2147483679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87" r:id="rId17"/>
    <p:sldLayoutId id="2147483695" r:id="rId18"/>
    <p:sldLayoutId id="2147483688" r:id="rId1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000" b="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574" userDrawn="1">
          <p15:clr>
            <a:srgbClr val="F26B43"/>
          </p15:clr>
        </p15:guide>
        <p15:guide id="3" pos="7106" userDrawn="1">
          <p15:clr>
            <a:srgbClr val="F26B43"/>
          </p15:clr>
        </p15:guide>
        <p15:guide id="4" orient="horz" pos="3748" userDrawn="1">
          <p15:clr>
            <a:srgbClr val="F26B43"/>
          </p15:clr>
        </p15:guide>
        <p15:guide id="5" pos="4407" userDrawn="1">
          <p15:clr>
            <a:srgbClr val="F26B43"/>
          </p15:clr>
        </p15:guide>
        <p15:guide id="6" pos="3273" userDrawn="1">
          <p15:clr>
            <a:srgbClr val="F26B43"/>
          </p15:clr>
        </p15:guide>
        <p15:guide id="7" pos="384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  <p15:guide id="9" pos="302" userDrawn="1">
          <p15:clr>
            <a:srgbClr val="F26B43"/>
          </p15:clr>
        </p15:guide>
        <p15:guide id="10" pos="737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5857963-8D3D-4F24-B535-54652EE095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021" y="584792"/>
            <a:ext cx="10117959" cy="2402957"/>
          </a:xfrm>
        </p:spPr>
        <p:txBody>
          <a:bodyPr/>
          <a:lstStyle/>
          <a:p>
            <a:r>
              <a:rPr lang="ru-RU" sz="4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Презентация на тему:                                  «Экологический кризис.</a:t>
            </a:r>
            <a:br>
              <a:rPr lang="ru-RU" sz="4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44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Глобальные проблемы экологии.»</a:t>
            </a:r>
            <a:endParaRPr lang="ru-RU" sz="44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23514F-9C9F-4868-A7D9-66CAA07E615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615070" y="3710763"/>
            <a:ext cx="8240232" cy="2998380"/>
          </a:xfrm>
        </p:spPr>
        <p:txBody>
          <a:bodyPr/>
          <a:lstStyle/>
          <a:p>
            <a:pPr algn="r"/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2142316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3E7209B-EA97-4E46-B935-409525612C9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A006E-2552-45AA-81E6-9D6D26A503C2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>
          <a:xfrm>
            <a:off x="831850" y="4076701"/>
            <a:ext cx="10515600" cy="2057400"/>
          </a:xfrm>
        </p:spPr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ru-RU" sz="2400" dirty="0" smtClean="0"/>
              <a:t>Понятие об экологическом кризисе и экологической катастрофе. Признаки экологического кризиса. </a:t>
            </a:r>
          </a:p>
          <a:p>
            <a:pPr marL="514350" indent="-514350">
              <a:buAutoNum type="arabicParenR"/>
            </a:pPr>
            <a:r>
              <a:rPr lang="ru-RU" sz="2400" dirty="0" smtClean="0"/>
              <a:t>Формы проявления экологического кризиса.</a:t>
            </a:r>
          </a:p>
          <a:p>
            <a:pPr marL="514350" indent="-514350">
              <a:buAutoNum type="arabicParenR"/>
            </a:pPr>
            <a:r>
              <a:rPr lang="ru-RU" sz="2400" dirty="0" smtClean="0"/>
              <a:t>Экологические проблемы современности.</a:t>
            </a:r>
          </a:p>
          <a:p>
            <a:endParaRPr lang="en-US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838200" y="3324225"/>
            <a:ext cx="10515600" cy="70485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1">
                    <a:lumMod val="25000"/>
                    <a:lumOff val="75000"/>
                  </a:schemeClr>
                </a:solidFill>
              </a:rPr>
              <a:t>План </a:t>
            </a:r>
            <a:endParaRPr lang="ru-RU" dirty="0">
              <a:solidFill>
                <a:schemeClr val="accent1">
                  <a:lumMod val="25000"/>
                  <a:lumOff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3897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93D545-C417-48EA-9543-078BF8EB6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25303"/>
            <a:ext cx="5285914" cy="1212111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Признаки экологического кризиса</a:t>
            </a:r>
            <a:r>
              <a:rPr lang="ru-RU" dirty="0" smtClean="0"/>
              <a:t>.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9A8D28-D968-408D-AA5E-1B16F071D7D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98028" y="1743739"/>
            <a:ext cx="5744818" cy="2626241"/>
          </a:xfrm>
        </p:spPr>
        <p:txBody>
          <a:bodyPr>
            <a:normAutofit fontScale="32500" lnSpcReduction="20000"/>
          </a:bodyPr>
          <a:lstStyle/>
          <a:p>
            <a:r>
              <a:rPr lang="ru-RU" sz="71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1</a:t>
            </a:r>
            <a:r>
              <a:rPr lang="ru-RU" sz="7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)</a:t>
            </a:r>
            <a:r>
              <a:rPr lang="ru-RU" sz="7400" dirty="0" smtClean="0">
                <a:solidFill>
                  <a:schemeClr val="accent3">
                    <a:lumMod val="50000"/>
                    <a:lumOff val="50000"/>
                  </a:schemeClr>
                </a:solidFill>
              </a:rPr>
              <a:t>  </a:t>
            </a:r>
            <a:r>
              <a:rPr lang="ru-RU" sz="7400" dirty="0" smtClean="0">
                <a:solidFill>
                  <a:srgbClr val="FFC000"/>
                </a:solidFill>
              </a:rPr>
              <a:t>Экологический кризис – это стадия      взаимодействия общества и природы , когда до предела обостряются противоречия между хозяйственной деятельностью человека и экологией; при этом увеличивается влияние на общество измененной человеком природы .</a:t>
            </a:r>
          </a:p>
          <a:p>
            <a:endParaRPr lang="en-US" sz="5100" dirty="0">
              <a:solidFill>
                <a:schemeClr val="accent3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E54AC28-9C3E-4734-B2BB-5EC5F60F555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499191" y="4306185"/>
            <a:ext cx="5826642" cy="1851223"/>
          </a:xfrm>
        </p:spPr>
        <p:txBody>
          <a:bodyPr>
            <a:normAutofit lnSpcReduction="10000"/>
          </a:bodyPr>
          <a:lstStyle/>
          <a:p>
            <a:pPr marL="457200" indent="-457200">
              <a:lnSpc>
                <a:spcPct val="100000"/>
              </a:lnSpc>
              <a:buNone/>
            </a:pPr>
            <a:r>
              <a:rPr lang="ru-RU" sz="2400" dirty="0" smtClean="0">
                <a:solidFill>
                  <a:schemeClr val="accent3">
                    <a:lumMod val="50000"/>
                    <a:lumOff val="50000"/>
                  </a:schemeClr>
                </a:solidFill>
              </a:rPr>
              <a:t>  </a:t>
            </a:r>
            <a:r>
              <a:rPr lang="ru-RU" sz="2400" dirty="0" smtClean="0">
                <a:solidFill>
                  <a:srgbClr val="FFC000"/>
                </a:solidFill>
              </a:rPr>
              <a:t>  2)  Экологическая катастрофа – это радикальные изменения не подлежащие восстановлению. (извержение вулканов , массовое размножение животных и т.д.)</a:t>
            </a:r>
          </a:p>
          <a:p>
            <a:pPr>
              <a:lnSpc>
                <a:spcPct val="100000"/>
              </a:lnSpc>
            </a:pPr>
            <a:endParaRPr lang="en-US" sz="24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D492004-FF5A-486F-BD35-52AACB74C65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35236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4</a:t>
            </a:fld>
            <a:endParaRPr lang="en-US" noProof="0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159488"/>
            <a:ext cx="10515600" cy="6113721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FFFF00"/>
                </a:solidFill>
              </a:rPr>
              <a:t>Экологические интересы общества в освоении природных богатств вступают в противоречие с экологическими требованиями по охране окружающей среды. Наступление экологического кризиса может быть остановлено при развитой экономике и в результате экстренных мер по экологической защите.</a:t>
            </a:r>
            <a:endParaRPr lang="ru-RU" sz="3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5</a:t>
            </a:fld>
            <a:endParaRPr lang="en-US" noProof="0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97452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FFFF00"/>
                </a:solidFill>
              </a:rPr>
              <a:t>На территории России расположено 24 тыс. предприятий, загрязняющих окружающую среду. Они не укладываются в установленные нормативы выбросов вредных веществ. Ежегодно в России очищается лишь 18% сточных вод. Качество воды главных российских рек (Волга, Дон, Обь, Енисей, Лена), являющихся источником питьевой воды, оценивается как неудовлетворительное. </a:t>
            </a:r>
            <a:endParaRPr lang="ru-RU" sz="3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E1BA9B4B-C586-4B6B-8142-E49AC2D37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629"/>
            <a:ext cx="10515600" cy="1181719"/>
          </a:xfrm>
        </p:spPr>
        <p:txBody>
          <a:bodyPr>
            <a:normAutofit fontScale="90000"/>
          </a:bodyPr>
          <a:lstStyle/>
          <a:p>
            <a:r>
              <a:rPr lang="ru-RU" sz="4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Формы проявления экологического кризиса.</a:t>
            </a:r>
            <a:endParaRPr lang="en-US" sz="4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630E50A-AB9F-4122-B5E0-DE40C6E4830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ru-RU" sz="2400" b="1" dirty="0" smtClean="0"/>
              <a:t>1) Радиоактивное загрязнение окружающей среды ( может вызывать у человека лучевую болезнь и генетические нарушения).</a:t>
            </a:r>
          </a:p>
          <a:p>
            <a:endParaRPr lang="en-US" sz="240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BFCB07-6C49-4FD9-A60E-365443B88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59649" y="2738211"/>
            <a:ext cx="4183650" cy="1153305"/>
          </a:xfrm>
        </p:spPr>
        <p:txBody>
          <a:bodyPr/>
          <a:lstStyle/>
          <a:p>
            <a: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2) Истощение озонового слоя.</a:t>
            </a:r>
          </a:p>
          <a:p>
            <a:endParaRPr lang="en-US" sz="230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FC3CF09-BAFF-4590-A12C-E378DFF1DA5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159649" y="3776870"/>
            <a:ext cx="4365625" cy="272332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3) Массовое уничтожение лесов. Например, в Сибири ежегодно вырубается 600 тыс. га. Лесов и столько же гибнет от пожаров, а искусственно восстанавливается только 200 тыс. га. В прогнозе леса Сибири окажутся исчерпаны через 50 лет .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49249DA-4230-416D-838C-A72D2E7CADA4}"/>
              </a:ext>
            </a:extLst>
          </p:cNvPr>
          <p:cNvSpPr>
            <a:spLocks noGrp="1"/>
          </p:cNvSpPr>
          <p:nvPr>
            <p:ph type="body" idx="18"/>
          </p:nvPr>
        </p:nvSpPr>
        <p:spPr>
          <a:xfrm>
            <a:off x="6547607" y="2812774"/>
            <a:ext cx="4842636" cy="914400"/>
          </a:xfrm>
        </p:spPr>
        <p:txBody>
          <a:bodyPr/>
          <a:lstStyle/>
          <a:p>
            <a: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4) Уменьшение сельхозугодий, особенно пашни.</a:t>
            </a:r>
          </a:p>
          <a:p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9E879AA-B873-414B-BC94-C8FF2856626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570921" y="4380613"/>
            <a:ext cx="4571999" cy="188103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5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5) Загрязнение атмосферы, воды и почвы, что делает среду обитания человека все более непригодной для здоровой жизни.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132B1B3-C6FB-4075-BF96-89BEEBC1E9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80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B51AE-252F-4958-A1E9-67C57179FF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76447"/>
            <a:ext cx="5320386" cy="1775637"/>
          </a:xfrm>
        </p:spPr>
        <p:txBody>
          <a:bodyPr>
            <a:noAutofit/>
          </a:bodyPr>
          <a:lstStyle/>
          <a:p>
            <a:r>
              <a:rPr lang="ru-RU" sz="3600" dirty="0" smtClean="0"/>
              <a:t>Причины экологического кризиса.</a:t>
            </a:r>
            <a:endParaRPr lang="en-US" sz="36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35F389B-861B-485A-AD81-A9172882D97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41248" y="2060240"/>
            <a:ext cx="5320386" cy="1108262"/>
          </a:xfrm>
        </p:spPr>
        <p:txBody>
          <a:bodyPr>
            <a:normAutofit/>
          </a:bodyPr>
          <a:lstStyle/>
          <a:p>
            <a:r>
              <a:rPr lang="ru-RU" dirty="0" smtClean="0"/>
              <a:t>1</a:t>
            </a:r>
            <a:r>
              <a:rPr lang="ru-RU" sz="2400" dirty="0" smtClean="0"/>
              <a:t>) Малоэффективная работа служб по охране окружающей среды.</a:t>
            </a:r>
          </a:p>
          <a:p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1FE0C33-CECE-4322-A29C-AEA87CDB13E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785999" y="361508"/>
            <a:ext cx="4707842" cy="3455580"/>
          </a:xfrm>
        </p:spPr>
        <p:txBody>
          <a:bodyPr>
            <a:normAutofit/>
          </a:bodyPr>
          <a:lstStyle/>
          <a:p>
            <a:pPr marL="514350" indent="-514350">
              <a:buAutoNum type="arabicParenR" startAt="2"/>
            </a:pPr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Слабый контроль правоохранительных органов за выполнением законов об охране окружающей среды.</a:t>
            </a:r>
          </a:p>
          <a:p>
            <a:pPr marL="514350" indent="-514350">
              <a:buAutoNum type="arabicParenR" startAt="2"/>
            </a:pPr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Массовое эколого-правовое невежество , т.е. незнание или неуважение эколого-правовых требований.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77CBD36-E928-427F-BCF4-3FF2B77D4C0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65844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8</a:t>
            </a:fld>
            <a:endParaRPr lang="en-US" noProof="0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74158" y="244549"/>
            <a:ext cx="10779642" cy="6379535"/>
          </a:xfrm>
        </p:spPr>
        <p:txBody>
          <a:bodyPr>
            <a:noAutofit/>
          </a:bodyPr>
          <a:lstStyle/>
          <a:p>
            <a:pPr marL="914400" indent="-914400" algn="l"/>
            <a:r>
              <a:rPr lang="ru-RU" sz="3600" dirty="0" smtClean="0"/>
              <a:t>      </a:t>
            </a:r>
            <a:r>
              <a:rPr lang="ru-RU" sz="4000" dirty="0" smtClean="0"/>
              <a:t>Основные направления деятельности по    преодолению экологического кризиса:</a:t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3200" dirty="0" smtClean="0">
                <a:solidFill>
                  <a:srgbClr val="FFFF00"/>
                </a:solidFill>
              </a:rPr>
              <a:t>1) создание экологически чистых технологий, внедрение малоотходных и безотходных производств; </a:t>
            </a:r>
            <a:br>
              <a:rPr lang="ru-RU" sz="3200" dirty="0" smtClean="0">
                <a:solidFill>
                  <a:srgbClr val="FFFF00"/>
                </a:solidFill>
              </a:rPr>
            </a:br>
            <a:r>
              <a:rPr lang="ru-RU" sz="3200" dirty="0" smtClean="0">
                <a:solidFill>
                  <a:srgbClr val="FFFF00"/>
                </a:solidFill>
              </a:rPr>
              <a:t>2)  стимулирование природоохранной деятельности (например: налоговые льготы, платежи за выброс);</a:t>
            </a:r>
            <a:br>
              <a:rPr lang="ru-RU" sz="3200" dirty="0" smtClean="0">
                <a:solidFill>
                  <a:srgbClr val="FFFF00"/>
                </a:solidFill>
              </a:rPr>
            </a:br>
            <a:r>
              <a:rPr lang="ru-RU" sz="3200" dirty="0" smtClean="0">
                <a:solidFill>
                  <a:srgbClr val="FFFF00"/>
                </a:solidFill>
              </a:rPr>
              <a:t>3) восстановление нарушенных экосистем;</a:t>
            </a:r>
            <a:br>
              <a:rPr lang="ru-RU" sz="3200" dirty="0" smtClean="0">
                <a:solidFill>
                  <a:srgbClr val="FFFF00"/>
                </a:solidFill>
              </a:rPr>
            </a:br>
            <a:r>
              <a:rPr lang="ru-RU" sz="3200" dirty="0" smtClean="0">
                <a:solidFill>
                  <a:srgbClr val="FFFF00"/>
                </a:solidFill>
              </a:rPr>
              <a:t>4) международное сотрудничество государств по охране природы.</a:t>
            </a:r>
            <a:endParaRPr lang="ru-RU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02D267-7BE2-4596-B469-BB4DC32CC0D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8718" y="1679944"/>
            <a:ext cx="10568874" cy="4912241"/>
          </a:xfrm>
        </p:spPr>
        <p:txBody>
          <a:bodyPr/>
          <a:lstStyle/>
          <a:p>
            <a:r>
              <a:rPr lang="ru-RU" sz="2800" dirty="0" smtClean="0">
                <a:solidFill>
                  <a:schemeClr val="bg2">
                    <a:lumMod val="75000"/>
                  </a:schemeClr>
                </a:solidFill>
              </a:rPr>
              <a:t>Разрушение озонового слоя </a:t>
            </a:r>
            <a:r>
              <a:rPr lang="ru-RU" sz="2800" dirty="0" smtClean="0"/>
              <a:t>– </a:t>
            </a:r>
            <a:r>
              <a:rPr lang="ru-RU" sz="2800" dirty="0" smtClean="0">
                <a:solidFill>
                  <a:schemeClr val="bg1"/>
                </a:solidFill>
              </a:rPr>
              <a:t>ускоряется при наличии в атмосфере фреонов ( </a:t>
            </a:r>
            <a:r>
              <a:rPr lang="ru-RU" sz="2800" dirty="0" err="1" smtClean="0">
                <a:solidFill>
                  <a:schemeClr val="bg1"/>
                </a:solidFill>
              </a:rPr>
              <a:t>хлорфторуглероды</a:t>
            </a:r>
            <a:r>
              <a:rPr lang="ru-RU" sz="2800" dirty="0" smtClean="0">
                <a:solidFill>
                  <a:schemeClr val="bg1"/>
                </a:solidFill>
              </a:rPr>
              <a:t> ) . Они применяются в качестве </a:t>
            </a:r>
            <a:r>
              <a:rPr lang="ru-RU" sz="2800" dirty="0" err="1" smtClean="0">
                <a:solidFill>
                  <a:schemeClr val="bg1"/>
                </a:solidFill>
              </a:rPr>
              <a:t>хладоагентов</a:t>
            </a:r>
            <a:r>
              <a:rPr lang="ru-RU" sz="2800" dirty="0" smtClean="0">
                <a:solidFill>
                  <a:schemeClr val="bg1"/>
                </a:solidFill>
              </a:rPr>
              <a:t>, пенообразователей, растворителей в аэрозольных упаковках. Фреоны, поднимаясь в верхние слои атмосферы, подвергаются фотохимическому разложению с образованием окиси хлора, интенсивно разрушающей озон .  В результате происходит истощение озонового слоя и увеличивается поток ультрафиолетовых лучей. Как следствие, увеличивается заболеваемость раком кожи.</a:t>
            </a:r>
          </a:p>
          <a:p>
            <a:r>
              <a:rPr lang="ru-RU" sz="2800" dirty="0" smtClean="0">
                <a:solidFill>
                  <a:schemeClr val="bg2">
                    <a:lumMod val="75000"/>
                  </a:schemeClr>
                </a:solidFill>
              </a:rPr>
              <a:t>Пути решение проблемы: </a:t>
            </a:r>
            <a:r>
              <a:rPr lang="ru-RU" sz="2800" dirty="0" smtClean="0">
                <a:solidFill>
                  <a:schemeClr val="bg1"/>
                </a:solidFill>
              </a:rPr>
              <a:t>уменьшение выбросов фреонов , с помощью лазерного излучения образование озона (</a:t>
            </a:r>
            <a:r>
              <a:rPr lang="ru-RU" sz="2800" dirty="0" err="1" smtClean="0">
                <a:solidFill>
                  <a:schemeClr val="bg1"/>
                </a:solidFill>
              </a:rPr>
              <a:t>Оз</a:t>
            </a:r>
            <a:r>
              <a:rPr lang="ru-RU" sz="2800" dirty="0" smtClean="0">
                <a:solidFill>
                  <a:schemeClr val="bg1"/>
                </a:solidFill>
              </a:rPr>
              <a:t>).</a:t>
            </a:r>
          </a:p>
          <a:p>
            <a:endParaRPr lang="ru-RU" dirty="0" smtClean="0">
              <a:solidFill>
                <a:schemeClr val="bg1"/>
              </a:solidFill>
            </a:endParaRPr>
          </a:p>
          <a:p>
            <a:endParaRPr lang="ru-RU" dirty="0" smtClean="0"/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1DBE06A-2C8A-44FA-9318-4BF6A8C3FFB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841247" y="478466"/>
            <a:ext cx="6613101" cy="1116418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chemeClr val="bg2"/>
                </a:solidFill>
              </a:rPr>
              <a:t>Глобальные проблемы экологии.</a:t>
            </a:r>
            <a:endParaRPr lang="ru-RU" sz="40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1779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324568C-56E6-4923-BD06-A73B183948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09" y="669851"/>
            <a:ext cx="10767013" cy="5124662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bg2">
                    <a:lumMod val="75000"/>
                  </a:schemeClr>
                </a:solidFill>
              </a:rPr>
              <a:t>Парниковый эффект </a:t>
            </a:r>
            <a:r>
              <a:rPr lang="ru-RU" sz="2800" dirty="0" smtClean="0"/>
              <a:t>– это потепление климата в результате увеличения концентрации в атмосфере углекислого газа, оксидов азота и </a:t>
            </a:r>
            <a:r>
              <a:rPr lang="ru-RU" sz="2800" dirty="0" err="1" smtClean="0"/>
              <a:t>др</a:t>
            </a:r>
            <a:r>
              <a:rPr lang="ru-RU" sz="2800" dirty="0" smtClean="0"/>
              <a:t> . Пропуская солнечные лучи, они препятствуют длинноволновому тепловому излучению от земной поверхности, что и создает тепличный эффект. Основные источники антропогенных примесей – сжигание топлива и биомассы, работа транспорта и промышленных предприятий.</a:t>
            </a:r>
            <a:br>
              <a:rPr lang="ru-RU" sz="2800" dirty="0" smtClean="0"/>
            </a:br>
            <a:r>
              <a:rPr lang="ru-RU" sz="2800" dirty="0" smtClean="0"/>
              <a:t>Отрицательные последствия – повышение уровня Мирового океана, затопление суши, нарушению экологического баланса.</a:t>
            </a:r>
            <a:br>
              <a:rPr lang="ru-RU" sz="2800" dirty="0" smtClean="0"/>
            </a:br>
            <a:r>
              <a:rPr lang="ru-RU" sz="2800" dirty="0" smtClean="0">
                <a:solidFill>
                  <a:schemeClr val="bg2">
                    <a:lumMod val="75000"/>
                  </a:schemeClr>
                </a:solidFill>
              </a:rPr>
              <a:t>Пути решения проблемы: </a:t>
            </a:r>
            <a:r>
              <a:rPr lang="ru-RU" sz="2800" dirty="0" smtClean="0"/>
              <a:t>поиск экологически чистых альтернативных источников энергии.</a:t>
            </a:r>
            <a:endParaRPr lang="en-US" sz="28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E8A5CE3-2115-4267-9A88-04013EE991C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9927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9B0BE2-2BDB-48DC-AE9B-F3B9BACA824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59467" y="797442"/>
            <a:ext cx="10515599" cy="5390707"/>
          </a:xfrm>
        </p:spPr>
        <p:txBody>
          <a:bodyPr/>
          <a:lstStyle/>
          <a:p>
            <a:pPr algn="l"/>
            <a:r>
              <a:rPr lang="ru-RU" sz="3200" dirty="0" smtClean="0">
                <a:solidFill>
                  <a:srgbClr val="FFFF00"/>
                </a:solidFill>
              </a:rPr>
              <a:t>Кислотные дожди имеют </a:t>
            </a:r>
            <a:r>
              <a:rPr lang="ru-RU" sz="3200" dirty="0" err="1" smtClean="0">
                <a:solidFill>
                  <a:srgbClr val="FFFF00"/>
                </a:solidFill>
              </a:rPr>
              <a:t>рН</a:t>
            </a:r>
            <a:r>
              <a:rPr lang="ru-RU" sz="3200" dirty="0" smtClean="0">
                <a:solidFill>
                  <a:srgbClr val="FFFF00"/>
                </a:solidFill>
              </a:rPr>
              <a:t> менее 5,6. К кислотным дождям относятся:</a:t>
            </a:r>
            <a:r>
              <a:rPr lang="ru-RU" sz="3200" dirty="0" smtClean="0"/>
              <a:t> </a:t>
            </a:r>
            <a:r>
              <a:rPr lang="ru-RU" sz="3200" dirty="0" smtClean="0">
                <a:solidFill>
                  <a:schemeClr val="bg1"/>
                </a:solidFill>
              </a:rPr>
              <a:t>дожди, </a:t>
            </a:r>
            <a:r>
              <a:rPr lang="ru-RU" sz="3200" dirty="0" err="1" smtClean="0">
                <a:solidFill>
                  <a:schemeClr val="bg1"/>
                </a:solidFill>
              </a:rPr>
              <a:t>кисл</a:t>
            </a:r>
            <a:r>
              <a:rPr lang="ru-RU" sz="3200" dirty="0" smtClean="0">
                <a:solidFill>
                  <a:schemeClr val="bg1"/>
                </a:solidFill>
              </a:rPr>
              <a:t>. туман, </a:t>
            </a:r>
            <a:r>
              <a:rPr lang="ru-RU" sz="3200" dirty="0" err="1" smtClean="0">
                <a:solidFill>
                  <a:schemeClr val="bg1"/>
                </a:solidFill>
              </a:rPr>
              <a:t>кисл</a:t>
            </a:r>
            <a:r>
              <a:rPr lang="ru-RU" sz="3200" dirty="0" smtClean="0">
                <a:solidFill>
                  <a:schemeClr val="bg1"/>
                </a:solidFill>
              </a:rPr>
              <a:t>. роса, </a:t>
            </a:r>
            <a:r>
              <a:rPr lang="ru-RU" sz="3200" dirty="0" err="1" smtClean="0">
                <a:solidFill>
                  <a:schemeClr val="bg1"/>
                </a:solidFill>
              </a:rPr>
              <a:t>кисл</a:t>
            </a:r>
            <a:r>
              <a:rPr lang="ru-RU" sz="3200" dirty="0" smtClean="0">
                <a:solidFill>
                  <a:schemeClr val="bg1"/>
                </a:solidFill>
              </a:rPr>
              <a:t>. отложения.</a:t>
            </a:r>
          </a:p>
          <a:p>
            <a:pPr algn="l"/>
            <a:r>
              <a:rPr lang="ru-RU" sz="3200" dirty="0" smtClean="0">
                <a:solidFill>
                  <a:srgbClr val="FFFF00"/>
                </a:solidFill>
              </a:rPr>
              <a:t>Кислотные дожди – </a:t>
            </a:r>
            <a:r>
              <a:rPr lang="ru-RU" sz="3200" dirty="0" smtClean="0">
                <a:solidFill>
                  <a:schemeClr val="bg1"/>
                </a:solidFill>
              </a:rPr>
              <a:t>выбросы предприятий содержат большое количество сернистого газа 5О2 , и оксидов азота (</a:t>
            </a:r>
            <a:r>
              <a:rPr lang="en-US" sz="3200" dirty="0" smtClean="0">
                <a:solidFill>
                  <a:schemeClr val="bg1"/>
                </a:solidFill>
              </a:rPr>
              <a:t>NO)</a:t>
            </a:r>
            <a:r>
              <a:rPr lang="ru-RU" sz="3200" dirty="0" smtClean="0">
                <a:solidFill>
                  <a:schemeClr val="bg1"/>
                </a:solidFill>
              </a:rPr>
              <a:t>, которые, растворяясь в атмосферной влаге, порождают кислотные дожди. Они угнетают растительность, ухудшают плодородие почв, разрушают строения, ускоряют коррозию металлов. </a:t>
            </a:r>
          </a:p>
          <a:p>
            <a:pPr algn="l"/>
            <a:r>
              <a:rPr lang="ru-RU" sz="3200" dirty="0" smtClean="0">
                <a:solidFill>
                  <a:srgbClr val="FFFF00"/>
                </a:solidFill>
              </a:rPr>
              <a:t>Пути решения проблемы: </a:t>
            </a:r>
            <a:r>
              <a:rPr lang="ru-RU" sz="3200" dirty="0" smtClean="0">
                <a:solidFill>
                  <a:schemeClr val="bg1"/>
                </a:solidFill>
              </a:rPr>
              <a:t>сокращение выбросов серы.</a:t>
            </a:r>
            <a:endParaRPr lang="ru-RU" sz="3200" dirty="0" smtClean="0">
              <a:solidFill>
                <a:srgbClr val="FFFF00"/>
              </a:solidFill>
            </a:endParaRPr>
          </a:p>
          <a:p>
            <a:pPr algn="l"/>
            <a:endParaRPr lang="ru-RU" sz="2800" dirty="0" smtClean="0">
              <a:solidFill>
                <a:srgbClr val="FFFF00"/>
              </a:solidFill>
            </a:endParaRPr>
          </a:p>
          <a:p>
            <a:pPr algn="l"/>
            <a:endParaRPr lang="ru-RU" dirty="0" smtClean="0">
              <a:solidFill>
                <a:schemeClr val="bg1"/>
              </a:solidFill>
            </a:endParaRPr>
          </a:p>
          <a:p>
            <a:pPr algn="l"/>
            <a:endParaRPr lang="en-US" sz="1400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5F1F869-7372-4C01-A626-993295149E3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39058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C2806C0-8AE3-4975-9946-CCD70055F4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68872"/>
            <a:ext cx="10671313" cy="5495823"/>
          </a:xfrm>
        </p:spPr>
        <p:txBody>
          <a:bodyPr>
            <a:normAutofit/>
          </a:bodyPr>
          <a:lstStyle/>
          <a:p>
            <a:pPr algn="l"/>
            <a:r>
              <a:rPr lang="ru-RU" sz="2800" dirty="0" smtClean="0">
                <a:solidFill>
                  <a:srgbClr val="FFFF00"/>
                </a:solidFill>
              </a:rPr>
              <a:t>Опустынивание</a:t>
            </a:r>
            <a:r>
              <a:rPr lang="ru-RU" sz="2800" dirty="0" smtClean="0"/>
              <a:t> – это потеря природной экосистемой сплошного растительного покрова с дальнейшей невозможностью его восстановления без участия человека. Происходит в результате сведения лесов, неумеренной эксплуатации пастбищ, нерационального использования водных ресурсов при орошении.</a:t>
            </a:r>
            <a:br>
              <a:rPr lang="ru-RU" sz="2800" dirty="0" smtClean="0"/>
            </a:br>
            <a:r>
              <a:rPr lang="ru-RU" sz="2800" dirty="0" smtClean="0">
                <a:solidFill>
                  <a:srgbClr val="FFFF00"/>
                </a:solidFill>
              </a:rPr>
              <a:t>Истощение природных ресурсов </a:t>
            </a:r>
            <a:r>
              <a:rPr lang="ru-RU" sz="2800" dirty="0" smtClean="0"/>
              <a:t>– природные ресурсы в </a:t>
            </a:r>
            <a:r>
              <a:rPr lang="ru-RU" sz="2800" dirty="0" err="1" smtClean="0"/>
              <a:t>рузультате</a:t>
            </a:r>
            <a:r>
              <a:rPr lang="ru-RU" sz="2800" dirty="0" smtClean="0"/>
              <a:t> неумелого использования сильно сократились количественно и качественно. </a:t>
            </a:r>
            <a:br>
              <a:rPr lang="ru-RU" sz="2800" dirty="0" smtClean="0"/>
            </a:br>
            <a:r>
              <a:rPr lang="ru-RU" sz="2800" dirty="0" smtClean="0">
                <a:solidFill>
                  <a:srgbClr val="FFFF00"/>
                </a:solidFill>
              </a:rPr>
              <a:t>Пути решения: </a:t>
            </a:r>
            <a:r>
              <a:rPr lang="ru-RU" sz="2800" dirty="0" smtClean="0"/>
              <a:t>открытие новых месторождений полезных ископаемых; замена дефицитных материалов синтетическими, внедрение </a:t>
            </a:r>
            <a:r>
              <a:rPr lang="ru-RU" sz="2800" dirty="0" err="1" smtClean="0"/>
              <a:t>энерго</a:t>
            </a:r>
            <a:r>
              <a:rPr lang="ru-RU" sz="2800" dirty="0" smtClean="0"/>
              <a:t> и </a:t>
            </a:r>
            <a:r>
              <a:rPr lang="ru-RU" sz="2800" dirty="0" err="1" smtClean="0"/>
              <a:t>материалосберегающих</a:t>
            </a:r>
            <a:r>
              <a:rPr lang="ru-RU" sz="2800" dirty="0" smtClean="0"/>
              <a:t> технологий.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en-US" sz="2400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D8F9E36-CD39-4DDD-927C-C07E8C070A1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9933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sz="quarter" idx="13"/>
          </p:nvPr>
        </p:nvSpPr>
        <p:spPr>
          <a:xfrm>
            <a:off x="1050857" y="520992"/>
            <a:ext cx="10090287" cy="5645886"/>
          </a:xfrm>
        </p:spPr>
        <p:txBody>
          <a:bodyPr/>
          <a:lstStyle/>
          <a:p>
            <a:pPr marL="1371600" indent="-1371600">
              <a:lnSpc>
                <a:spcPct val="100000"/>
              </a:lnSpc>
            </a:pPr>
            <a:r>
              <a:rPr lang="ru-RU" sz="6000" dirty="0" smtClean="0">
                <a:solidFill>
                  <a:schemeClr val="bg1"/>
                </a:solidFill>
              </a:rPr>
              <a:t>Кроссворд</a:t>
            </a:r>
          </a:p>
          <a:p>
            <a:pPr marL="1371600" indent="-1371600">
              <a:lnSpc>
                <a:spcPct val="100000"/>
              </a:lnSpc>
            </a:pPr>
            <a:r>
              <a:rPr lang="ru-RU" sz="6000" dirty="0" smtClean="0">
                <a:solidFill>
                  <a:schemeClr val="bg1"/>
                </a:solidFill>
              </a:rPr>
              <a:t> на тему :</a:t>
            </a:r>
          </a:p>
          <a:p>
            <a:pPr marL="1371600" indent="-1371600">
              <a:lnSpc>
                <a:spcPct val="100000"/>
              </a:lnSpc>
            </a:pPr>
            <a:r>
              <a:rPr lang="ru-RU" sz="6000" dirty="0" smtClean="0">
                <a:solidFill>
                  <a:srgbClr val="FFFF00"/>
                </a:solidFill>
              </a:rPr>
              <a:t>«Экологический кризис.</a:t>
            </a:r>
          </a:p>
          <a:p>
            <a:pPr marL="1371600" indent="-1371600">
              <a:lnSpc>
                <a:spcPct val="100000"/>
              </a:lnSpc>
            </a:pPr>
            <a:r>
              <a:rPr lang="ru-RU" sz="6000" dirty="0" smtClean="0">
                <a:solidFill>
                  <a:srgbClr val="FFFF00"/>
                </a:solidFill>
              </a:rPr>
              <a:t>Глобальные проблемы</a:t>
            </a:r>
          </a:p>
          <a:p>
            <a:pPr marL="1371600" indent="-1371600">
              <a:lnSpc>
                <a:spcPct val="100000"/>
              </a:lnSpc>
            </a:pPr>
            <a:r>
              <a:rPr lang="ru-RU" sz="6000" smtClean="0">
                <a:solidFill>
                  <a:srgbClr val="FFFF00"/>
                </a:solidFill>
              </a:rPr>
              <a:t>экологии</a:t>
            </a:r>
            <a:r>
              <a:rPr lang="ru-RU" sz="6000" dirty="0" smtClean="0">
                <a:solidFill>
                  <a:srgbClr val="FFFF00"/>
                </a:solidFill>
              </a:rPr>
              <a:t>».</a:t>
            </a:r>
            <a:endParaRPr lang="ru-RU" sz="6000" b="1" dirty="0" smtClean="0"/>
          </a:p>
          <a:p>
            <a:pPr>
              <a:lnSpc>
                <a:spcPct val="100000"/>
              </a:lnSpc>
            </a:pPr>
            <a:endParaRPr lang="ru-RU" sz="7200" b="1" dirty="0" smtClean="0"/>
          </a:p>
          <a:p>
            <a:endParaRPr lang="ru-RU" sz="3600" b="1" dirty="0" smtClean="0"/>
          </a:p>
          <a:p>
            <a:endParaRPr lang="ru-RU" sz="4800" dirty="0" smtClean="0"/>
          </a:p>
          <a:p>
            <a:r>
              <a:rPr lang="ru-RU" sz="4800" dirty="0" smtClean="0"/>
              <a:t/>
            </a:r>
            <a:br>
              <a:rPr lang="ru-RU" sz="4800" dirty="0" smtClean="0"/>
            </a:b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3092793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14</a:t>
            </a:fld>
            <a:endParaRPr lang="en-US" noProof="0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smtClean="0"/>
              <a:t>ADD A FOOTER</a:t>
            </a:r>
            <a:endParaRPr lang="en-US" noProof="0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23285" y="0"/>
            <a:ext cx="11685180" cy="6858000"/>
          </a:xfrm>
        </p:spPr>
        <p:txBody>
          <a:bodyPr>
            <a:normAutofit fontScale="90000"/>
          </a:bodyPr>
          <a:lstStyle/>
          <a:p>
            <a:pPr algn="r"/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3100" b="1" dirty="0" smtClean="0"/>
              <a:t>По горизонтали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>
                <a:solidFill>
                  <a:srgbClr val="FFFF00"/>
                </a:solidFill>
              </a:rPr>
              <a:t>2. Назовите одну из основных экологических </a:t>
            </a:r>
            <a:br>
              <a:rPr lang="ru-RU" sz="2700" dirty="0" smtClean="0">
                <a:solidFill>
                  <a:srgbClr val="FFFF00"/>
                </a:solidFill>
              </a:rPr>
            </a:br>
            <a:r>
              <a:rPr lang="ru-RU" sz="2700" dirty="0" err="1" smtClean="0">
                <a:solidFill>
                  <a:srgbClr val="FFFF00"/>
                </a:solidFill>
              </a:rPr>
              <a:t>проблем,существующую</a:t>
            </a:r>
            <a:r>
              <a:rPr lang="ru-RU" sz="2700" dirty="0" smtClean="0">
                <a:solidFill>
                  <a:srgbClr val="FFFF00"/>
                </a:solidFill>
              </a:rPr>
              <a:t> в мире?</a:t>
            </a:r>
            <a:br>
              <a:rPr lang="ru-RU" sz="2700" dirty="0" smtClean="0">
                <a:solidFill>
                  <a:srgbClr val="FFFF00"/>
                </a:solidFill>
              </a:rPr>
            </a:br>
            <a:r>
              <a:rPr lang="ru-RU" sz="2700" dirty="0" smtClean="0">
                <a:solidFill>
                  <a:srgbClr val="FFFF00"/>
                </a:solidFill>
              </a:rPr>
              <a:t>5. Одно из названий охраняемых территорий </a:t>
            </a:r>
            <a:br>
              <a:rPr lang="ru-RU" sz="2700" dirty="0" smtClean="0">
                <a:solidFill>
                  <a:srgbClr val="FFFF00"/>
                </a:solidFill>
              </a:rPr>
            </a:br>
            <a:r>
              <a:rPr lang="ru-RU" sz="2700" dirty="0" smtClean="0">
                <a:solidFill>
                  <a:srgbClr val="FFFF00"/>
                </a:solidFill>
              </a:rPr>
              <a:t>в природных зонах России.</a:t>
            </a:r>
            <a:br>
              <a:rPr lang="ru-RU" sz="2700" dirty="0" smtClean="0">
                <a:solidFill>
                  <a:srgbClr val="FFFF00"/>
                </a:solidFill>
              </a:rPr>
            </a:br>
            <a:r>
              <a:rPr lang="ru-RU" sz="2700" dirty="0" smtClean="0">
                <a:solidFill>
                  <a:srgbClr val="FFFF00"/>
                </a:solidFill>
              </a:rPr>
              <a:t>7. Загрязнение </a:t>
            </a:r>
            <a:r>
              <a:rPr lang="ru-RU" sz="2700" dirty="0" err="1" smtClean="0">
                <a:solidFill>
                  <a:srgbClr val="FFFF00"/>
                </a:solidFill>
              </a:rPr>
              <a:t>воздуха,воды,почвы</a:t>
            </a:r>
            <a:r>
              <a:rPr lang="ru-RU" sz="2700" dirty="0" smtClean="0">
                <a:solidFill>
                  <a:srgbClr val="FFFF00"/>
                </a:solidFill>
              </a:rPr>
              <a:t/>
            </a:r>
            <a:br>
              <a:rPr lang="ru-RU" sz="2700" dirty="0" smtClean="0">
                <a:solidFill>
                  <a:srgbClr val="FFFF00"/>
                </a:solidFill>
              </a:rPr>
            </a:br>
            <a:r>
              <a:rPr lang="ru-RU" sz="2700" dirty="0" smtClean="0">
                <a:solidFill>
                  <a:srgbClr val="FFFF00"/>
                </a:solidFill>
              </a:rPr>
              <a:t> приводит к ухудшению чего?</a:t>
            </a:r>
            <a:br>
              <a:rPr lang="ru-RU" sz="2700" dirty="0" smtClean="0">
                <a:solidFill>
                  <a:srgbClr val="FFFF00"/>
                </a:solidFill>
              </a:rPr>
            </a:br>
            <a:r>
              <a:rPr lang="ru-RU" sz="2700" dirty="0" smtClean="0">
                <a:solidFill>
                  <a:srgbClr val="FFFF00"/>
                </a:solidFill>
              </a:rPr>
              <a:t>8. Как называется международная </a:t>
            </a:r>
            <a:br>
              <a:rPr lang="ru-RU" sz="2700" dirty="0" smtClean="0">
                <a:solidFill>
                  <a:srgbClr val="FFFF00"/>
                </a:solidFill>
              </a:rPr>
            </a:br>
            <a:r>
              <a:rPr lang="ru-RU" sz="2700" dirty="0" smtClean="0">
                <a:solidFill>
                  <a:srgbClr val="FFFF00"/>
                </a:solidFill>
              </a:rPr>
              <a:t>организация по охране природы?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3100" b="1" dirty="0" smtClean="0">
                <a:solidFill>
                  <a:srgbClr val="FFFF00"/>
                </a:solidFill>
              </a:rPr>
              <a:t> </a:t>
            </a:r>
            <a:r>
              <a:rPr lang="ru-RU" sz="3100" b="1" dirty="0" smtClean="0"/>
              <a:t>По вертикали</a:t>
            </a: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2700" dirty="0" smtClean="0">
                <a:solidFill>
                  <a:srgbClr val="FFFF00"/>
                </a:solidFill>
              </a:rPr>
              <a:t>1. Что сказывается на уменьшении </a:t>
            </a:r>
            <a:br>
              <a:rPr lang="ru-RU" sz="2700" dirty="0" smtClean="0">
                <a:solidFill>
                  <a:srgbClr val="FFFF00"/>
                </a:solidFill>
              </a:rPr>
            </a:br>
            <a:r>
              <a:rPr lang="ru-RU" sz="2700" dirty="0" smtClean="0">
                <a:solidFill>
                  <a:srgbClr val="FFFF00"/>
                </a:solidFill>
              </a:rPr>
              <a:t>территорий лесов?</a:t>
            </a:r>
            <a:br>
              <a:rPr lang="ru-RU" sz="2700" dirty="0" smtClean="0">
                <a:solidFill>
                  <a:srgbClr val="FFFF00"/>
                </a:solidFill>
              </a:rPr>
            </a:br>
            <a:r>
              <a:rPr lang="ru-RU" sz="2700" dirty="0" smtClean="0">
                <a:solidFill>
                  <a:srgbClr val="FFFF00"/>
                </a:solidFill>
              </a:rPr>
              <a:t>3. Наука, изучающая взаимоотношения </a:t>
            </a:r>
            <a:br>
              <a:rPr lang="ru-RU" sz="2700" dirty="0" smtClean="0">
                <a:solidFill>
                  <a:srgbClr val="FFFF00"/>
                </a:solidFill>
              </a:rPr>
            </a:br>
            <a:r>
              <a:rPr lang="ru-RU" sz="2700" dirty="0" smtClean="0">
                <a:solidFill>
                  <a:srgbClr val="FFFF00"/>
                </a:solidFill>
              </a:rPr>
              <a:t>человека с окружающей средой.</a:t>
            </a:r>
            <a:br>
              <a:rPr lang="ru-RU" sz="2700" dirty="0" smtClean="0">
                <a:solidFill>
                  <a:srgbClr val="FFFF00"/>
                </a:solidFill>
              </a:rPr>
            </a:br>
            <a:r>
              <a:rPr lang="ru-RU" sz="2700" dirty="0" smtClean="0">
                <a:solidFill>
                  <a:srgbClr val="FFFF00"/>
                </a:solidFill>
              </a:rPr>
              <a:t>4. Какой жидкостью загрязняются </a:t>
            </a:r>
            <a:br>
              <a:rPr lang="ru-RU" sz="2700" dirty="0" smtClean="0">
                <a:solidFill>
                  <a:srgbClr val="FFFF00"/>
                </a:solidFill>
              </a:rPr>
            </a:br>
            <a:r>
              <a:rPr lang="ru-RU" sz="2700" dirty="0" err="1" smtClean="0">
                <a:solidFill>
                  <a:srgbClr val="FFFF00"/>
                </a:solidFill>
              </a:rPr>
              <a:t>моря,реки</a:t>
            </a:r>
            <a:r>
              <a:rPr lang="ru-RU" sz="2700" dirty="0" smtClean="0">
                <a:solidFill>
                  <a:srgbClr val="FFFF00"/>
                </a:solidFill>
              </a:rPr>
              <a:t>?</a:t>
            </a:r>
            <a:br>
              <a:rPr lang="ru-RU" sz="2700" dirty="0" smtClean="0">
                <a:solidFill>
                  <a:srgbClr val="FFFF00"/>
                </a:solidFill>
              </a:rPr>
            </a:br>
            <a:r>
              <a:rPr lang="ru-RU" sz="2700" dirty="0" smtClean="0">
                <a:solidFill>
                  <a:srgbClr val="FFFF00"/>
                </a:solidFill>
              </a:rPr>
              <a:t>6. Одно из ценных хвойных деревьев. 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Рисунок 5" descr="853508df3b8dd1658da15063db7b30941606681572_empty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bg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48855" y="350874"/>
            <a:ext cx="5061097" cy="60711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15</a:t>
            </a:fld>
            <a:endParaRPr lang="en-US" noProof="0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smtClean="0"/>
              <a:t>ADD A FOOTER</a:t>
            </a:r>
            <a:endParaRPr lang="en-US" noProof="0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159488"/>
            <a:ext cx="11972260" cy="6485861"/>
          </a:xfrm>
        </p:spPr>
        <p:txBody>
          <a:bodyPr>
            <a:normAutofit fontScale="90000"/>
          </a:bodyPr>
          <a:lstStyle/>
          <a:p>
            <a:pPr algn="r"/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>По горизонтали</a:t>
            </a: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2700" dirty="0" smtClean="0">
                <a:solidFill>
                  <a:srgbClr val="FFFF00"/>
                </a:solidFill>
              </a:rPr>
              <a:t>2. Назовите одну из основных экологических </a:t>
            </a:r>
            <a:br>
              <a:rPr lang="ru-RU" sz="2700" dirty="0" smtClean="0">
                <a:solidFill>
                  <a:srgbClr val="FFFF00"/>
                </a:solidFill>
              </a:rPr>
            </a:br>
            <a:r>
              <a:rPr lang="ru-RU" sz="2700" dirty="0" err="1" smtClean="0">
                <a:solidFill>
                  <a:srgbClr val="FFFF00"/>
                </a:solidFill>
              </a:rPr>
              <a:t>проблем,существующую</a:t>
            </a:r>
            <a:r>
              <a:rPr lang="ru-RU" sz="2700" dirty="0" smtClean="0">
                <a:solidFill>
                  <a:srgbClr val="FFFF00"/>
                </a:solidFill>
              </a:rPr>
              <a:t> в мире?</a:t>
            </a:r>
            <a:br>
              <a:rPr lang="ru-RU" sz="2700" dirty="0" smtClean="0">
                <a:solidFill>
                  <a:srgbClr val="FFFF00"/>
                </a:solidFill>
              </a:rPr>
            </a:br>
            <a:r>
              <a:rPr lang="ru-RU" sz="2700" dirty="0" smtClean="0">
                <a:solidFill>
                  <a:srgbClr val="FFFF00"/>
                </a:solidFill>
              </a:rPr>
              <a:t>5. Одно из названий охраняемых территорий </a:t>
            </a:r>
            <a:br>
              <a:rPr lang="ru-RU" sz="2700" dirty="0" smtClean="0">
                <a:solidFill>
                  <a:srgbClr val="FFFF00"/>
                </a:solidFill>
              </a:rPr>
            </a:br>
            <a:r>
              <a:rPr lang="ru-RU" sz="2700" dirty="0" smtClean="0">
                <a:solidFill>
                  <a:srgbClr val="FFFF00"/>
                </a:solidFill>
              </a:rPr>
              <a:t>в природных зонах России.</a:t>
            </a:r>
            <a:br>
              <a:rPr lang="ru-RU" sz="2700" dirty="0" smtClean="0">
                <a:solidFill>
                  <a:srgbClr val="FFFF00"/>
                </a:solidFill>
              </a:rPr>
            </a:br>
            <a:r>
              <a:rPr lang="ru-RU" sz="2700" dirty="0" smtClean="0">
                <a:solidFill>
                  <a:srgbClr val="FFFF00"/>
                </a:solidFill>
              </a:rPr>
              <a:t>7. Загрязнение </a:t>
            </a:r>
            <a:r>
              <a:rPr lang="ru-RU" sz="2700" dirty="0" err="1" smtClean="0">
                <a:solidFill>
                  <a:srgbClr val="FFFF00"/>
                </a:solidFill>
              </a:rPr>
              <a:t>воздуха,воды,почвы</a:t>
            </a:r>
            <a:r>
              <a:rPr lang="ru-RU" sz="2700" dirty="0" smtClean="0">
                <a:solidFill>
                  <a:srgbClr val="FFFF00"/>
                </a:solidFill>
              </a:rPr>
              <a:t/>
            </a:r>
            <a:br>
              <a:rPr lang="ru-RU" sz="2700" dirty="0" smtClean="0">
                <a:solidFill>
                  <a:srgbClr val="FFFF00"/>
                </a:solidFill>
              </a:rPr>
            </a:br>
            <a:r>
              <a:rPr lang="ru-RU" sz="2700" dirty="0" smtClean="0">
                <a:solidFill>
                  <a:srgbClr val="FFFF00"/>
                </a:solidFill>
              </a:rPr>
              <a:t> приводит к ухудшению чего?</a:t>
            </a:r>
            <a:br>
              <a:rPr lang="ru-RU" sz="2700" dirty="0" smtClean="0">
                <a:solidFill>
                  <a:srgbClr val="FFFF00"/>
                </a:solidFill>
              </a:rPr>
            </a:br>
            <a:r>
              <a:rPr lang="ru-RU" sz="2700" dirty="0" smtClean="0">
                <a:solidFill>
                  <a:srgbClr val="FFFF00"/>
                </a:solidFill>
              </a:rPr>
              <a:t>8. Как называется международная </a:t>
            </a:r>
            <a:br>
              <a:rPr lang="ru-RU" sz="2700" dirty="0" smtClean="0">
                <a:solidFill>
                  <a:srgbClr val="FFFF00"/>
                </a:solidFill>
              </a:rPr>
            </a:br>
            <a:r>
              <a:rPr lang="ru-RU" sz="2700" dirty="0" smtClean="0">
                <a:solidFill>
                  <a:srgbClr val="FFFF00"/>
                </a:solidFill>
              </a:rPr>
              <a:t>организация по охране природы?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b="1" dirty="0" smtClean="0">
                <a:solidFill>
                  <a:srgbClr val="FFFF00"/>
                </a:solidFill>
              </a:rPr>
              <a:t> </a:t>
            </a:r>
            <a:r>
              <a:rPr lang="ru-RU" sz="3100" b="1" dirty="0" smtClean="0"/>
              <a:t>По вертикали</a:t>
            </a: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2700" dirty="0" smtClean="0">
                <a:solidFill>
                  <a:srgbClr val="FFFF00"/>
                </a:solidFill>
              </a:rPr>
              <a:t>1. Что сказывается на уменьшении </a:t>
            </a:r>
            <a:br>
              <a:rPr lang="ru-RU" sz="2700" dirty="0" smtClean="0">
                <a:solidFill>
                  <a:srgbClr val="FFFF00"/>
                </a:solidFill>
              </a:rPr>
            </a:br>
            <a:r>
              <a:rPr lang="ru-RU" sz="2700" dirty="0" smtClean="0">
                <a:solidFill>
                  <a:srgbClr val="FFFF00"/>
                </a:solidFill>
              </a:rPr>
              <a:t>территорий лесов?</a:t>
            </a:r>
            <a:br>
              <a:rPr lang="ru-RU" sz="2700" dirty="0" smtClean="0">
                <a:solidFill>
                  <a:srgbClr val="FFFF00"/>
                </a:solidFill>
              </a:rPr>
            </a:br>
            <a:r>
              <a:rPr lang="ru-RU" sz="2700" dirty="0" smtClean="0">
                <a:solidFill>
                  <a:srgbClr val="FFFF00"/>
                </a:solidFill>
              </a:rPr>
              <a:t>3. Наука, изучающая взаимоотношения </a:t>
            </a:r>
            <a:br>
              <a:rPr lang="ru-RU" sz="2700" dirty="0" smtClean="0">
                <a:solidFill>
                  <a:srgbClr val="FFFF00"/>
                </a:solidFill>
              </a:rPr>
            </a:br>
            <a:r>
              <a:rPr lang="ru-RU" sz="2700" dirty="0" smtClean="0">
                <a:solidFill>
                  <a:srgbClr val="FFFF00"/>
                </a:solidFill>
              </a:rPr>
              <a:t>человека с окружающей средой.</a:t>
            </a:r>
            <a:br>
              <a:rPr lang="ru-RU" sz="2700" dirty="0" smtClean="0">
                <a:solidFill>
                  <a:srgbClr val="FFFF00"/>
                </a:solidFill>
              </a:rPr>
            </a:br>
            <a:r>
              <a:rPr lang="ru-RU" sz="2700" dirty="0" smtClean="0">
                <a:solidFill>
                  <a:srgbClr val="FFFF00"/>
                </a:solidFill>
              </a:rPr>
              <a:t>4. Какой жидкостью загрязняются </a:t>
            </a:r>
            <a:br>
              <a:rPr lang="ru-RU" sz="2700" dirty="0" smtClean="0">
                <a:solidFill>
                  <a:srgbClr val="FFFF00"/>
                </a:solidFill>
              </a:rPr>
            </a:br>
            <a:r>
              <a:rPr lang="ru-RU" sz="2700" dirty="0" err="1" smtClean="0">
                <a:solidFill>
                  <a:srgbClr val="FFFF00"/>
                </a:solidFill>
              </a:rPr>
              <a:t>моря,реки</a:t>
            </a:r>
            <a:r>
              <a:rPr lang="ru-RU" sz="2700" dirty="0" smtClean="0">
                <a:solidFill>
                  <a:srgbClr val="FFFF00"/>
                </a:solidFill>
              </a:rPr>
              <a:t>?</a:t>
            </a:r>
            <a:br>
              <a:rPr lang="ru-RU" sz="2700" dirty="0" smtClean="0">
                <a:solidFill>
                  <a:srgbClr val="FFFF00"/>
                </a:solidFill>
              </a:rPr>
            </a:br>
            <a:r>
              <a:rPr lang="ru-RU" sz="2700" dirty="0" smtClean="0">
                <a:solidFill>
                  <a:srgbClr val="FFFF00"/>
                </a:solidFill>
              </a:rPr>
              <a:t>6. Одно из ценных хвойных деревьев. </a:t>
            </a:r>
            <a:r>
              <a:rPr lang="ru-RU" sz="2700" dirty="0" smtClean="0"/>
              <a:t/>
            </a:r>
            <a:br>
              <a:rPr lang="ru-RU" sz="2700" dirty="0" smtClean="0"/>
            </a:br>
            <a:endParaRPr lang="ru-RU" sz="2700" dirty="0"/>
          </a:p>
        </p:txBody>
      </p:sp>
      <p:pic>
        <p:nvPicPr>
          <p:cNvPr id="6" name="Рисунок 5" descr="853508df3b8dd1658da15063db7b30941606681572_fil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855" y="340243"/>
            <a:ext cx="5135525" cy="609245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16</a:t>
            </a:fld>
            <a:endParaRPr lang="en-US" noProof="0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8278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" name="Рисунок 5" descr="Systems-change-scal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815" y="212650"/>
            <a:ext cx="11493795" cy="6103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17</a:t>
            </a:fld>
            <a:endParaRPr lang="en-US" noProof="0" dirty="0"/>
          </a:p>
        </p:txBody>
      </p:sp>
      <p:pic>
        <p:nvPicPr>
          <p:cNvPr id="5" name="Рисунок 4" descr="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7442" y="244550"/>
            <a:ext cx="10717618" cy="58479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18</a:t>
            </a:fld>
            <a:endParaRPr lang="en-US" noProof="0" dirty="0"/>
          </a:p>
        </p:txBody>
      </p:sp>
      <p:pic>
        <p:nvPicPr>
          <p:cNvPr id="5" name="Рисунок 4" descr="s1200.png"/>
          <p:cNvPicPr>
            <a:picLocks noChangeAspect="1"/>
          </p:cNvPicPr>
          <p:nvPr/>
        </p:nvPicPr>
        <p:blipFill>
          <a:blip r:embed="rId2"/>
          <a:srcRect b="8527"/>
          <a:stretch>
            <a:fillRect/>
          </a:stretch>
        </p:blipFill>
        <p:spPr>
          <a:xfrm>
            <a:off x="436027" y="297712"/>
            <a:ext cx="11319945" cy="594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E168-DA5E-4888-8D8A-92B118324C14}" type="slidenum">
              <a:rPr lang="en-US" noProof="0" smtClean="0"/>
              <a:pPr/>
              <a:t>19</a:t>
            </a:fld>
            <a:endParaRPr lang="en-US" noProof="0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12391"/>
          </a:xfrm>
        </p:spPr>
        <p:txBody>
          <a:bodyPr>
            <a:normAutofit/>
          </a:bodyPr>
          <a:lstStyle/>
          <a:p>
            <a:r>
              <a:rPr lang="ru-RU" sz="9600" b="1" i="1" dirty="0" smtClean="0">
                <a:solidFill>
                  <a:srgbClr val="FFFF00"/>
                </a:solidFill>
                <a:latin typeface="Bahnschrift" pitchFamily="34" charset="0"/>
              </a:rPr>
              <a:t>Спасибо за</a:t>
            </a:r>
            <a:br>
              <a:rPr lang="ru-RU" sz="9600" b="1" i="1" dirty="0" smtClean="0">
                <a:solidFill>
                  <a:srgbClr val="FFFF00"/>
                </a:solidFill>
                <a:latin typeface="Bahnschrift" pitchFamily="34" charset="0"/>
              </a:rPr>
            </a:br>
            <a:r>
              <a:rPr lang="ru-RU" sz="9600" b="1" i="1" dirty="0" smtClean="0">
                <a:solidFill>
                  <a:srgbClr val="FFFF00"/>
                </a:solidFill>
                <a:latin typeface="Bahnschrift" pitchFamily="34" charset="0"/>
              </a:rPr>
              <a:t> внимание !</a:t>
            </a:r>
            <a:endParaRPr lang="ru-RU" sz="9600" b="1" i="1" dirty="0">
              <a:solidFill>
                <a:srgbClr val="FFFF00"/>
              </a:solidFill>
              <a:latin typeface="Bahnschrift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f22977542_win32">
  <a:themeElements>
    <a:clrScheme name="Custom 24">
      <a:dk1>
        <a:sysClr val="windowText" lastClr="000000"/>
      </a:dk1>
      <a:lt1>
        <a:sysClr val="window" lastClr="FFFFFF"/>
      </a:lt1>
      <a:dk2>
        <a:srgbClr val="64AC00"/>
      </a:dk2>
      <a:lt2>
        <a:srgbClr val="CBFF00"/>
      </a:lt2>
      <a:accent1>
        <a:srgbClr val="002E62"/>
      </a:accent1>
      <a:accent2>
        <a:srgbClr val="004CB9"/>
      </a:accent2>
      <a:accent3>
        <a:srgbClr val="005500"/>
      </a:accent3>
      <a:accent4>
        <a:srgbClr val="16B3DC"/>
      </a:accent4>
      <a:accent5>
        <a:srgbClr val="F9DC5C"/>
      </a:accent5>
      <a:accent6>
        <a:srgbClr val="EF626C"/>
      </a:accent6>
      <a:hlink>
        <a:srgbClr val="FFFFFF"/>
      </a:hlink>
      <a:folHlink>
        <a:srgbClr val="FFFFFF"/>
      </a:folHlink>
    </a:clrScheme>
    <a:fontScheme name="Custom 21">
      <a:majorFont>
        <a:latin typeface="Gill Sans MT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2"/>
        </a:solidFill>
        <a:ln w="12700" cap="flat">
          <a:noFill/>
          <a:prstDash val="solid"/>
          <a:miter/>
        </a:ln>
      </a:spPr>
      <a:bodyPr rtlCol="0" anchor="ctr"/>
      <a:lstStyle>
        <a:defPPr algn="l">
          <a:defRPr dirty="0"/>
        </a:defPPr>
      </a:lstStyle>
    </a:spDef>
  </a:objectDefaults>
  <a:extraClrSchemeLst/>
  <a:extLst>
    <a:ext uri="{05A4C25C-085E-4340-85A3-A5531E510DB2}">
      <thm15:themeFamily xmlns:thm15="http://schemas.microsoft.com/office/thememl/2012/main" name="TF22977542_Outdoors presentation_RVA_v4.potx" id="{6CD96AFB-7D75-48FF-A856-C8B82BF3C12B}" vid="{1E6ACFD4-3AE6-4944-B76B-DA44E915EC7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291512c1ee715ab617f4c07df79fc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8256c27c40ca5c40ce1cf6c44f0205df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0F60B100-7079-4DE7-AF7C-20BFB1D62C4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935B1F0-3442-4957-9701-25816EFDB6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26A71AF-4CF2-4B95-BFB6-5C27500258C6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tf22977542_win32</Template>
  <TotalTime>0</TotalTime>
  <Words>630</Words>
  <Application>Microsoft Office PowerPoint</Application>
  <PresentationFormat>Широкоэкранный</PresentationFormat>
  <Paragraphs>62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Bahnschrift</vt:lpstr>
      <vt:lpstr>Calibri</vt:lpstr>
      <vt:lpstr>Franklin Gothic Book</vt:lpstr>
      <vt:lpstr>Gill Sans MT</vt:lpstr>
      <vt:lpstr>tf22977542_win32</vt:lpstr>
      <vt:lpstr>Презентация на тему:                                  «Экологический кризис. Глобальные проблемы экологии.»</vt:lpstr>
      <vt:lpstr>План </vt:lpstr>
      <vt:lpstr>Признаки экологического кризиса.</vt:lpstr>
      <vt:lpstr>Экологические интересы общества в освоении природных богатств вступают в противоречие с экологическими требованиями по охране окружающей среды. Наступление экологического кризиса может быть остановлено при развитой экономике и в результате экстренных мер по экологической защите.</vt:lpstr>
      <vt:lpstr>На территории России расположено 24 тыс. предприятий, загрязняющих окружающую среду. Они не укладываются в установленные нормативы выбросов вредных веществ. Ежегодно в России очищается лишь 18% сточных вод. Качество воды главных российских рек (Волга, Дон, Обь, Енисей, Лена), являющихся источником питьевой воды, оценивается как неудовлетворительное. </vt:lpstr>
      <vt:lpstr>Формы проявления экологического кризиса.</vt:lpstr>
      <vt:lpstr>Причины экологического кризиса.</vt:lpstr>
      <vt:lpstr>      Основные направления деятельности по    преодолению экологического кризиса:  1) создание экологически чистых технологий, внедрение малоотходных и безотходных производств;  2)  стимулирование природоохранной деятельности (например: налоговые льготы, платежи за выброс); 3) восстановление нарушенных экосистем; 4) международное сотрудничество государств по охране природы.</vt:lpstr>
      <vt:lpstr>Глобальные проблемы экологии.</vt:lpstr>
      <vt:lpstr>Парниковый эффект – это потепление климата в результате увеличения концентрации в атмосфере углекислого газа, оксидов азота и др . Пропуская солнечные лучи, они препятствуют длинноволновому тепловому излучению от земной поверхности, что и создает тепличный эффект. Основные источники антропогенных примесей – сжигание топлива и биомассы, работа транспорта и промышленных предприятий. Отрицательные последствия – повышение уровня Мирового океана, затопление суши, нарушению экологического баланса. Пути решения проблемы: поиск экологически чистых альтернативных источников энергии.</vt:lpstr>
      <vt:lpstr>Презентация PowerPoint</vt:lpstr>
      <vt:lpstr>Опустынивание – это потеря природной экосистемой сплошного растительного покрова с дальнейшей невозможностью его восстановления без участия человека. Происходит в результате сведения лесов, неумеренной эксплуатации пастбищ, нерационального использования водных ресурсов при орошении. Истощение природных ресурсов – природные ресурсы в рузультате неумелого использования сильно сократились количественно и качественно.  Пути решения: открытие новых месторождений полезных ископаемых; замена дефицитных материалов синтетическими, внедрение энерго и материалосберегающих технологий. </vt:lpstr>
      <vt:lpstr>Презентация PowerPoint</vt:lpstr>
      <vt:lpstr>            По горизонтали 2. Назовите одну из основных экологических  проблем,существующую в мире? 5. Одно из названий охраняемых территорий  в природных зонах России. 7. Загрязнение воздуха,воды,почвы  приводит к ухудшению чего? 8. Как называется международная  организация по охране природы?   По вертикали 1. Что сказывается на уменьшении  территорий лесов? 3. Наука, изучающая взаимоотношения  человека с окружающей средой. 4. Какой жидкостью загрязняются  моря,реки? 6. Одно из ценных хвойных деревьев.      </vt:lpstr>
      <vt:lpstr> По горизонтали 2. Назовите одну из основных экологических  проблем,существующую в мире? 5. Одно из названий охраняемых территорий  в природных зонах России. 7. Загрязнение воздуха,воды,почвы  приводит к ухудшению чего? 8. Как называется международная  организация по охране природы?   По вертикали 1. Что сказывается на уменьшении  территорий лесов? 3. Наука, изучающая взаимоотношения  человека с окружающей средой. 4. Какой жидкостью загрязняются  моря,реки? 6. Одно из ценных хвойных деревьев.  </vt:lpstr>
      <vt:lpstr>Презентация PowerPoint</vt:lpstr>
      <vt:lpstr>Презентация PowerPoint</vt:lpstr>
      <vt:lpstr>Презентация PowerPoint</vt:lpstr>
      <vt:lpstr>Спасибо за  внимание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2020-11-23T15:09:59Z</dcterms:created>
  <dcterms:modified xsi:type="dcterms:W3CDTF">2020-12-01T07:18:01Z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