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 u="heavy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 u="heavy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4060740"/>
            <a:ext cx="448945" cy="2797810"/>
          </a:xfrm>
          <a:custGeom>
            <a:avLst/>
            <a:gdLst/>
            <a:ahLst/>
            <a:cxnLst/>
            <a:rect l="l" t="t" r="r" b="b"/>
            <a:pathLst>
              <a:path w="448945" h="2797809">
                <a:moveTo>
                  <a:pt x="0" y="0"/>
                </a:moveTo>
                <a:lnTo>
                  <a:pt x="0" y="2796555"/>
                </a:lnTo>
                <a:lnTo>
                  <a:pt x="37848" y="2797256"/>
                </a:lnTo>
                <a:lnTo>
                  <a:pt x="448358" y="2797256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31751" y="4182112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887"/>
                </a:moveTo>
                <a:lnTo>
                  <a:pt x="4012247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043419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1016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891019" y="0"/>
            <a:ext cx="2252980" cy="6858000"/>
          </a:xfrm>
          <a:custGeom>
            <a:avLst/>
            <a:gdLst/>
            <a:ahLst/>
            <a:cxnLst/>
            <a:rect l="l" t="t" r="r" b="b"/>
            <a:pathLst>
              <a:path w="2252979" h="6858000">
                <a:moveTo>
                  <a:pt x="2024760" y="0"/>
                </a:moveTo>
                <a:lnTo>
                  <a:pt x="0" y="6857154"/>
                </a:lnTo>
                <a:lnTo>
                  <a:pt x="226390" y="6857998"/>
                </a:lnTo>
                <a:lnTo>
                  <a:pt x="2252979" y="6857998"/>
                </a:lnTo>
                <a:lnTo>
                  <a:pt x="2252979" y="8189"/>
                </a:lnTo>
                <a:lnTo>
                  <a:pt x="202476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207314" y="0"/>
            <a:ext cx="1936750" cy="6858000"/>
          </a:xfrm>
          <a:custGeom>
            <a:avLst/>
            <a:gdLst/>
            <a:ahLst/>
            <a:cxnLst/>
            <a:rect l="l" t="t" r="r" b="b"/>
            <a:pathLst>
              <a:path w="1936750" h="6858000">
                <a:moveTo>
                  <a:pt x="1936685" y="0"/>
                </a:moveTo>
                <a:lnTo>
                  <a:pt x="0" y="0"/>
                </a:lnTo>
                <a:lnTo>
                  <a:pt x="1200973" y="6857996"/>
                </a:lnTo>
                <a:lnTo>
                  <a:pt x="1936685" y="6857996"/>
                </a:lnTo>
                <a:lnTo>
                  <a:pt x="1936685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639560" y="3920560"/>
            <a:ext cx="2504440" cy="2937510"/>
          </a:xfrm>
          <a:custGeom>
            <a:avLst/>
            <a:gdLst/>
            <a:ahLst/>
            <a:cxnLst/>
            <a:rect l="l" t="t" r="r" b="b"/>
            <a:pathLst>
              <a:path w="2504440" h="2937509">
                <a:moveTo>
                  <a:pt x="2504439" y="0"/>
                </a:moveTo>
                <a:lnTo>
                  <a:pt x="0" y="2937437"/>
                </a:lnTo>
                <a:lnTo>
                  <a:pt x="2504439" y="2937437"/>
                </a:lnTo>
                <a:lnTo>
                  <a:pt x="2504439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012461" y="0"/>
            <a:ext cx="2131695" cy="6858000"/>
          </a:xfrm>
          <a:custGeom>
            <a:avLst/>
            <a:gdLst/>
            <a:ahLst/>
            <a:cxnLst/>
            <a:rect l="l" t="t" r="r" b="b"/>
            <a:pathLst>
              <a:path w="2131695" h="6858000">
                <a:moveTo>
                  <a:pt x="2131538" y="0"/>
                </a:moveTo>
                <a:lnTo>
                  <a:pt x="0" y="0"/>
                </a:lnTo>
                <a:lnTo>
                  <a:pt x="1855439" y="6857996"/>
                </a:lnTo>
                <a:lnTo>
                  <a:pt x="2131538" y="6849834"/>
                </a:lnTo>
                <a:lnTo>
                  <a:pt x="2131538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295640" y="0"/>
            <a:ext cx="848360" cy="6858000"/>
          </a:xfrm>
          <a:custGeom>
            <a:avLst/>
            <a:gdLst/>
            <a:ahLst/>
            <a:cxnLst/>
            <a:rect l="l" t="t" r="r" b="b"/>
            <a:pathLst>
              <a:path w="848359" h="6858000">
                <a:moveTo>
                  <a:pt x="848359" y="0"/>
                </a:moveTo>
                <a:lnTo>
                  <a:pt x="677046" y="0"/>
                </a:lnTo>
                <a:lnTo>
                  <a:pt x="0" y="6857996"/>
                </a:lnTo>
                <a:lnTo>
                  <a:pt x="848359" y="6857996"/>
                </a:lnTo>
                <a:lnTo>
                  <a:pt x="848359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078241" y="0"/>
            <a:ext cx="1066165" cy="6858000"/>
          </a:xfrm>
          <a:custGeom>
            <a:avLst/>
            <a:gdLst/>
            <a:ahLst/>
            <a:cxnLst/>
            <a:rect l="l" t="t" r="r" b="b"/>
            <a:pathLst>
              <a:path w="1066165" h="6858000">
                <a:moveTo>
                  <a:pt x="1051273" y="0"/>
                </a:moveTo>
                <a:lnTo>
                  <a:pt x="0" y="0"/>
                </a:lnTo>
                <a:lnTo>
                  <a:pt x="937614" y="6857996"/>
                </a:lnTo>
                <a:lnTo>
                  <a:pt x="1065504" y="6857996"/>
                </a:lnTo>
                <a:lnTo>
                  <a:pt x="1065663" y="6654347"/>
                </a:lnTo>
                <a:lnTo>
                  <a:pt x="1065613" y="6145392"/>
                </a:lnTo>
                <a:lnTo>
                  <a:pt x="1065373" y="5890999"/>
                </a:lnTo>
                <a:lnTo>
                  <a:pt x="1064919" y="5585792"/>
                </a:lnTo>
                <a:lnTo>
                  <a:pt x="1064190" y="5229796"/>
                </a:lnTo>
                <a:lnTo>
                  <a:pt x="1062990" y="4772189"/>
                </a:lnTo>
                <a:lnTo>
                  <a:pt x="1060529" y="4009692"/>
                </a:lnTo>
                <a:lnTo>
                  <a:pt x="1055138" y="2484876"/>
                </a:lnTo>
                <a:lnTo>
                  <a:pt x="1053583" y="1976508"/>
                </a:lnTo>
                <a:lnTo>
                  <a:pt x="1052545" y="1569731"/>
                </a:lnTo>
                <a:lnTo>
                  <a:pt x="1051832" y="1213724"/>
                </a:lnTo>
                <a:lnTo>
                  <a:pt x="1051396" y="908506"/>
                </a:lnTo>
                <a:lnTo>
                  <a:pt x="1051171" y="654102"/>
                </a:lnTo>
                <a:lnTo>
                  <a:pt x="1051131" y="196032"/>
                </a:lnTo>
                <a:lnTo>
                  <a:pt x="105127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8059421" y="4903733"/>
            <a:ext cx="1084580" cy="1954530"/>
          </a:xfrm>
          <a:custGeom>
            <a:avLst/>
            <a:gdLst/>
            <a:ahLst/>
            <a:cxnLst/>
            <a:rect l="l" t="t" r="r" b="b"/>
            <a:pathLst>
              <a:path w="1084579" h="1954529">
                <a:moveTo>
                  <a:pt x="1084579" y="0"/>
                </a:moveTo>
                <a:lnTo>
                  <a:pt x="0" y="1954264"/>
                </a:lnTo>
                <a:lnTo>
                  <a:pt x="1084579" y="1949227"/>
                </a:lnTo>
                <a:lnTo>
                  <a:pt x="1084579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131751" y="4182112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887"/>
                </a:moveTo>
                <a:lnTo>
                  <a:pt x="4012247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7043420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1016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891020" y="0"/>
            <a:ext cx="2252980" cy="6858000"/>
          </a:xfrm>
          <a:custGeom>
            <a:avLst/>
            <a:gdLst/>
            <a:ahLst/>
            <a:cxnLst/>
            <a:rect l="l" t="t" r="r" b="b"/>
            <a:pathLst>
              <a:path w="2252979" h="6858000">
                <a:moveTo>
                  <a:pt x="2024760" y="0"/>
                </a:moveTo>
                <a:lnTo>
                  <a:pt x="0" y="6857154"/>
                </a:lnTo>
                <a:lnTo>
                  <a:pt x="226390" y="6857998"/>
                </a:lnTo>
                <a:lnTo>
                  <a:pt x="2252979" y="6857998"/>
                </a:lnTo>
                <a:lnTo>
                  <a:pt x="2252979" y="8189"/>
                </a:lnTo>
                <a:lnTo>
                  <a:pt x="202476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7207314" y="0"/>
            <a:ext cx="1936750" cy="6858000"/>
          </a:xfrm>
          <a:custGeom>
            <a:avLst/>
            <a:gdLst/>
            <a:ahLst/>
            <a:cxnLst/>
            <a:rect l="l" t="t" r="r" b="b"/>
            <a:pathLst>
              <a:path w="1936750" h="6858000">
                <a:moveTo>
                  <a:pt x="1936685" y="0"/>
                </a:moveTo>
                <a:lnTo>
                  <a:pt x="0" y="0"/>
                </a:lnTo>
                <a:lnTo>
                  <a:pt x="1200973" y="6857996"/>
                </a:lnTo>
                <a:lnTo>
                  <a:pt x="1936685" y="6857996"/>
                </a:lnTo>
                <a:lnTo>
                  <a:pt x="1936685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6639560" y="3920560"/>
            <a:ext cx="2504440" cy="2937510"/>
          </a:xfrm>
          <a:custGeom>
            <a:avLst/>
            <a:gdLst/>
            <a:ahLst/>
            <a:cxnLst/>
            <a:rect l="l" t="t" r="r" b="b"/>
            <a:pathLst>
              <a:path w="2504440" h="2937509">
                <a:moveTo>
                  <a:pt x="2504439" y="0"/>
                </a:moveTo>
                <a:lnTo>
                  <a:pt x="0" y="2937437"/>
                </a:lnTo>
                <a:lnTo>
                  <a:pt x="2504439" y="2937437"/>
                </a:lnTo>
                <a:lnTo>
                  <a:pt x="2504439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7012461" y="0"/>
            <a:ext cx="2131695" cy="6858000"/>
          </a:xfrm>
          <a:custGeom>
            <a:avLst/>
            <a:gdLst/>
            <a:ahLst/>
            <a:cxnLst/>
            <a:rect l="l" t="t" r="r" b="b"/>
            <a:pathLst>
              <a:path w="2131695" h="6858000">
                <a:moveTo>
                  <a:pt x="2131538" y="0"/>
                </a:moveTo>
                <a:lnTo>
                  <a:pt x="0" y="0"/>
                </a:lnTo>
                <a:lnTo>
                  <a:pt x="1855439" y="6857996"/>
                </a:lnTo>
                <a:lnTo>
                  <a:pt x="2131538" y="6849834"/>
                </a:lnTo>
                <a:lnTo>
                  <a:pt x="2131538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8295640" y="0"/>
            <a:ext cx="848360" cy="6858000"/>
          </a:xfrm>
          <a:custGeom>
            <a:avLst/>
            <a:gdLst/>
            <a:ahLst/>
            <a:cxnLst/>
            <a:rect l="l" t="t" r="r" b="b"/>
            <a:pathLst>
              <a:path w="848359" h="6858000">
                <a:moveTo>
                  <a:pt x="848359" y="0"/>
                </a:moveTo>
                <a:lnTo>
                  <a:pt x="677046" y="0"/>
                </a:lnTo>
                <a:lnTo>
                  <a:pt x="0" y="6857996"/>
                </a:lnTo>
                <a:lnTo>
                  <a:pt x="848359" y="6857996"/>
                </a:lnTo>
                <a:lnTo>
                  <a:pt x="848359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8078241" y="0"/>
            <a:ext cx="1066165" cy="6858000"/>
          </a:xfrm>
          <a:custGeom>
            <a:avLst/>
            <a:gdLst/>
            <a:ahLst/>
            <a:cxnLst/>
            <a:rect l="l" t="t" r="r" b="b"/>
            <a:pathLst>
              <a:path w="1066165" h="6858000">
                <a:moveTo>
                  <a:pt x="1051273" y="0"/>
                </a:moveTo>
                <a:lnTo>
                  <a:pt x="0" y="0"/>
                </a:lnTo>
                <a:lnTo>
                  <a:pt x="937614" y="6857996"/>
                </a:lnTo>
                <a:lnTo>
                  <a:pt x="1065504" y="6857996"/>
                </a:lnTo>
                <a:lnTo>
                  <a:pt x="1065663" y="6654347"/>
                </a:lnTo>
                <a:lnTo>
                  <a:pt x="1065613" y="6145392"/>
                </a:lnTo>
                <a:lnTo>
                  <a:pt x="1065373" y="5890999"/>
                </a:lnTo>
                <a:lnTo>
                  <a:pt x="1064919" y="5585792"/>
                </a:lnTo>
                <a:lnTo>
                  <a:pt x="1064190" y="5229796"/>
                </a:lnTo>
                <a:lnTo>
                  <a:pt x="1062990" y="4772189"/>
                </a:lnTo>
                <a:lnTo>
                  <a:pt x="1060529" y="4009692"/>
                </a:lnTo>
                <a:lnTo>
                  <a:pt x="1055138" y="2484876"/>
                </a:lnTo>
                <a:lnTo>
                  <a:pt x="1053583" y="1976508"/>
                </a:lnTo>
                <a:lnTo>
                  <a:pt x="1052545" y="1569731"/>
                </a:lnTo>
                <a:lnTo>
                  <a:pt x="1051832" y="1213724"/>
                </a:lnTo>
                <a:lnTo>
                  <a:pt x="1051396" y="908506"/>
                </a:lnTo>
                <a:lnTo>
                  <a:pt x="1051171" y="654102"/>
                </a:lnTo>
                <a:lnTo>
                  <a:pt x="1051131" y="196032"/>
                </a:lnTo>
                <a:lnTo>
                  <a:pt x="105127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8059420" y="4903733"/>
            <a:ext cx="1084580" cy="1954530"/>
          </a:xfrm>
          <a:custGeom>
            <a:avLst/>
            <a:gdLst/>
            <a:ahLst/>
            <a:cxnLst/>
            <a:rect l="l" t="t" r="r" b="b"/>
            <a:pathLst>
              <a:path w="1084579" h="1954529">
                <a:moveTo>
                  <a:pt x="1084579" y="0"/>
                </a:moveTo>
                <a:lnTo>
                  <a:pt x="0" y="1954264"/>
                </a:lnTo>
                <a:lnTo>
                  <a:pt x="1084579" y="1949227"/>
                </a:lnTo>
                <a:lnTo>
                  <a:pt x="1084579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0" y="0"/>
            <a:ext cx="855980" cy="5640070"/>
          </a:xfrm>
          <a:custGeom>
            <a:avLst/>
            <a:gdLst/>
            <a:ahLst/>
            <a:cxnLst/>
            <a:rect l="l" t="t" r="r" b="b"/>
            <a:pathLst>
              <a:path w="855980" h="5640070">
                <a:moveTo>
                  <a:pt x="855980" y="0"/>
                </a:moveTo>
                <a:lnTo>
                  <a:pt x="82606" y="0"/>
                </a:lnTo>
                <a:lnTo>
                  <a:pt x="0" y="813"/>
                </a:lnTo>
                <a:lnTo>
                  <a:pt x="0" y="5639479"/>
                </a:lnTo>
                <a:lnTo>
                  <a:pt x="855980" y="9271"/>
                </a:lnTo>
                <a:lnTo>
                  <a:pt x="85598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719" y="2534920"/>
            <a:ext cx="6505194" cy="41252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 u="heavy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4060740"/>
            <a:ext cx="448945" cy="2797810"/>
          </a:xfrm>
          <a:custGeom>
            <a:avLst/>
            <a:gdLst/>
            <a:ahLst/>
            <a:cxnLst/>
            <a:rect l="l" t="t" r="r" b="b"/>
            <a:pathLst>
              <a:path w="448945" h="2797809">
                <a:moveTo>
                  <a:pt x="0" y="0"/>
                </a:moveTo>
                <a:lnTo>
                  <a:pt x="0" y="2796555"/>
                </a:lnTo>
                <a:lnTo>
                  <a:pt x="37848" y="2797256"/>
                </a:lnTo>
                <a:lnTo>
                  <a:pt x="448358" y="2797256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31751" y="4182112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887"/>
                </a:moveTo>
                <a:lnTo>
                  <a:pt x="4012247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043419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10160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891019" y="0"/>
            <a:ext cx="2252980" cy="6858000"/>
          </a:xfrm>
          <a:custGeom>
            <a:avLst/>
            <a:gdLst/>
            <a:ahLst/>
            <a:cxnLst/>
            <a:rect l="l" t="t" r="r" b="b"/>
            <a:pathLst>
              <a:path w="2252979" h="6858000">
                <a:moveTo>
                  <a:pt x="2024760" y="0"/>
                </a:moveTo>
                <a:lnTo>
                  <a:pt x="0" y="6857154"/>
                </a:lnTo>
                <a:lnTo>
                  <a:pt x="226390" y="6857998"/>
                </a:lnTo>
                <a:lnTo>
                  <a:pt x="2252979" y="6857998"/>
                </a:lnTo>
                <a:lnTo>
                  <a:pt x="2252979" y="8189"/>
                </a:lnTo>
                <a:lnTo>
                  <a:pt x="2024760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207314" y="0"/>
            <a:ext cx="1936750" cy="6858000"/>
          </a:xfrm>
          <a:custGeom>
            <a:avLst/>
            <a:gdLst/>
            <a:ahLst/>
            <a:cxnLst/>
            <a:rect l="l" t="t" r="r" b="b"/>
            <a:pathLst>
              <a:path w="1936750" h="6858000">
                <a:moveTo>
                  <a:pt x="1936685" y="0"/>
                </a:moveTo>
                <a:lnTo>
                  <a:pt x="0" y="0"/>
                </a:lnTo>
                <a:lnTo>
                  <a:pt x="1200973" y="6857996"/>
                </a:lnTo>
                <a:lnTo>
                  <a:pt x="1936685" y="6857996"/>
                </a:lnTo>
                <a:lnTo>
                  <a:pt x="1936685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6639560" y="3920560"/>
            <a:ext cx="2504440" cy="2937510"/>
          </a:xfrm>
          <a:custGeom>
            <a:avLst/>
            <a:gdLst/>
            <a:ahLst/>
            <a:cxnLst/>
            <a:rect l="l" t="t" r="r" b="b"/>
            <a:pathLst>
              <a:path w="2504440" h="2937509">
                <a:moveTo>
                  <a:pt x="2504439" y="0"/>
                </a:moveTo>
                <a:lnTo>
                  <a:pt x="0" y="2937437"/>
                </a:lnTo>
                <a:lnTo>
                  <a:pt x="2504439" y="2937437"/>
                </a:lnTo>
                <a:lnTo>
                  <a:pt x="2504439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012461" y="0"/>
            <a:ext cx="2131695" cy="6858000"/>
          </a:xfrm>
          <a:custGeom>
            <a:avLst/>
            <a:gdLst/>
            <a:ahLst/>
            <a:cxnLst/>
            <a:rect l="l" t="t" r="r" b="b"/>
            <a:pathLst>
              <a:path w="2131695" h="6858000">
                <a:moveTo>
                  <a:pt x="2131538" y="0"/>
                </a:moveTo>
                <a:lnTo>
                  <a:pt x="0" y="0"/>
                </a:lnTo>
                <a:lnTo>
                  <a:pt x="1855439" y="6857996"/>
                </a:lnTo>
                <a:lnTo>
                  <a:pt x="2131538" y="6849834"/>
                </a:lnTo>
                <a:lnTo>
                  <a:pt x="2131538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295640" y="0"/>
            <a:ext cx="848360" cy="6858000"/>
          </a:xfrm>
          <a:custGeom>
            <a:avLst/>
            <a:gdLst/>
            <a:ahLst/>
            <a:cxnLst/>
            <a:rect l="l" t="t" r="r" b="b"/>
            <a:pathLst>
              <a:path w="848359" h="6858000">
                <a:moveTo>
                  <a:pt x="848359" y="0"/>
                </a:moveTo>
                <a:lnTo>
                  <a:pt x="677046" y="0"/>
                </a:lnTo>
                <a:lnTo>
                  <a:pt x="0" y="6857996"/>
                </a:lnTo>
                <a:lnTo>
                  <a:pt x="848359" y="6857996"/>
                </a:lnTo>
                <a:lnTo>
                  <a:pt x="848359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078241" y="0"/>
            <a:ext cx="1066165" cy="6858000"/>
          </a:xfrm>
          <a:custGeom>
            <a:avLst/>
            <a:gdLst/>
            <a:ahLst/>
            <a:cxnLst/>
            <a:rect l="l" t="t" r="r" b="b"/>
            <a:pathLst>
              <a:path w="1066165" h="6858000">
                <a:moveTo>
                  <a:pt x="1051273" y="0"/>
                </a:moveTo>
                <a:lnTo>
                  <a:pt x="0" y="0"/>
                </a:lnTo>
                <a:lnTo>
                  <a:pt x="937614" y="6857996"/>
                </a:lnTo>
                <a:lnTo>
                  <a:pt x="1065504" y="6857996"/>
                </a:lnTo>
                <a:lnTo>
                  <a:pt x="1065663" y="6654347"/>
                </a:lnTo>
                <a:lnTo>
                  <a:pt x="1065613" y="6145392"/>
                </a:lnTo>
                <a:lnTo>
                  <a:pt x="1065373" y="5890999"/>
                </a:lnTo>
                <a:lnTo>
                  <a:pt x="1064919" y="5585792"/>
                </a:lnTo>
                <a:lnTo>
                  <a:pt x="1064190" y="5229796"/>
                </a:lnTo>
                <a:lnTo>
                  <a:pt x="1062990" y="4772189"/>
                </a:lnTo>
                <a:lnTo>
                  <a:pt x="1060529" y="4009692"/>
                </a:lnTo>
                <a:lnTo>
                  <a:pt x="1055138" y="2484876"/>
                </a:lnTo>
                <a:lnTo>
                  <a:pt x="1053583" y="1976508"/>
                </a:lnTo>
                <a:lnTo>
                  <a:pt x="1052545" y="1569731"/>
                </a:lnTo>
                <a:lnTo>
                  <a:pt x="1051832" y="1213724"/>
                </a:lnTo>
                <a:lnTo>
                  <a:pt x="1051396" y="908506"/>
                </a:lnTo>
                <a:lnTo>
                  <a:pt x="1051171" y="654102"/>
                </a:lnTo>
                <a:lnTo>
                  <a:pt x="1051131" y="196032"/>
                </a:lnTo>
                <a:lnTo>
                  <a:pt x="105127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8059421" y="4903733"/>
            <a:ext cx="1084580" cy="1954530"/>
          </a:xfrm>
          <a:custGeom>
            <a:avLst/>
            <a:gdLst/>
            <a:ahLst/>
            <a:cxnLst/>
            <a:rect l="l" t="t" r="r" b="b"/>
            <a:pathLst>
              <a:path w="1084579" h="1954529">
                <a:moveTo>
                  <a:pt x="1084579" y="0"/>
                </a:moveTo>
                <a:lnTo>
                  <a:pt x="0" y="1954264"/>
                </a:lnTo>
                <a:lnTo>
                  <a:pt x="1084579" y="1949227"/>
                </a:lnTo>
                <a:lnTo>
                  <a:pt x="1084579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58695" y="1008062"/>
            <a:ext cx="4588509" cy="391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heavy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0277" y="1685925"/>
            <a:ext cx="7243445" cy="3348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26671" y="0"/>
            <a:ext cx="4022725" cy="6868159"/>
            <a:chOff x="5126671" y="0"/>
            <a:chExt cx="4022725" cy="6868159"/>
          </a:xfrm>
        </p:grpSpPr>
        <p:sp>
          <p:nvSpPr>
            <p:cNvPr id="3" name="object 3"/>
            <p:cNvSpPr/>
            <p:nvPr/>
          </p:nvSpPr>
          <p:spPr>
            <a:xfrm>
              <a:off x="5131751" y="4182112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887"/>
                  </a:moveTo>
                  <a:lnTo>
                    <a:pt x="4012247" y="0"/>
                  </a:lnTo>
                </a:path>
              </a:pathLst>
            </a:custGeom>
            <a:ln w="1016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43420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1016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020" y="0"/>
              <a:ext cx="2252980" cy="6858000"/>
            </a:xfrm>
            <a:custGeom>
              <a:avLst/>
              <a:gdLst/>
              <a:ahLst/>
              <a:cxnLst/>
              <a:rect l="l" t="t" r="r" b="b"/>
              <a:pathLst>
                <a:path w="2252979" h="6858000">
                  <a:moveTo>
                    <a:pt x="2024760" y="0"/>
                  </a:moveTo>
                  <a:lnTo>
                    <a:pt x="0" y="6857154"/>
                  </a:lnTo>
                  <a:lnTo>
                    <a:pt x="226390" y="6857998"/>
                  </a:lnTo>
                  <a:lnTo>
                    <a:pt x="2252979" y="6857998"/>
                  </a:lnTo>
                  <a:lnTo>
                    <a:pt x="2252979" y="8189"/>
                  </a:lnTo>
                  <a:lnTo>
                    <a:pt x="2024760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314" y="0"/>
              <a:ext cx="1936750" cy="6858000"/>
            </a:xfrm>
            <a:custGeom>
              <a:avLst/>
              <a:gdLst/>
              <a:ahLst/>
              <a:cxnLst/>
              <a:rect l="l" t="t" r="r" b="b"/>
              <a:pathLst>
                <a:path w="1936750" h="6858000">
                  <a:moveTo>
                    <a:pt x="1936685" y="0"/>
                  </a:moveTo>
                  <a:lnTo>
                    <a:pt x="0" y="0"/>
                  </a:lnTo>
                  <a:lnTo>
                    <a:pt x="1200973" y="6857996"/>
                  </a:lnTo>
                  <a:lnTo>
                    <a:pt x="1936685" y="6857996"/>
                  </a:lnTo>
                  <a:lnTo>
                    <a:pt x="1936685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9560" y="3920560"/>
              <a:ext cx="2504440" cy="2937510"/>
            </a:xfrm>
            <a:custGeom>
              <a:avLst/>
              <a:gdLst/>
              <a:ahLst/>
              <a:cxnLst/>
              <a:rect l="l" t="t" r="r" b="b"/>
              <a:pathLst>
                <a:path w="2504440" h="2937509">
                  <a:moveTo>
                    <a:pt x="2504439" y="0"/>
                  </a:moveTo>
                  <a:lnTo>
                    <a:pt x="0" y="2937437"/>
                  </a:lnTo>
                  <a:lnTo>
                    <a:pt x="2504439" y="2937437"/>
                  </a:lnTo>
                  <a:lnTo>
                    <a:pt x="2504439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461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538" y="0"/>
                  </a:moveTo>
                  <a:lnTo>
                    <a:pt x="0" y="0"/>
                  </a:lnTo>
                  <a:lnTo>
                    <a:pt x="1855439" y="6857996"/>
                  </a:lnTo>
                  <a:lnTo>
                    <a:pt x="2131538" y="6849834"/>
                  </a:lnTo>
                  <a:lnTo>
                    <a:pt x="2131538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640" y="0"/>
              <a:ext cx="848360" cy="6858000"/>
            </a:xfrm>
            <a:custGeom>
              <a:avLst/>
              <a:gdLst/>
              <a:ahLst/>
              <a:cxnLst/>
              <a:rect l="l" t="t" r="r" b="b"/>
              <a:pathLst>
                <a:path w="848359" h="6858000">
                  <a:moveTo>
                    <a:pt x="848359" y="0"/>
                  </a:moveTo>
                  <a:lnTo>
                    <a:pt x="677046" y="0"/>
                  </a:lnTo>
                  <a:lnTo>
                    <a:pt x="0" y="6857996"/>
                  </a:lnTo>
                  <a:lnTo>
                    <a:pt x="848359" y="6857996"/>
                  </a:lnTo>
                  <a:lnTo>
                    <a:pt x="848359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241" y="0"/>
              <a:ext cx="1066165" cy="6858000"/>
            </a:xfrm>
            <a:custGeom>
              <a:avLst/>
              <a:gdLst/>
              <a:ahLst/>
              <a:cxnLst/>
              <a:rect l="l" t="t" r="r" b="b"/>
              <a:pathLst>
                <a:path w="1066165" h="6858000">
                  <a:moveTo>
                    <a:pt x="1051273" y="0"/>
                  </a:moveTo>
                  <a:lnTo>
                    <a:pt x="0" y="0"/>
                  </a:lnTo>
                  <a:lnTo>
                    <a:pt x="937614" y="6857996"/>
                  </a:lnTo>
                  <a:lnTo>
                    <a:pt x="1065504" y="6857996"/>
                  </a:lnTo>
                  <a:lnTo>
                    <a:pt x="1065663" y="6654347"/>
                  </a:lnTo>
                  <a:lnTo>
                    <a:pt x="1065613" y="6145392"/>
                  </a:lnTo>
                  <a:lnTo>
                    <a:pt x="1065373" y="5890999"/>
                  </a:lnTo>
                  <a:lnTo>
                    <a:pt x="1064919" y="5585792"/>
                  </a:lnTo>
                  <a:lnTo>
                    <a:pt x="1064190" y="5229796"/>
                  </a:lnTo>
                  <a:lnTo>
                    <a:pt x="1062990" y="4772189"/>
                  </a:lnTo>
                  <a:lnTo>
                    <a:pt x="1060529" y="4009692"/>
                  </a:lnTo>
                  <a:lnTo>
                    <a:pt x="1055138" y="2484876"/>
                  </a:lnTo>
                  <a:lnTo>
                    <a:pt x="1053583" y="1976508"/>
                  </a:lnTo>
                  <a:lnTo>
                    <a:pt x="1052545" y="1569731"/>
                  </a:lnTo>
                  <a:lnTo>
                    <a:pt x="1051832" y="1213724"/>
                  </a:lnTo>
                  <a:lnTo>
                    <a:pt x="1051396" y="908506"/>
                  </a:lnTo>
                  <a:lnTo>
                    <a:pt x="1051171" y="654102"/>
                  </a:lnTo>
                  <a:lnTo>
                    <a:pt x="1051131" y="196032"/>
                  </a:lnTo>
                  <a:lnTo>
                    <a:pt x="105127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59420" y="4903733"/>
              <a:ext cx="1084580" cy="1954530"/>
            </a:xfrm>
            <a:custGeom>
              <a:avLst/>
              <a:gdLst/>
              <a:ahLst/>
              <a:cxnLst/>
              <a:rect l="l" t="t" r="r" b="b"/>
              <a:pathLst>
                <a:path w="1084579" h="1954529">
                  <a:moveTo>
                    <a:pt x="1084579" y="0"/>
                  </a:moveTo>
                  <a:lnTo>
                    <a:pt x="0" y="1954264"/>
                  </a:lnTo>
                  <a:lnTo>
                    <a:pt x="1084579" y="1949227"/>
                  </a:lnTo>
                  <a:lnTo>
                    <a:pt x="1084579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0"/>
            <a:ext cx="8659495" cy="5640070"/>
            <a:chOff x="0" y="0"/>
            <a:chExt cx="8659495" cy="5640070"/>
          </a:xfrm>
        </p:grpSpPr>
        <p:sp>
          <p:nvSpPr>
            <p:cNvPr id="13" name="object 13"/>
            <p:cNvSpPr/>
            <p:nvPr/>
          </p:nvSpPr>
          <p:spPr>
            <a:xfrm>
              <a:off x="0" y="0"/>
              <a:ext cx="855980" cy="5640070"/>
            </a:xfrm>
            <a:custGeom>
              <a:avLst/>
              <a:gdLst/>
              <a:ahLst/>
              <a:cxnLst/>
              <a:rect l="l" t="t" r="r" b="b"/>
              <a:pathLst>
                <a:path w="855980" h="5640070">
                  <a:moveTo>
                    <a:pt x="855980" y="0"/>
                  </a:moveTo>
                  <a:lnTo>
                    <a:pt x="82606" y="0"/>
                  </a:lnTo>
                  <a:lnTo>
                    <a:pt x="0" y="813"/>
                  </a:lnTo>
                  <a:lnTo>
                    <a:pt x="0" y="5639479"/>
                  </a:lnTo>
                  <a:lnTo>
                    <a:pt x="855980" y="9271"/>
                  </a:lnTo>
                  <a:lnTo>
                    <a:pt x="85598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140" y="187960"/>
              <a:ext cx="7701280" cy="18008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759" y="1252207"/>
              <a:ext cx="7465314" cy="840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959" y="561340"/>
              <a:ext cx="8217154" cy="11203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600" y="1170939"/>
              <a:ext cx="3165094" cy="1120393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744219" y="698817"/>
            <a:ext cx="7437120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6975" marR="5080" indent="-2454275">
              <a:lnSpc>
                <a:spcPct val="100000"/>
              </a:lnSpc>
              <a:spcBef>
                <a:spcPts val="100"/>
              </a:spcBef>
            </a:pPr>
            <a:r>
              <a:rPr sz="4000" b="0" dirty="0">
                <a:latin typeface="Segoe UI"/>
                <a:cs typeface="Segoe UI"/>
              </a:rPr>
              <a:t>Дети</a:t>
            </a:r>
            <a:r>
              <a:rPr sz="4000" b="0" spc="-50" dirty="0">
                <a:latin typeface="Segoe UI"/>
                <a:cs typeface="Segoe UI"/>
              </a:rPr>
              <a:t> </a:t>
            </a:r>
            <a:r>
              <a:rPr sz="4000" b="0" dirty="0">
                <a:latin typeface="Segoe UI"/>
                <a:cs typeface="Segoe UI"/>
              </a:rPr>
              <a:t>с</a:t>
            </a:r>
            <a:r>
              <a:rPr sz="4000" b="0" spc="-15" dirty="0">
                <a:latin typeface="Segoe UI"/>
                <a:cs typeface="Segoe UI"/>
              </a:rPr>
              <a:t> тяжелыми</a:t>
            </a:r>
            <a:r>
              <a:rPr sz="4000" b="0" spc="-40" dirty="0">
                <a:latin typeface="Segoe UI"/>
                <a:cs typeface="Segoe UI"/>
              </a:rPr>
              <a:t> </a:t>
            </a:r>
            <a:r>
              <a:rPr sz="4000" b="0" spc="-5" dirty="0">
                <a:latin typeface="Segoe UI"/>
                <a:cs typeface="Segoe UI"/>
              </a:rPr>
              <a:t>нарушениями </a:t>
            </a:r>
            <a:r>
              <a:rPr sz="4000" b="0" u="none" spc="-1080" dirty="0">
                <a:latin typeface="Segoe UI"/>
                <a:cs typeface="Segoe UI"/>
              </a:rPr>
              <a:t> </a:t>
            </a:r>
            <a:r>
              <a:rPr sz="4000" b="0" dirty="0">
                <a:latin typeface="Segoe UI"/>
                <a:cs typeface="Segoe UI"/>
              </a:rPr>
              <a:t>речи</a:t>
            </a:r>
            <a:r>
              <a:rPr sz="4000" b="0" spc="-30" dirty="0">
                <a:latin typeface="Segoe UI"/>
                <a:cs typeface="Segoe UI"/>
              </a:rPr>
              <a:t> </a:t>
            </a:r>
            <a:r>
              <a:rPr sz="4000" b="0" dirty="0">
                <a:latin typeface="Segoe UI"/>
                <a:cs typeface="Segoe UI"/>
              </a:rPr>
              <a:t>(ТНР)</a:t>
            </a:r>
            <a:endParaRPr sz="4000">
              <a:latin typeface="Segoe UI"/>
              <a:cs typeface="Segoe U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00400" y="1861806"/>
            <a:ext cx="2555494" cy="84087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097280" y="2044700"/>
            <a:ext cx="6297295" cy="4351655"/>
            <a:chOff x="1097280" y="2044700"/>
            <a:chExt cx="6297295" cy="4351655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7280" y="2044700"/>
              <a:ext cx="6297168" cy="435152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4620" y="2352039"/>
              <a:ext cx="5687059" cy="374142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66520" y="2313940"/>
              <a:ext cx="5763260" cy="3817620"/>
            </a:xfrm>
            <a:custGeom>
              <a:avLst/>
              <a:gdLst/>
              <a:ahLst/>
              <a:cxnLst/>
              <a:rect l="l" t="t" r="r" b="b"/>
              <a:pathLst>
                <a:path w="5763259" h="3817620">
                  <a:moveTo>
                    <a:pt x="0" y="3817620"/>
                  </a:moveTo>
                  <a:lnTo>
                    <a:pt x="5763259" y="3817620"/>
                  </a:lnTo>
                  <a:lnTo>
                    <a:pt x="5763259" y="0"/>
                  </a:lnTo>
                  <a:lnTo>
                    <a:pt x="0" y="0"/>
                  </a:lnTo>
                  <a:lnTo>
                    <a:pt x="0" y="3817620"/>
                  </a:lnTo>
                  <a:close/>
                </a:path>
              </a:pathLst>
            </a:custGeom>
            <a:ln w="76200">
              <a:solidFill>
                <a:srgbClr val="33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3200" y="203200"/>
            <a:ext cx="8737600" cy="1379220"/>
            <a:chOff x="203200" y="203200"/>
            <a:chExt cx="8737600" cy="1379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60" y="213360"/>
              <a:ext cx="8717280" cy="13589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360" y="213360"/>
              <a:ext cx="8717280" cy="1358900"/>
            </a:xfrm>
            <a:custGeom>
              <a:avLst/>
              <a:gdLst/>
              <a:ahLst/>
              <a:cxnLst/>
              <a:rect l="l" t="t" r="r" b="b"/>
              <a:pathLst>
                <a:path w="8717280" h="1358900">
                  <a:moveTo>
                    <a:pt x="0" y="226441"/>
                  </a:moveTo>
                  <a:lnTo>
                    <a:pt x="4601" y="180795"/>
                  </a:lnTo>
                  <a:lnTo>
                    <a:pt x="17797" y="138285"/>
                  </a:lnTo>
                  <a:lnTo>
                    <a:pt x="38678" y="99820"/>
                  </a:lnTo>
                  <a:lnTo>
                    <a:pt x="66333" y="66309"/>
                  </a:lnTo>
                  <a:lnTo>
                    <a:pt x="99851" y="38663"/>
                  </a:lnTo>
                  <a:lnTo>
                    <a:pt x="138322" y="17789"/>
                  </a:lnTo>
                  <a:lnTo>
                    <a:pt x="180835" y="4599"/>
                  </a:lnTo>
                  <a:lnTo>
                    <a:pt x="226479" y="0"/>
                  </a:lnTo>
                  <a:lnTo>
                    <a:pt x="8490839" y="0"/>
                  </a:lnTo>
                  <a:lnTo>
                    <a:pt x="8536484" y="4599"/>
                  </a:lnTo>
                  <a:lnTo>
                    <a:pt x="8578994" y="17789"/>
                  </a:lnTo>
                  <a:lnTo>
                    <a:pt x="8617459" y="38663"/>
                  </a:lnTo>
                  <a:lnTo>
                    <a:pt x="8650970" y="66309"/>
                  </a:lnTo>
                  <a:lnTo>
                    <a:pt x="8678616" y="99820"/>
                  </a:lnTo>
                  <a:lnTo>
                    <a:pt x="8699490" y="138285"/>
                  </a:lnTo>
                  <a:lnTo>
                    <a:pt x="8712680" y="180795"/>
                  </a:lnTo>
                  <a:lnTo>
                    <a:pt x="8717280" y="226441"/>
                  </a:lnTo>
                  <a:lnTo>
                    <a:pt x="8717280" y="1132459"/>
                  </a:lnTo>
                  <a:lnTo>
                    <a:pt x="8712680" y="1178104"/>
                  </a:lnTo>
                  <a:lnTo>
                    <a:pt x="8699490" y="1220614"/>
                  </a:lnTo>
                  <a:lnTo>
                    <a:pt x="8678616" y="1259079"/>
                  </a:lnTo>
                  <a:lnTo>
                    <a:pt x="8650970" y="1292590"/>
                  </a:lnTo>
                  <a:lnTo>
                    <a:pt x="8617459" y="1320236"/>
                  </a:lnTo>
                  <a:lnTo>
                    <a:pt x="8578994" y="1341110"/>
                  </a:lnTo>
                  <a:lnTo>
                    <a:pt x="8536484" y="1354300"/>
                  </a:lnTo>
                  <a:lnTo>
                    <a:pt x="8490839" y="1358900"/>
                  </a:lnTo>
                  <a:lnTo>
                    <a:pt x="226479" y="1358900"/>
                  </a:lnTo>
                  <a:lnTo>
                    <a:pt x="180835" y="1354300"/>
                  </a:lnTo>
                  <a:lnTo>
                    <a:pt x="138322" y="1341110"/>
                  </a:lnTo>
                  <a:lnTo>
                    <a:pt x="99851" y="1320236"/>
                  </a:lnTo>
                  <a:lnTo>
                    <a:pt x="66333" y="1292590"/>
                  </a:lnTo>
                  <a:lnTo>
                    <a:pt x="38678" y="1259079"/>
                  </a:lnTo>
                  <a:lnTo>
                    <a:pt x="17797" y="1220614"/>
                  </a:lnTo>
                  <a:lnTo>
                    <a:pt x="4601" y="1178104"/>
                  </a:lnTo>
                  <a:lnTo>
                    <a:pt x="0" y="1132459"/>
                  </a:lnTo>
                  <a:lnTo>
                    <a:pt x="0" y="226441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90867" y="235203"/>
            <a:ext cx="7963534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Дети с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тяжелыми 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нарушениями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речи </a:t>
            </a:r>
            <a:r>
              <a:rPr sz="1800" b="1" dirty="0">
                <a:latin typeface="Segoe UI"/>
                <a:cs typeface="Segoe UI"/>
              </a:rPr>
              <a:t>– </a:t>
            </a:r>
            <a:r>
              <a:rPr sz="1600" b="1" spc="-20" dirty="0">
                <a:latin typeface="Segoe UI"/>
                <a:cs typeface="Segoe UI"/>
              </a:rPr>
              <a:t>это </a:t>
            </a:r>
            <a:r>
              <a:rPr sz="1600" b="1" spc="-5" dirty="0">
                <a:latin typeface="Segoe UI"/>
                <a:cs typeface="Segoe UI"/>
              </a:rPr>
              <a:t>особая </a:t>
            </a:r>
            <a:r>
              <a:rPr sz="1600" b="1" spc="-10" dirty="0">
                <a:latin typeface="Segoe UI"/>
                <a:cs typeface="Segoe UI"/>
              </a:rPr>
              <a:t>категория детей </a:t>
            </a:r>
            <a:r>
              <a:rPr sz="1600" b="1" dirty="0">
                <a:latin typeface="Segoe UI"/>
                <a:cs typeface="Segoe UI"/>
              </a:rPr>
              <a:t>с </a:t>
            </a:r>
            <a:r>
              <a:rPr sz="1600" b="1" spc="5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отклонениями</a:t>
            </a:r>
            <a:r>
              <a:rPr sz="1600" b="1" spc="-10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в</a:t>
            </a:r>
            <a:r>
              <a:rPr sz="1600" b="1" spc="-10" dirty="0">
                <a:latin typeface="Segoe UI"/>
                <a:cs typeface="Segoe UI"/>
              </a:rPr>
              <a:t> развитии,</a:t>
            </a:r>
            <a:r>
              <a:rPr sz="1600" b="1" spc="20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у</a:t>
            </a:r>
            <a:r>
              <a:rPr sz="1600" b="1" spc="5" dirty="0">
                <a:latin typeface="Segoe UI"/>
                <a:cs typeface="Segoe UI"/>
              </a:rPr>
              <a:t> </a:t>
            </a:r>
            <a:r>
              <a:rPr sz="1600" b="1" spc="-15" dirty="0">
                <a:latin typeface="Segoe UI"/>
                <a:cs typeface="Segoe UI"/>
              </a:rPr>
              <a:t>которых</a:t>
            </a:r>
            <a:r>
              <a:rPr sz="1600" b="1" spc="-30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сохранен</a:t>
            </a:r>
            <a:r>
              <a:rPr sz="1600" b="1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слух,</a:t>
            </a:r>
            <a:r>
              <a:rPr sz="1600" b="1" spc="5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первично</a:t>
            </a:r>
            <a:r>
              <a:rPr sz="1600" b="1" spc="-20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не</a:t>
            </a:r>
            <a:r>
              <a:rPr sz="1600" b="1" spc="-10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нарушен </a:t>
            </a:r>
            <a:r>
              <a:rPr sz="1600" b="1" dirty="0">
                <a:latin typeface="Segoe UI"/>
                <a:cs typeface="Segoe UI"/>
              </a:rPr>
              <a:t> </a:t>
            </a:r>
            <a:r>
              <a:rPr sz="1600" b="1" spc="-15" dirty="0">
                <a:latin typeface="Segoe UI"/>
                <a:cs typeface="Segoe UI"/>
              </a:rPr>
              <a:t>интеллект,</a:t>
            </a:r>
            <a:r>
              <a:rPr sz="1600" b="1" spc="15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но</a:t>
            </a:r>
            <a:r>
              <a:rPr sz="1600" b="1" spc="15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есть</a:t>
            </a:r>
            <a:r>
              <a:rPr sz="1600" b="1" spc="15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значительные</a:t>
            </a:r>
            <a:r>
              <a:rPr sz="1600" b="1" spc="20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речевые</a:t>
            </a:r>
            <a:r>
              <a:rPr sz="1600" b="1" spc="5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дефекты,</a:t>
            </a:r>
            <a:r>
              <a:rPr sz="1600" b="1" spc="15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влияющие</a:t>
            </a:r>
            <a:r>
              <a:rPr sz="1600" b="1" dirty="0">
                <a:latin typeface="Segoe UI"/>
                <a:cs typeface="Segoe UI"/>
              </a:rPr>
              <a:t> на</a:t>
            </a:r>
            <a:r>
              <a:rPr sz="1600" b="1" spc="15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становление </a:t>
            </a:r>
            <a:r>
              <a:rPr sz="1600" b="1" spc="-430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психики.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41066" y="1241107"/>
            <a:ext cx="32639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</a:rPr>
              <a:t>Для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</a:rPr>
              <a:t>детей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</a:rPr>
              <a:t>с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</a:rPr>
              <a:t>ТНР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</a:rPr>
              <a:t>характерно</a:t>
            </a:r>
            <a:r>
              <a:rPr sz="1800" u="none" spc="-5" dirty="0"/>
              <a:t>:</a:t>
            </a:r>
            <a:endParaRPr sz="1800"/>
          </a:p>
        </p:txBody>
      </p:sp>
      <p:grpSp>
        <p:nvGrpSpPr>
          <p:cNvPr id="7" name="object 7"/>
          <p:cNvGrpSpPr/>
          <p:nvPr/>
        </p:nvGrpSpPr>
        <p:grpSpPr>
          <a:xfrm>
            <a:off x="2918460" y="3131820"/>
            <a:ext cx="2672080" cy="1099820"/>
            <a:chOff x="2918460" y="3131820"/>
            <a:chExt cx="2672080" cy="10998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8620" y="3141980"/>
              <a:ext cx="2651760" cy="10795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28620" y="3141980"/>
              <a:ext cx="2651760" cy="1079500"/>
            </a:xfrm>
            <a:custGeom>
              <a:avLst/>
              <a:gdLst/>
              <a:ahLst/>
              <a:cxnLst/>
              <a:rect l="l" t="t" r="r" b="b"/>
              <a:pathLst>
                <a:path w="2651760" h="1079500">
                  <a:moveTo>
                    <a:pt x="0" y="179959"/>
                  </a:moveTo>
                  <a:lnTo>
                    <a:pt x="6424" y="132100"/>
                  </a:lnTo>
                  <a:lnTo>
                    <a:pt x="24558" y="89106"/>
                  </a:lnTo>
                  <a:lnTo>
                    <a:pt x="52689" y="52689"/>
                  </a:lnTo>
                  <a:lnTo>
                    <a:pt x="89106" y="24558"/>
                  </a:lnTo>
                  <a:lnTo>
                    <a:pt x="132100" y="6424"/>
                  </a:lnTo>
                  <a:lnTo>
                    <a:pt x="179959" y="0"/>
                  </a:lnTo>
                  <a:lnTo>
                    <a:pt x="2471801" y="0"/>
                  </a:lnTo>
                  <a:lnTo>
                    <a:pt x="2519659" y="6424"/>
                  </a:lnTo>
                  <a:lnTo>
                    <a:pt x="2562653" y="24558"/>
                  </a:lnTo>
                  <a:lnTo>
                    <a:pt x="2599070" y="52689"/>
                  </a:lnTo>
                  <a:lnTo>
                    <a:pt x="2627201" y="89106"/>
                  </a:lnTo>
                  <a:lnTo>
                    <a:pt x="2645335" y="132100"/>
                  </a:lnTo>
                  <a:lnTo>
                    <a:pt x="2651760" y="179959"/>
                  </a:lnTo>
                  <a:lnTo>
                    <a:pt x="2651760" y="899541"/>
                  </a:lnTo>
                  <a:lnTo>
                    <a:pt x="2645335" y="947399"/>
                  </a:lnTo>
                  <a:lnTo>
                    <a:pt x="2627201" y="990393"/>
                  </a:lnTo>
                  <a:lnTo>
                    <a:pt x="2599070" y="1026810"/>
                  </a:lnTo>
                  <a:lnTo>
                    <a:pt x="2562653" y="1054941"/>
                  </a:lnTo>
                  <a:lnTo>
                    <a:pt x="2519659" y="1073075"/>
                  </a:lnTo>
                  <a:lnTo>
                    <a:pt x="2471801" y="1079500"/>
                  </a:lnTo>
                  <a:lnTo>
                    <a:pt x="179959" y="1079500"/>
                  </a:lnTo>
                  <a:lnTo>
                    <a:pt x="132100" y="1073075"/>
                  </a:lnTo>
                  <a:lnTo>
                    <a:pt x="89106" y="1054941"/>
                  </a:lnTo>
                  <a:lnTo>
                    <a:pt x="52689" y="1026810"/>
                  </a:lnTo>
                  <a:lnTo>
                    <a:pt x="24558" y="990393"/>
                  </a:lnTo>
                  <a:lnTo>
                    <a:pt x="6424" y="947399"/>
                  </a:lnTo>
                  <a:lnTo>
                    <a:pt x="0" y="899541"/>
                  </a:lnTo>
                  <a:lnTo>
                    <a:pt x="0" y="17995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61309" y="3177159"/>
            <a:ext cx="178879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Segoe UI"/>
                <a:cs typeface="Segoe UI"/>
              </a:rPr>
              <a:t>Повышенная</a:t>
            </a:r>
            <a:endParaRPr sz="1600">
              <a:latin typeface="Segoe UI"/>
              <a:cs typeface="Segoe UI"/>
            </a:endParaRPr>
          </a:p>
          <a:p>
            <a:pPr marL="12700" marR="5080" indent="175260">
              <a:lnSpc>
                <a:spcPct val="100000"/>
              </a:lnSpc>
            </a:pPr>
            <a:r>
              <a:rPr sz="1600" b="1" spc="-10" dirty="0">
                <a:latin typeface="Segoe UI"/>
                <a:cs typeface="Segoe UI"/>
              </a:rPr>
              <a:t>утомляемость </a:t>
            </a:r>
            <a:r>
              <a:rPr sz="1600" b="1" spc="30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и</a:t>
            </a:r>
            <a:r>
              <a:rPr sz="1600" b="1" spc="-90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эмоциональная </a:t>
            </a:r>
            <a:r>
              <a:rPr sz="1600" b="1" spc="-430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неустойчивость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6859" y="3131820"/>
            <a:ext cx="2161540" cy="1099820"/>
            <a:chOff x="276859" y="3131820"/>
            <a:chExt cx="2161540" cy="109982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019" y="3141980"/>
              <a:ext cx="2141220" cy="10795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7019" y="3141980"/>
              <a:ext cx="2141220" cy="1079500"/>
            </a:xfrm>
            <a:custGeom>
              <a:avLst/>
              <a:gdLst/>
              <a:ahLst/>
              <a:cxnLst/>
              <a:rect l="l" t="t" r="r" b="b"/>
              <a:pathLst>
                <a:path w="2141220" h="1079500">
                  <a:moveTo>
                    <a:pt x="0" y="179959"/>
                  </a:moveTo>
                  <a:lnTo>
                    <a:pt x="6427" y="132100"/>
                  </a:lnTo>
                  <a:lnTo>
                    <a:pt x="24565" y="89106"/>
                  </a:lnTo>
                  <a:lnTo>
                    <a:pt x="52698" y="52689"/>
                  </a:lnTo>
                  <a:lnTo>
                    <a:pt x="89112" y="24558"/>
                  </a:lnTo>
                  <a:lnTo>
                    <a:pt x="132091" y="6424"/>
                  </a:lnTo>
                  <a:lnTo>
                    <a:pt x="179920" y="0"/>
                  </a:lnTo>
                  <a:lnTo>
                    <a:pt x="1961261" y="0"/>
                  </a:lnTo>
                  <a:lnTo>
                    <a:pt x="2009119" y="6424"/>
                  </a:lnTo>
                  <a:lnTo>
                    <a:pt x="2052113" y="24558"/>
                  </a:lnTo>
                  <a:lnTo>
                    <a:pt x="2088530" y="52689"/>
                  </a:lnTo>
                  <a:lnTo>
                    <a:pt x="2116661" y="89106"/>
                  </a:lnTo>
                  <a:lnTo>
                    <a:pt x="2134795" y="132100"/>
                  </a:lnTo>
                  <a:lnTo>
                    <a:pt x="2141220" y="179959"/>
                  </a:lnTo>
                  <a:lnTo>
                    <a:pt x="2141220" y="899541"/>
                  </a:lnTo>
                  <a:lnTo>
                    <a:pt x="2134795" y="947399"/>
                  </a:lnTo>
                  <a:lnTo>
                    <a:pt x="2116661" y="990393"/>
                  </a:lnTo>
                  <a:lnTo>
                    <a:pt x="2088530" y="1026810"/>
                  </a:lnTo>
                  <a:lnTo>
                    <a:pt x="2052113" y="1054941"/>
                  </a:lnTo>
                  <a:lnTo>
                    <a:pt x="2009119" y="1073075"/>
                  </a:lnTo>
                  <a:lnTo>
                    <a:pt x="1961261" y="1079500"/>
                  </a:lnTo>
                  <a:lnTo>
                    <a:pt x="179920" y="1079500"/>
                  </a:lnTo>
                  <a:lnTo>
                    <a:pt x="132091" y="1073075"/>
                  </a:lnTo>
                  <a:lnTo>
                    <a:pt x="89112" y="1054941"/>
                  </a:lnTo>
                  <a:lnTo>
                    <a:pt x="52698" y="1026810"/>
                  </a:lnTo>
                  <a:lnTo>
                    <a:pt x="24565" y="990393"/>
                  </a:lnTo>
                  <a:lnTo>
                    <a:pt x="6427" y="947399"/>
                  </a:lnTo>
                  <a:lnTo>
                    <a:pt x="0" y="899541"/>
                  </a:lnTo>
                  <a:lnTo>
                    <a:pt x="0" y="17995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94030" y="3238246"/>
            <a:ext cx="172402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680"/>
              </a:lnSpc>
              <a:spcBef>
                <a:spcPts val="100"/>
              </a:spcBef>
            </a:pPr>
            <a:r>
              <a:rPr sz="1400" b="1" spc="-5" dirty="0">
                <a:latin typeface="Segoe UI"/>
                <a:cs typeface="Segoe UI"/>
              </a:rPr>
              <a:t>Низкая</a:t>
            </a:r>
            <a:endParaRPr sz="1400">
              <a:latin typeface="Segoe UI"/>
              <a:cs typeface="Segoe UI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b="1" spc="-30" dirty="0">
                <a:latin typeface="Segoe UI"/>
                <a:cs typeface="Segoe UI"/>
              </a:rPr>
              <a:t>р</a:t>
            </a:r>
            <a:r>
              <a:rPr sz="1400" b="1" dirty="0">
                <a:latin typeface="Segoe UI"/>
                <a:cs typeface="Segoe UI"/>
              </a:rPr>
              <a:t>аб</a:t>
            </a:r>
            <a:r>
              <a:rPr sz="1400" b="1" spc="-20" dirty="0">
                <a:latin typeface="Segoe UI"/>
                <a:cs typeface="Segoe UI"/>
              </a:rPr>
              <a:t>от</a:t>
            </a:r>
            <a:r>
              <a:rPr sz="1400" b="1" spc="-5" dirty="0">
                <a:latin typeface="Segoe UI"/>
                <a:cs typeface="Segoe UI"/>
              </a:rPr>
              <a:t>о</a:t>
            </a:r>
            <a:r>
              <a:rPr sz="1400" b="1" spc="5" dirty="0">
                <a:latin typeface="Segoe UI"/>
                <a:cs typeface="Segoe UI"/>
              </a:rPr>
              <a:t>с</a:t>
            </a:r>
            <a:r>
              <a:rPr sz="1400" b="1" dirty="0">
                <a:latin typeface="Segoe UI"/>
                <a:cs typeface="Segoe UI"/>
              </a:rPr>
              <a:t>по</a:t>
            </a:r>
            <a:r>
              <a:rPr sz="1400" b="1" spc="5" dirty="0">
                <a:latin typeface="Segoe UI"/>
                <a:cs typeface="Segoe UI"/>
              </a:rPr>
              <a:t>с</a:t>
            </a:r>
            <a:r>
              <a:rPr sz="1400" b="1" spc="-5" dirty="0">
                <a:latin typeface="Segoe UI"/>
                <a:cs typeface="Segoe UI"/>
              </a:rPr>
              <a:t>о</a:t>
            </a:r>
            <a:r>
              <a:rPr sz="1400" b="1" spc="-15" dirty="0">
                <a:latin typeface="Segoe UI"/>
                <a:cs typeface="Segoe UI"/>
              </a:rPr>
              <a:t>б</a:t>
            </a:r>
            <a:r>
              <a:rPr sz="1400" b="1" dirty="0">
                <a:latin typeface="Segoe UI"/>
                <a:cs typeface="Segoe UI"/>
              </a:rPr>
              <a:t>но</a:t>
            </a:r>
            <a:r>
              <a:rPr sz="1400" b="1" spc="5" dirty="0">
                <a:latin typeface="Segoe UI"/>
                <a:cs typeface="Segoe UI"/>
              </a:rPr>
              <a:t>с</a:t>
            </a:r>
            <a:r>
              <a:rPr sz="1400" b="1" dirty="0">
                <a:latin typeface="Segoe UI"/>
                <a:cs typeface="Segoe UI"/>
              </a:rPr>
              <a:t>ть  </a:t>
            </a:r>
            <a:r>
              <a:rPr sz="1400" b="1" spc="-5" dirty="0">
                <a:latin typeface="Segoe UI"/>
                <a:cs typeface="Segoe UI"/>
              </a:rPr>
              <a:t>Двигательная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расторможенность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070600" y="3131820"/>
            <a:ext cx="2519680" cy="1173480"/>
            <a:chOff x="6070600" y="3131820"/>
            <a:chExt cx="2519680" cy="117348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0760" y="3141980"/>
              <a:ext cx="2499360" cy="11531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080760" y="3141980"/>
              <a:ext cx="2499360" cy="1153160"/>
            </a:xfrm>
            <a:custGeom>
              <a:avLst/>
              <a:gdLst/>
              <a:ahLst/>
              <a:cxnLst/>
              <a:rect l="l" t="t" r="r" b="b"/>
              <a:pathLst>
                <a:path w="2499359" h="1153160">
                  <a:moveTo>
                    <a:pt x="0" y="192150"/>
                  </a:moveTo>
                  <a:lnTo>
                    <a:pt x="5078" y="148116"/>
                  </a:lnTo>
                  <a:lnTo>
                    <a:pt x="19543" y="107681"/>
                  </a:lnTo>
                  <a:lnTo>
                    <a:pt x="42237" y="72002"/>
                  </a:lnTo>
                  <a:lnTo>
                    <a:pt x="72002" y="42237"/>
                  </a:lnTo>
                  <a:lnTo>
                    <a:pt x="107681" y="19543"/>
                  </a:lnTo>
                  <a:lnTo>
                    <a:pt x="148116" y="5078"/>
                  </a:lnTo>
                  <a:lnTo>
                    <a:pt x="192150" y="0"/>
                  </a:lnTo>
                  <a:lnTo>
                    <a:pt x="2307209" y="0"/>
                  </a:lnTo>
                  <a:lnTo>
                    <a:pt x="2351243" y="5078"/>
                  </a:lnTo>
                  <a:lnTo>
                    <a:pt x="2391678" y="19543"/>
                  </a:lnTo>
                  <a:lnTo>
                    <a:pt x="2427357" y="42237"/>
                  </a:lnTo>
                  <a:lnTo>
                    <a:pt x="2457122" y="72002"/>
                  </a:lnTo>
                  <a:lnTo>
                    <a:pt x="2479816" y="107681"/>
                  </a:lnTo>
                  <a:lnTo>
                    <a:pt x="2494281" y="148116"/>
                  </a:lnTo>
                  <a:lnTo>
                    <a:pt x="2499360" y="192150"/>
                  </a:lnTo>
                  <a:lnTo>
                    <a:pt x="2499360" y="961009"/>
                  </a:lnTo>
                  <a:lnTo>
                    <a:pt x="2494281" y="1005043"/>
                  </a:lnTo>
                  <a:lnTo>
                    <a:pt x="2479816" y="1045478"/>
                  </a:lnTo>
                  <a:lnTo>
                    <a:pt x="2457122" y="1081157"/>
                  </a:lnTo>
                  <a:lnTo>
                    <a:pt x="2427357" y="1110922"/>
                  </a:lnTo>
                  <a:lnTo>
                    <a:pt x="2391678" y="1133616"/>
                  </a:lnTo>
                  <a:lnTo>
                    <a:pt x="2351243" y="1148081"/>
                  </a:lnTo>
                  <a:lnTo>
                    <a:pt x="2307209" y="1153160"/>
                  </a:lnTo>
                  <a:lnTo>
                    <a:pt x="192150" y="1153160"/>
                  </a:lnTo>
                  <a:lnTo>
                    <a:pt x="148116" y="1148081"/>
                  </a:lnTo>
                  <a:lnTo>
                    <a:pt x="107681" y="1133616"/>
                  </a:lnTo>
                  <a:lnTo>
                    <a:pt x="72002" y="1110922"/>
                  </a:lnTo>
                  <a:lnTo>
                    <a:pt x="42237" y="1081157"/>
                  </a:lnTo>
                  <a:lnTo>
                    <a:pt x="19543" y="1045478"/>
                  </a:lnTo>
                  <a:lnTo>
                    <a:pt x="5078" y="1005043"/>
                  </a:lnTo>
                  <a:lnTo>
                    <a:pt x="0" y="961009"/>
                  </a:lnTo>
                  <a:lnTo>
                    <a:pt x="0" y="192150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281165" y="3213734"/>
            <a:ext cx="210312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latin typeface="Segoe UI"/>
                <a:cs typeface="Segoe UI"/>
              </a:rPr>
              <a:t>Неорганизованность</a:t>
            </a:r>
            <a:endParaRPr sz="1600">
              <a:latin typeface="Segoe UI"/>
              <a:cs typeface="Segoe UI"/>
            </a:endParaRPr>
          </a:p>
          <a:p>
            <a:pPr marL="383540" marR="375920" algn="ctr">
              <a:lnSpc>
                <a:spcPct val="100000"/>
              </a:lnSpc>
            </a:pPr>
            <a:r>
              <a:rPr sz="1600" b="1" spc="-5" dirty="0">
                <a:latin typeface="Segoe UI"/>
                <a:cs typeface="Segoe UI"/>
              </a:rPr>
              <a:t>Склонность</a:t>
            </a:r>
            <a:r>
              <a:rPr sz="1600" b="1" spc="-65" dirty="0">
                <a:latin typeface="Segoe UI"/>
                <a:cs typeface="Segoe UI"/>
              </a:rPr>
              <a:t> </a:t>
            </a:r>
            <a:r>
              <a:rPr sz="1600" b="1" dirty="0">
                <a:latin typeface="Segoe UI"/>
                <a:cs typeface="Segoe UI"/>
              </a:rPr>
              <a:t>к </a:t>
            </a:r>
            <a:r>
              <a:rPr sz="1600" b="1" spc="-425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нарушению </a:t>
            </a:r>
            <a:r>
              <a:rPr sz="1600" b="1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дисциплины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7200" y="1562100"/>
            <a:ext cx="7302500" cy="4686300"/>
            <a:chOff x="457200" y="1562100"/>
            <a:chExt cx="7302500" cy="468630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266" y="1572260"/>
              <a:ext cx="962753" cy="150888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67360" y="1572260"/>
              <a:ext cx="962660" cy="1509395"/>
            </a:xfrm>
            <a:custGeom>
              <a:avLst/>
              <a:gdLst/>
              <a:ahLst/>
              <a:cxnLst/>
              <a:rect l="l" t="t" r="r" b="b"/>
              <a:pathLst>
                <a:path w="962660" h="1509395">
                  <a:moveTo>
                    <a:pt x="0" y="604392"/>
                  </a:moveTo>
                  <a:lnTo>
                    <a:pt x="2165" y="644976"/>
                  </a:lnTo>
                  <a:lnTo>
                    <a:pt x="8588" y="685031"/>
                  </a:lnTo>
                  <a:lnTo>
                    <a:pt x="19160" y="724448"/>
                  </a:lnTo>
                  <a:lnTo>
                    <a:pt x="33771" y="763116"/>
                  </a:lnTo>
                  <a:lnTo>
                    <a:pt x="52314" y="800927"/>
                  </a:lnTo>
                  <a:lnTo>
                    <a:pt x="74678" y="837770"/>
                  </a:lnTo>
                  <a:lnTo>
                    <a:pt x="100755" y="873535"/>
                  </a:lnTo>
                  <a:lnTo>
                    <a:pt x="130435" y="908114"/>
                  </a:lnTo>
                  <a:lnTo>
                    <a:pt x="163610" y="941397"/>
                  </a:lnTo>
                  <a:lnTo>
                    <a:pt x="200170" y="973273"/>
                  </a:lnTo>
                  <a:lnTo>
                    <a:pt x="240007" y="1003634"/>
                  </a:lnTo>
                  <a:lnTo>
                    <a:pt x="283012" y="1032369"/>
                  </a:lnTo>
                  <a:lnTo>
                    <a:pt x="329075" y="1059369"/>
                  </a:lnTo>
                  <a:lnTo>
                    <a:pt x="378087" y="1084525"/>
                  </a:lnTo>
                  <a:lnTo>
                    <a:pt x="429940" y="1107725"/>
                  </a:lnTo>
                  <a:lnTo>
                    <a:pt x="484524" y="1128862"/>
                  </a:lnTo>
                  <a:lnTo>
                    <a:pt x="541731" y="1147826"/>
                  </a:lnTo>
                  <a:lnTo>
                    <a:pt x="541731" y="1027556"/>
                  </a:lnTo>
                  <a:lnTo>
                    <a:pt x="962660" y="1329054"/>
                  </a:lnTo>
                  <a:lnTo>
                    <a:pt x="541731" y="1508887"/>
                  </a:lnTo>
                  <a:lnTo>
                    <a:pt x="541731" y="1388490"/>
                  </a:lnTo>
                  <a:lnTo>
                    <a:pt x="484524" y="1369527"/>
                  </a:lnTo>
                  <a:lnTo>
                    <a:pt x="429940" y="1348390"/>
                  </a:lnTo>
                  <a:lnTo>
                    <a:pt x="378087" y="1325190"/>
                  </a:lnTo>
                  <a:lnTo>
                    <a:pt x="329075" y="1300034"/>
                  </a:lnTo>
                  <a:lnTo>
                    <a:pt x="283012" y="1273034"/>
                  </a:lnTo>
                  <a:lnTo>
                    <a:pt x="240007" y="1244299"/>
                  </a:lnTo>
                  <a:lnTo>
                    <a:pt x="200170" y="1213938"/>
                  </a:lnTo>
                  <a:lnTo>
                    <a:pt x="163610" y="1182062"/>
                  </a:lnTo>
                  <a:lnTo>
                    <a:pt x="130435" y="1148779"/>
                  </a:lnTo>
                  <a:lnTo>
                    <a:pt x="100755" y="1114200"/>
                  </a:lnTo>
                  <a:lnTo>
                    <a:pt x="74678" y="1078435"/>
                  </a:lnTo>
                  <a:lnTo>
                    <a:pt x="52314" y="1041592"/>
                  </a:lnTo>
                  <a:lnTo>
                    <a:pt x="33771" y="1003781"/>
                  </a:lnTo>
                  <a:lnTo>
                    <a:pt x="19160" y="965113"/>
                  </a:lnTo>
                  <a:lnTo>
                    <a:pt x="8588" y="925696"/>
                  </a:lnTo>
                  <a:lnTo>
                    <a:pt x="2165" y="885641"/>
                  </a:lnTo>
                  <a:lnTo>
                    <a:pt x="0" y="845057"/>
                  </a:lnTo>
                  <a:lnTo>
                    <a:pt x="0" y="604392"/>
                  </a:lnTo>
                  <a:lnTo>
                    <a:pt x="6960" y="531348"/>
                  </a:lnTo>
                  <a:lnTo>
                    <a:pt x="27304" y="460887"/>
                  </a:lnTo>
                  <a:lnTo>
                    <a:pt x="60226" y="393517"/>
                  </a:lnTo>
                  <a:lnTo>
                    <a:pt x="81152" y="361148"/>
                  </a:lnTo>
                  <a:lnTo>
                    <a:pt x="104921" y="329742"/>
                  </a:lnTo>
                  <a:lnTo>
                    <a:pt x="131431" y="299362"/>
                  </a:lnTo>
                  <a:lnTo>
                    <a:pt x="160583" y="270070"/>
                  </a:lnTo>
                  <a:lnTo>
                    <a:pt x="192274" y="241931"/>
                  </a:lnTo>
                  <a:lnTo>
                    <a:pt x="226406" y="215007"/>
                  </a:lnTo>
                  <a:lnTo>
                    <a:pt x="262876" y="189361"/>
                  </a:lnTo>
                  <a:lnTo>
                    <a:pt x="301585" y="165057"/>
                  </a:lnTo>
                  <a:lnTo>
                    <a:pt x="342431" y="142159"/>
                  </a:lnTo>
                  <a:lnTo>
                    <a:pt x="385314" y="120728"/>
                  </a:lnTo>
                  <a:lnTo>
                    <a:pt x="430133" y="100830"/>
                  </a:lnTo>
                  <a:lnTo>
                    <a:pt x="476788" y="82526"/>
                  </a:lnTo>
                  <a:lnTo>
                    <a:pt x="525177" y="65880"/>
                  </a:lnTo>
                  <a:lnTo>
                    <a:pt x="575200" y="50956"/>
                  </a:lnTo>
                  <a:lnTo>
                    <a:pt x="626757" y="37817"/>
                  </a:lnTo>
                  <a:lnTo>
                    <a:pt x="679747" y="26525"/>
                  </a:lnTo>
                  <a:lnTo>
                    <a:pt x="734068" y="17144"/>
                  </a:lnTo>
                  <a:lnTo>
                    <a:pt x="789621" y="9738"/>
                  </a:lnTo>
                  <a:lnTo>
                    <a:pt x="846304" y="4370"/>
                  </a:lnTo>
                  <a:lnTo>
                    <a:pt x="904017" y="1103"/>
                  </a:lnTo>
                  <a:lnTo>
                    <a:pt x="962660" y="0"/>
                  </a:lnTo>
                  <a:lnTo>
                    <a:pt x="962660" y="240664"/>
                  </a:lnTo>
                  <a:lnTo>
                    <a:pt x="905784" y="241710"/>
                  </a:lnTo>
                  <a:lnTo>
                    <a:pt x="849672" y="244811"/>
                  </a:lnTo>
                  <a:lnTo>
                    <a:pt x="794428" y="249913"/>
                  </a:lnTo>
                  <a:lnTo>
                    <a:pt x="740156" y="256963"/>
                  </a:lnTo>
                  <a:lnTo>
                    <a:pt x="686961" y="265909"/>
                  </a:lnTo>
                  <a:lnTo>
                    <a:pt x="634946" y="276695"/>
                  </a:lnTo>
                  <a:lnTo>
                    <a:pt x="584216" y="289269"/>
                  </a:lnTo>
                  <a:lnTo>
                    <a:pt x="534875" y="303577"/>
                  </a:lnTo>
                  <a:lnTo>
                    <a:pt x="487026" y="319565"/>
                  </a:lnTo>
                  <a:lnTo>
                    <a:pt x="440775" y="337180"/>
                  </a:lnTo>
                  <a:lnTo>
                    <a:pt x="396225" y="356369"/>
                  </a:lnTo>
                  <a:lnTo>
                    <a:pt x="353480" y="377078"/>
                  </a:lnTo>
                  <a:lnTo>
                    <a:pt x="312645" y="399254"/>
                  </a:lnTo>
                  <a:lnTo>
                    <a:pt x="273824" y="422842"/>
                  </a:lnTo>
                  <a:lnTo>
                    <a:pt x="237120" y="447790"/>
                  </a:lnTo>
                  <a:lnTo>
                    <a:pt x="202639" y="474043"/>
                  </a:lnTo>
                  <a:lnTo>
                    <a:pt x="170484" y="501549"/>
                  </a:lnTo>
                  <a:lnTo>
                    <a:pt x="140759" y="530254"/>
                  </a:lnTo>
                  <a:lnTo>
                    <a:pt x="113568" y="560104"/>
                  </a:lnTo>
                  <a:lnTo>
                    <a:pt x="89016" y="591046"/>
                  </a:lnTo>
                  <a:lnTo>
                    <a:pt x="67207" y="623027"/>
                  </a:lnTo>
                  <a:lnTo>
                    <a:pt x="32234" y="689888"/>
                  </a:lnTo>
                  <a:lnTo>
                    <a:pt x="19278" y="724662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7240" y="1572260"/>
              <a:ext cx="1008380" cy="155130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857240" y="1572260"/>
              <a:ext cx="1008380" cy="1551305"/>
            </a:xfrm>
            <a:custGeom>
              <a:avLst/>
              <a:gdLst/>
              <a:ahLst/>
              <a:cxnLst/>
              <a:rect l="l" t="t" r="r" b="b"/>
              <a:pathLst>
                <a:path w="1008379" h="1551305">
                  <a:moveTo>
                    <a:pt x="0" y="581787"/>
                  </a:moveTo>
                  <a:lnTo>
                    <a:pt x="7578" y="653209"/>
                  </a:lnTo>
                  <a:lnTo>
                    <a:pt x="29782" y="722369"/>
                  </a:lnTo>
                  <a:lnTo>
                    <a:pt x="65815" y="788674"/>
                  </a:lnTo>
                  <a:lnTo>
                    <a:pt x="88768" y="820570"/>
                  </a:lnTo>
                  <a:lnTo>
                    <a:pt x="114880" y="851531"/>
                  </a:lnTo>
                  <a:lnTo>
                    <a:pt x="144050" y="881481"/>
                  </a:lnTo>
                  <a:lnTo>
                    <a:pt x="176180" y="910346"/>
                  </a:lnTo>
                  <a:lnTo>
                    <a:pt x="211169" y="938053"/>
                  </a:lnTo>
                  <a:lnTo>
                    <a:pt x="248918" y="964527"/>
                  </a:lnTo>
                  <a:lnTo>
                    <a:pt x="289327" y="989695"/>
                  </a:lnTo>
                  <a:lnTo>
                    <a:pt x="332296" y="1013481"/>
                  </a:lnTo>
                  <a:lnTo>
                    <a:pt x="377727" y="1035812"/>
                  </a:lnTo>
                  <a:lnTo>
                    <a:pt x="425520" y="1056614"/>
                  </a:lnTo>
                  <a:lnTo>
                    <a:pt x="475574" y="1075813"/>
                  </a:lnTo>
                  <a:lnTo>
                    <a:pt x="527790" y="1093334"/>
                  </a:lnTo>
                  <a:lnTo>
                    <a:pt x="582069" y="1109103"/>
                  </a:lnTo>
                  <a:lnTo>
                    <a:pt x="638310" y="1123046"/>
                  </a:lnTo>
                  <a:lnTo>
                    <a:pt x="696416" y="1135089"/>
                  </a:lnTo>
                  <a:lnTo>
                    <a:pt x="756285" y="1145159"/>
                  </a:lnTo>
                  <a:lnTo>
                    <a:pt x="756285" y="991107"/>
                  </a:lnTo>
                  <a:lnTo>
                    <a:pt x="1008380" y="1289685"/>
                  </a:lnTo>
                  <a:lnTo>
                    <a:pt x="756285" y="1551304"/>
                  </a:lnTo>
                  <a:lnTo>
                    <a:pt x="756285" y="1397253"/>
                  </a:lnTo>
                  <a:lnTo>
                    <a:pt x="696416" y="1387184"/>
                  </a:lnTo>
                  <a:lnTo>
                    <a:pt x="638310" y="1375141"/>
                  </a:lnTo>
                  <a:lnTo>
                    <a:pt x="582069" y="1361198"/>
                  </a:lnTo>
                  <a:lnTo>
                    <a:pt x="527790" y="1345429"/>
                  </a:lnTo>
                  <a:lnTo>
                    <a:pt x="475574" y="1327908"/>
                  </a:lnTo>
                  <a:lnTo>
                    <a:pt x="425520" y="1308709"/>
                  </a:lnTo>
                  <a:lnTo>
                    <a:pt x="377727" y="1287907"/>
                  </a:lnTo>
                  <a:lnTo>
                    <a:pt x="332296" y="1265576"/>
                  </a:lnTo>
                  <a:lnTo>
                    <a:pt x="289327" y="1241790"/>
                  </a:lnTo>
                  <a:lnTo>
                    <a:pt x="248918" y="1216622"/>
                  </a:lnTo>
                  <a:lnTo>
                    <a:pt x="211169" y="1190148"/>
                  </a:lnTo>
                  <a:lnTo>
                    <a:pt x="176180" y="1162441"/>
                  </a:lnTo>
                  <a:lnTo>
                    <a:pt x="144050" y="1133576"/>
                  </a:lnTo>
                  <a:lnTo>
                    <a:pt x="114880" y="1103626"/>
                  </a:lnTo>
                  <a:lnTo>
                    <a:pt x="88768" y="1072665"/>
                  </a:lnTo>
                  <a:lnTo>
                    <a:pt x="65815" y="1040769"/>
                  </a:lnTo>
                  <a:lnTo>
                    <a:pt x="46120" y="1008010"/>
                  </a:lnTo>
                  <a:lnTo>
                    <a:pt x="16902" y="940203"/>
                  </a:lnTo>
                  <a:lnTo>
                    <a:pt x="1911" y="869838"/>
                  </a:lnTo>
                  <a:lnTo>
                    <a:pt x="0" y="833881"/>
                  </a:lnTo>
                  <a:lnTo>
                    <a:pt x="0" y="581787"/>
                  </a:lnTo>
                  <a:lnTo>
                    <a:pt x="6784" y="513938"/>
                  </a:lnTo>
                  <a:lnTo>
                    <a:pt x="26632" y="448389"/>
                  </a:lnTo>
                  <a:lnTo>
                    <a:pt x="58789" y="385575"/>
                  </a:lnTo>
                  <a:lnTo>
                    <a:pt x="102496" y="325932"/>
                  </a:lnTo>
                  <a:lnTo>
                    <a:pt x="128444" y="297437"/>
                  </a:lnTo>
                  <a:lnTo>
                    <a:pt x="156997" y="269898"/>
                  </a:lnTo>
                  <a:lnTo>
                    <a:pt x="188058" y="243371"/>
                  </a:lnTo>
                  <a:lnTo>
                    <a:pt x="221535" y="217909"/>
                  </a:lnTo>
                  <a:lnTo>
                    <a:pt x="257332" y="193568"/>
                  </a:lnTo>
                  <a:lnTo>
                    <a:pt x="295354" y="170402"/>
                  </a:lnTo>
                  <a:lnTo>
                    <a:pt x="335507" y="148465"/>
                  </a:lnTo>
                  <a:lnTo>
                    <a:pt x="377697" y="127812"/>
                  </a:lnTo>
                  <a:lnTo>
                    <a:pt x="421828" y="108498"/>
                  </a:lnTo>
                  <a:lnTo>
                    <a:pt x="467807" y="90577"/>
                  </a:lnTo>
                  <a:lnTo>
                    <a:pt x="515538" y="74104"/>
                  </a:lnTo>
                  <a:lnTo>
                    <a:pt x="564927" y="59133"/>
                  </a:lnTo>
                  <a:lnTo>
                    <a:pt x="615880" y="45720"/>
                  </a:lnTo>
                  <a:lnTo>
                    <a:pt x="668302" y="33917"/>
                  </a:lnTo>
                  <a:lnTo>
                    <a:pt x="722097" y="23781"/>
                  </a:lnTo>
                  <a:lnTo>
                    <a:pt x="777173" y="15365"/>
                  </a:lnTo>
                  <a:lnTo>
                    <a:pt x="833433" y="8724"/>
                  </a:lnTo>
                  <a:lnTo>
                    <a:pt x="890784" y="3914"/>
                  </a:lnTo>
                  <a:lnTo>
                    <a:pt x="949131" y="987"/>
                  </a:lnTo>
                  <a:lnTo>
                    <a:pt x="1008380" y="0"/>
                  </a:lnTo>
                  <a:lnTo>
                    <a:pt x="1008380" y="252094"/>
                  </a:lnTo>
                  <a:lnTo>
                    <a:pt x="949640" y="253073"/>
                  </a:lnTo>
                  <a:lnTo>
                    <a:pt x="891667" y="255977"/>
                  </a:lnTo>
                  <a:lnTo>
                    <a:pt x="834566" y="260757"/>
                  </a:lnTo>
                  <a:lnTo>
                    <a:pt x="778441" y="267363"/>
                  </a:lnTo>
                  <a:lnTo>
                    <a:pt x="723400" y="275748"/>
                  </a:lnTo>
                  <a:lnTo>
                    <a:pt x="669547" y="285863"/>
                  </a:lnTo>
                  <a:lnTo>
                    <a:pt x="616989" y="297657"/>
                  </a:lnTo>
                  <a:lnTo>
                    <a:pt x="565832" y="311084"/>
                  </a:lnTo>
                  <a:lnTo>
                    <a:pt x="516180" y="326093"/>
                  </a:lnTo>
                  <a:lnTo>
                    <a:pt x="468139" y="342635"/>
                  </a:lnTo>
                  <a:lnTo>
                    <a:pt x="421816" y="360663"/>
                  </a:lnTo>
                  <a:lnTo>
                    <a:pt x="377316" y="380126"/>
                  </a:lnTo>
                  <a:lnTo>
                    <a:pt x="334745" y="400977"/>
                  </a:lnTo>
                  <a:lnTo>
                    <a:pt x="294209" y="423166"/>
                  </a:lnTo>
                  <a:lnTo>
                    <a:pt x="255813" y="446644"/>
                  </a:lnTo>
                  <a:lnTo>
                    <a:pt x="219662" y="471362"/>
                  </a:lnTo>
                  <a:lnTo>
                    <a:pt x="185864" y="497272"/>
                  </a:lnTo>
                  <a:lnTo>
                    <a:pt x="154523" y="524325"/>
                  </a:lnTo>
                  <a:lnTo>
                    <a:pt x="125745" y="552471"/>
                  </a:lnTo>
                  <a:lnTo>
                    <a:pt x="99636" y="581662"/>
                  </a:lnTo>
                  <a:lnTo>
                    <a:pt x="76301" y="611850"/>
                  </a:lnTo>
                  <a:lnTo>
                    <a:pt x="38379" y="675016"/>
                  </a:lnTo>
                  <a:lnTo>
                    <a:pt x="24002" y="707898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0860" y="1572260"/>
              <a:ext cx="1000760" cy="155079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070860" y="1572260"/>
              <a:ext cx="1000760" cy="1551305"/>
            </a:xfrm>
            <a:custGeom>
              <a:avLst/>
              <a:gdLst/>
              <a:ahLst/>
              <a:cxnLst/>
              <a:rect l="l" t="t" r="r" b="b"/>
              <a:pathLst>
                <a:path w="1000760" h="1551305">
                  <a:moveTo>
                    <a:pt x="0" y="597280"/>
                  </a:moveTo>
                  <a:lnTo>
                    <a:pt x="7522" y="670586"/>
                  </a:lnTo>
                  <a:lnTo>
                    <a:pt x="29562" y="741574"/>
                  </a:lnTo>
                  <a:lnTo>
                    <a:pt x="65328" y="809635"/>
                  </a:lnTo>
                  <a:lnTo>
                    <a:pt x="88111" y="842378"/>
                  </a:lnTo>
                  <a:lnTo>
                    <a:pt x="114028" y="874159"/>
                  </a:lnTo>
                  <a:lnTo>
                    <a:pt x="142981" y="904904"/>
                  </a:lnTo>
                  <a:lnTo>
                    <a:pt x="174870" y="934535"/>
                  </a:lnTo>
                  <a:lnTo>
                    <a:pt x="209597" y="962977"/>
                  </a:lnTo>
                  <a:lnTo>
                    <a:pt x="247063" y="990153"/>
                  </a:lnTo>
                  <a:lnTo>
                    <a:pt x="287168" y="1015987"/>
                  </a:lnTo>
                  <a:lnTo>
                    <a:pt x="329814" y="1040403"/>
                  </a:lnTo>
                  <a:lnTo>
                    <a:pt x="374901" y="1063324"/>
                  </a:lnTo>
                  <a:lnTo>
                    <a:pt x="422332" y="1084673"/>
                  </a:lnTo>
                  <a:lnTo>
                    <a:pt x="472006" y="1104376"/>
                  </a:lnTo>
                  <a:lnTo>
                    <a:pt x="523825" y="1122355"/>
                  </a:lnTo>
                  <a:lnTo>
                    <a:pt x="577690" y="1138535"/>
                  </a:lnTo>
                  <a:lnTo>
                    <a:pt x="633501" y="1152838"/>
                  </a:lnTo>
                  <a:lnTo>
                    <a:pt x="691161" y="1165189"/>
                  </a:lnTo>
                  <a:lnTo>
                    <a:pt x="750569" y="1175512"/>
                  </a:lnTo>
                  <a:lnTo>
                    <a:pt x="750569" y="1050416"/>
                  </a:lnTo>
                  <a:lnTo>
                    <a:pt x="1000760" y="1319529"/>
                  </a:lnTo>
                  <a:lnTo>
                    <a:pt x="750569" y="1550797"/>
                  </a:lnTo>
                  <a:lnTo>
                    <a:pt x="750569" y="1425702"/>
                  </a:lnTo>
                  <a:lnTo>
                    <a:pt x="691161" y="1415379"/>
                  </a:lnTo>
                  <a:lnTo>
                    <a:pt x="633501" y="1403028"/>
                  </a:lnTo>
                  <a:lnTo>
                    <a:pt x="577690" y="1388725"/>
                  </a:lnTo>
                  <a:lnTo>
                    <a:pt x="523825" y="1372545"/>
                  </a:lnTo>
                  <a:lnTo>
                    <a:pt x="472006" y="1354565"/>
                  </a:lnTo>
                  <a:lnTo>
                    <a:pt x="422332" y="1334861"/>
                  </a:lnTo>
                  <a:lnTo>
                    <a:pt x="374901" y="1313509"/>
                  </a:lnTo>
                  <a:lnTo>
                    <a:pt x="329814" y="1290586"/>
                  </a:lnTo>
                  <a:lnTo>
                    <a:pt x="287168" y="1266168"/>
                  </a:lnTo>
                  <a:lnTo>
                    <a:pt x="247063" y="1240331"/>
                  </a:lnTo>
                  <a:lnTo>
                    <a:pt x="209597" y="1213151"/>
                  </a:lnTo>
                  <a:lnTo>
                    <a:pt x="174870" y="1184705"/>
                  </a:lnTo>
                  <a:lnTo>
                    <a:pt x="142981" y="1155068"/>
                  </a:lnTo>
                  <a:lnTo>
                    <a:pt x="114028" y="1124316"/>
                  </a:lnTo>
                  <a:lnTo>
                    <a:pt x="88111" y="1092527"/>
                  </a:lnTo>
                  <a:lnTo>
                    <a:pt x="65328" y="1059777"/>
                  </a:lnTo>
                  <a:lnTo>
                    <a:pt x="45779" y="1026140"/>
                  </a:lnTo>
                  <a:lnTo>
                    <a:pt x="16777" y="956516"/>
                  </a:lnTo>
                  <a:lnTo>
                    <a:pt x="1897" y="884264"/>
                  </a:lnTo>
                  <a:lnTo>
                    <a:pt x="0" y="847343"/>
                  </a:lnTo>
                  <a:lnTo>
                    <a:pt x="0" y="597280"/>
                  </a:lnTo>
                  <a:lnTo>
                    <a:pt x="6732" y="527611"/>
                  </a:lnTo>
                  <a:lnTo>
                    <a:pt x="26430" y="460305"/>
                  </a:lnTo>
                  <a:lnTo>
                    <a:pt x="58342" y="395812"/>
                  </a:lnTo>
                  <a:lnTo>
                    <a:pt x="101718" y="334578"/>
                  </a:lnTo>
                  <a:lnTo>
                    <a:pt x="127470" y="305323"/>
                  </a:lnTo>
                  <a:lnTo>
                    <a:pt x="155806" y="277051"/>
                  </a:lnTo>
                  <a:lnTo>
                    <a:pt x="186632" y="249818"/>
                  </a:lnTo>
                  <a:lnTo>
                    <a:pt x="219855" y="223679"/>
                  </a:lnTo>
                  <a:lnTo>
                    <a:pt x="255381" y="198692"/>
                  </a:lnTo>
                  <a:lnTo>
                    <a:pt x="293115" y="174910"/>
                  </a:lnTo>
                  <a:lnTo>
                    <a:pt x="332965" y="152391"/>
                  </a:lnTo>
                  <a:lnTo>
                    <a:pt x="374835" y="131191"/>
                  </a:lnTo>
                  <a:lnTo>
                    <a:pt x="418633" y="111365"/>
                  </a:lnTo>
                  <a:lnTo>
                    <a:pt x="464264" y="92970"/>
                  </a:lnTo>
                  <a:lnTo>
                    <a:pt x="511635" y="76061"/>
                  </a:lnTo>
                  <a:lnTo>
                    <a:pt x="560651" y="60694"/>
                  </a:lnTo>
                  <a:lnTo>
                    <a:pt x="611219" y="46926"/>
                  </a:lnTo>
                  <a:lnTo>
                    <a:pt x="663245" y="34812"/>
                  </a:lnTo>
                  <a:lnTo>
                    <a:pt x="716634" y="24408"/>
                  </a:lnTo>
                  <a:lnTo>
                    <a:pt x="771295" y="15770"/>
                  </a:lnTo>
                  <a:lnTo>
                    <a:pt x="827131" y="8954"/>
                  </a:lnTo>
                  <a:lnTo>
                    <a:pt x="884050" y="4017"/>
                  </a:lnTo>
                  <a:lnTo>
                    <a:pt x="941957" y="1013"/>
                  </a:lnTo>
                  <a:lnTo>
                    <a:pt x="1000760" y="0"/>
                  </a:lnTo>
                  <a:lnTo>
                    <a:pt x="1000760" y="250189"/>
                  </a:lnTo>
                  <a:lnTo>
                    <a:pt x="942120" y="251206"/>
                  </a:lnTo>
                  <a:lnTo>
                    <a:pt x="884254" y="254220"/>
                  </a:lnTo>
                  <a:lnTo>
                    <a:pt x="827270" y="259180"/>
                  </a:lnTo>
                  <a:lnTo>
                    <a:pt x="771272" y="266037"/>
                  </a:lnTo>
                  <a:lnTo>
                    <a:pt x="716367" y="274738"/>
                  </a:lnTo>
                  <a:lnTo>
                    <a:pt x="662662" y="285232"/>
                  </a:lnTo>
                  <a:lnTo>
                    <a:pt x="610262" y="297467"/>
                  </a:lnTo>
                  <a:lnTo>
                    <a:pt x="559275" y="311394"/>
                  </a:lnTo>
                  <a:lnTo>
                    <a:pt x="509805" y="326960"/>
                  </a:lnTo>
                  <a:lnTo>
                    <a:pt x="461961" y="344115"/>
                  </a:lnTo>
                  <a:lnTo>
                    <a:pt x="415847" y="362806"/>
                  </a:lnTo>
                  <a:lnTo>
                    <a:pt x="371570" y="382984"/>
                  </a:lnTo>
                  <a:lnTo>
                    <a:pt x="329236" y="404596"/>
                  </a:lnTo>
                  <a:lnTo>
                    <a:pt x="288952" y="427592"/>
                  </a:lnTo>
                  <a:lnTo>
                    <a:pt x="250824" y="451920"/>
                  </a:lnTo>
                  <a:lnTo>
                    <a:pt x="214959" y="477529"/>
                  </a:lnTo>
                  <a:lnTo>
                    <a:pt x="181461" y="504368"/>
                  </a:lnTo>
                  <a:lnTo>
                    <a:pt x="150439" y="532385"/>
                  </a:lnTo>
                  <a:lnTo>
                    <a:pt x="121997" y="561531"/>
                  </a:lnTo>
                  <a:lnTo>
                    <a:pt x="96243" y="591752"/>
                  </a:lnTo>
                  <a:lnTo>
                    <a:pt x="73282" y="622998"/>
                  </a:lnTo>
                  <a:lnTo>
                    <a:pt x="36167" y="688361"/>
                  </a:lnTo>
                  <a:lnTo>
                    <a:pt x="22225" y="722376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8579" y="4709160"/>
              <a:ext cx="2600960" cy="152908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148579" y="4709160"/>
              <a:ext cx="2600960" cy="1529080"/>
            </a:xfrm>
            <a:custGeom>
              <a:avLst/>
              <a:gdLst/>
              <a:ahLst/>
              <a:cxnLst/>
              <a:rect l="l" t="t" r="r" b="b"/>
              <a:pathLst>
                <a:path w="2600959" h="1529079">
                  <a:moveTo>
                    <a:pt x="0" y="254888"/>
                  </a:moveTo>
                  <a:lnTo>
                    <a:pt x="4104" y="209053"/>
                  </a:lnTo>
                  <a:lnTo>
                    <a:pt x="15938" y="165921"/>
                  </a:lnTo>
                  <a:lnTo>
                    <a:pt x="34783" y="126209"/>
                  </a:lnTo>
                  <a:lnTo>
                    <a:pt x="59923" y="90637"/>
                  </a:lnTo>
                  <a:lnTo>
                    <a:pt x="90637" y="59923"/>
                  </a:lnTo>
                  <a:lnTo>
                    <a:pt x="126209" y="34783"/>
                  </a:lnTo>
                  <a:lnTo>
                    <a:pt x="165921" y="15938"/>
                  </a:lnTo>
                  <a:lnTo>
                    <a:pt x="209053" y="4104"/>
                  </a:lnTo>
                  <a:lnTo>
                    <a:pt x="254889" y="0"/>
                  </a:lnTo>
                  <a:lnTo>
                    <a:pt x="2346071" y="0"/>
                  </a:lnTo>
                  <a:lnTo>
                    <a:pt x="2391906" y="4104"/>
                  </a:lnTo>
                  <a:lnTo>
                    <a:pt x="2435038" y="15938"/>
                  </a:lnTo>
                  <a:lnTo>
                    <a:pt x="2474750" y="34783"/>
                  </a:lnTo>
                  <a:lnTo>
                    <a:pt x="2510322" y="59923"/>
                  </a:lnTo>
                  <a:lnTo>
                    <a:pt x="2541036" y="90637"/>
                  </a:lnTo>
                  <a:lnTo>
                    <a:pt x="2566176" y="126209"/>
                  </a:lnTo>
                  <a:lnTo>
                    <a:pt x="2585021" y="165921"/>
                  </a:lnTo>
                  <a:lnTo>
                    <a:pt x="2596855" y="209053"/>
                  </a:lnTo>
                  <a:lnTo>
                    <a:pt x="2600960" y="254888"/>
                  </a:lnTo>
                  <a:lnTo>
                    <a:pt x="2600960" y="1274229"/>
                  </a:lnTo>
                  <a:lnTo>
                    <a:pt x="2596855" y="1320039"/>
                  </a:lnTo>
                  <a:lnTo>
                    <a:pt x="2585021" y="1363156"/>
                  </a:lnTo>
                  <a:lnTo>
                    <a:pt x="2566176" y="1402858"/>
                  </a:lnTo>
                  <a:lnTo>
                    <a:pt x="2541036" y="1438427"/>
                  </a:lnTo>
                  <a:lnTo>
                    <a:pt x="2510322" y="1469143"/>
                  </a:lnTo>
                  <a:lnTo>
                    <a:pt x="2474750" y="1494286"/>
                  </a:lnTo>
                  <a:lnTo>
                    <a:pt x="2435038" y="1513136"/>
                  </a:lnTo>
                  <a:lnTo>
                    <a:pt x="2391906" y="1524974"/>
                  </a:lnTo>
                  <a:lnTo>
                    <a:pt x="2346071" y="1529080"/>
                  </a:lnTo>
                  <a:lnTo>
                    <a:pt x="254889" y="1529080"/>
                  </a:lnTo>
                  <a:lnTo>
                    <a:pt x="209053" y="1524974"/>
                  </a:lnTo>
                  <a:lnTo>
                    <a:pt x="165921" y="1513136"/>
                  </a:lnTo>
                  <a:lnTo>
                    <a:pt x="126209" y="1494286"/>
                  </a:lnTo>
                  <a:lnTo>
                    <a:pt x="90637" y="1469143"/>
                  </a:lnTo>
                  <a:lnTo>
                    <a:pt x="59923" y="1438427"/>
                  </a:lnTo>
                  <a:lnTo>
                    <a:pt x="34783" y="1402858"/>
                  </a:lnTo>
                  <a:lnTo>
                    <a:pt x="15938" y="1363156"/>
                  </a:lnTo>
                  <a:lnTo>
                    <a:pt x="4104" y="1320039"/>
                  </a:lnTo>
                  <a:lnTo>
                    <a:pt x="0" y="1274229"/>
                  </a:lnTo>
                  <a:lnTo>
                    <a:pt x="0" y="254888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375021" y="4723765"/>
            <a:ext cx="215011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Segoe UI"/>
                <a:cs typeface="Segoe UI"/>
              </a:rPr>
              <a:t>Ослабленная </a:t>
            </a:r>
            <a:r>
              <a:rPr sz="2400" b="1" dirty="0">
                <a:latin typeface="Segoe UI"/>
                <a:cs typeface="Segoe UI"/>
              </a:rPr>
              <a:t> память </a:t>
            </a:r>
            <a:r>
              <a:rPr sz="2400" b="1" spc="5" dirty="0">
                <a:latin typeface="Segoe UI"/>
                <a:cs typeface="Segoe UI"/>
              </a:rPr>
              <a:t> </a:t>
            </a:r>
            <a:r>
              <a:rPr sz="2400" b="1" spc="-5" dirty="0">
                <a:latin typeface="Segoe UI"/>
                <a:cs typeface="Segoe UI"/>
              </a:rPr>
              <a:t>Не</a:t>
            </a:r>
            <a:r>
              <a:rPr sz="2400" b="1" spc="5" dirty="0">
                <a:latin typeface="Segoe UI"/>
                <a:cs typeface="Segoe UI"/>
              </a:rPr>
              <a:t>у</a:t>
            </a:r>
            <a:r>
              <a:rPr sz="2400" b="1" dirty="0">
                <a:latin typeface="Segoe UI"/>
                <a:cs typeface="Segoe UI"/>
              </a:rPr>
              <a:t>с</a:t>
            </a:r>
            <a:r>
              <a:rPr sz="2400" b="1" spc="-35" dirty="0">
                <a:latin typeface="Segoe UI"/>
                <a:cs typeface="Segoe UI"/>
              </a:rPr>
              <a:t>т</a:t>
            </a:r>
            <a:r>
              <a:rPr sz="2400" b="1" spc="-5" dirty="0">
                <a:latin typeface="Segoe UI"/>
                <a:cs typeface="Segoe UI"/>
              </a:rPr>
              <a:t>о</a:t>
            </a:r>
            <a:r>
              <a:rPr sz="2400" b="1" spc="-15" dirty="0">
                <a:latin typeface="Segoe UI"/>
                <a:cs typeface="Segoe UI"/>
              </a:rPr>
              <a:t>й</a:t>
            </a:r>
            <a:r>
              <a:rPr sz="2400" b="1" dirty="0">
                <a:latin typeface="Segoe UI"/>
                <a:cs typeface="Segoe UI"/>
              </a:rPr>
              <a:t>чивое  </a:t>
            </a:r>
            <a:r>
              <a:rPr sz="2400" b="1" spc="-5" dirty="0">
                <a:latin typeface="Segoe UI"/>
                <a:cs typeface="Segoe UI"/>
              </a:rPr>
              <a:t>внимание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739380" y="1562100"/>
            <a:ext cx="1414780" cy="3628390"/>
            <a:chOff x="7739380" y="1562100"/>
            <a:chExt cx="1414780" cy="3628390"/>
          </a:xfrm>
        </p:grpSpPr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49540" y="1572260"/>
              <a:ext cx="1394459" cy="360781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749540" y="1572260"/>
              <a:ext cx="1394460" cy="3608070"/>
            </a:xfrm>
            <a:custGeom>
              <a:avLst/>
              <a:gdLst/>
              <a:ahLst/>
              <a:cxnLst/>
              <a:rect l="l" t="t" r="r" b="b"/>
              <a:pathLst>
                <a:path w="1394459" h="3608070">
                  <a:moveTo>
                    <a:pt x="1394459" y="1567306"/>
                  </a:moveTo>
                  <a:lnTo>
                    <a:pt x="1393731" y="1618202"/>
                  </a:lnTo>
                  <a:lnTo>
                    <a:pt x="1391560" y="1668760"/>
                  </a:lnTo>
                  <a:lnTo>
                    <a:pt x="1387965" y="1718953"/>
                  </a:lnTo>
                  <a:lnTo>
                    <a:pt x="1382966" y="1768752"/>
                  </a:lnTo>
                  <a:lnTo>
                    <a:pt x="1376584" y="1818128"/>
                  </a:lnTo>
                  <a:lnTo>
                    <a:pt x="1368837" y="1867052"/>
                  </a:lnTo>
                  <a:lnTo>
                    <a:pt x="1359746" y="1915495"/>
                  </a:lnTo>
                  <a:lnTo>
                    <a:pt x="1349331" y="1963430"/>
                  </a:lnTo>
                  <a:lnTo>
                    <a:pt x="1337611" y="2010826"/>
                  </a:lnTo>
                  <a:lnTo>
                    <a:pt x="1324606" y="2057656"/>
                  </a:lnTo>
                  <a:lnTo>
                    <a:pt x="1310337" y="2103890"/>
                  </a:lnTo>
                  <a:lnTo>
                    <a:pt x="1294822" y="2149500"/>
                  </a:lnTo>
                  <a:lnTo>
                    <a:pt x="1278082" y="2194457"/>
                  </a:lnTo>
                  <a:lnTo>
                    <a:pt x="1260136" y="2238732"/>
                  </a:lnTo>
                  <a:lnTo>
                    <a:pt x="1241004" y="2282297"/>
                  </a:lnTo>
                  <a:lnTo>
                    <a:pt x="1220707" y="2325122"/>
                  </a:lnTo>
                  <a:lnTo>
                    <a:pt x="1199263" y="2367180"/>
                  </a:lnTo>
                  <a:lnTo>
                    <a:pt x="1176693" y="2408441"/>
                  </a:lnTo>
                  <a:lnTo>
                    <a:pt x="1153016" y="2448877"/>
                  </a:lnTo>
                  <a:lnTo>
                    <a:pt x="1128253" y="2488458"/>
                  </a:lnTo>
                  <a:lnTo>
                    <a:pt x="1102423" y="2527157"/>
                  </a:lnTo>
                  <a:lnTo>
                    <a:pt x="1075546" y="2564943"/>
                  </a:lnTo>
                  <a:lnTo>
                    <a:pt x="1047641" y="2601790"/>
                  </a:lnTo>
                  <a:lnTo>
                    <a:pt x="1018729" y="2637667"/>
                  </a:lnTo>
                  <a:lnTo>
                    <a:pt x="988829" y="2672546"/>
                  </a:lnTo>
                  <a:lnTo>
                    <a:pt x="957962" y="2706399"/>
                  </a:lnTo>
                  <a:lnTo>
                    <a:pt x="926146" y="2739196"/>
                  </a:lnTo>
                  <a:lnTo>
                    <a:pt x="893402" y="2770909"/>
                  </a:lnTo>
                  <a:lnTo>
                    <a:pt x="859750" y="2801509"/>
                  </a:lnTo>
                  <a:lnTo>
                    <a:pt x="825209" y="2830968"/>
                  </a:lnTo>
                  <a:lnTo>
                    <a:pt x="789799" y="2859256"/>
                  </a:lnTo>
                  <a:lnTo>
                    <a:pt x="753540" y="2886345"/>
                  </a:lnTo>
                  <a:lnTo>
                    <a:pt x="716452" y="2912206"/>
                  </a:lnTo>
                  <a:lnTo>
                    <a:pt x="678555" y="2936810"/>
                  </a:lnTo>
                  <a:lnTo>
                    <a:pt x="639868" y="2960129"/>
                  </a:lnTo>
                  <a:lnTo>
                    <a:pt x="600411" y="2982134"/>
                  </a:lnTo>
                  <a:lnTo>
                    <a:pt x="560204" y="3002796"/>
                  </a:lnTo>
                  <a:lnTo>
                    <a:pt x="519267" y="3022086"/>
                  </a:lnTo>
                  <a:lnTo>
                    <a:pt x="477620" y="3039976"/>
                  </a:lnTo>
                  <a:lnTo>
                    <a:pt x="435282" y="3056437"/>
                  </a:lnTo>
                  <a:lnTo>
                    <a:pt x="392274" y="3071440"/>
                  </a:lnTo>
                  <a:lnTo>
                    <a:pt x="348614" y="3084957"/>
                  </a:lnTo>
                  <a:lnTo>
                    <a:pt x="348614" y="2910585"/>
                  </a:lnTo>
                  <a:lnTo>
                    <a:pt x="0" y="3308984"/>
                  </a:lnTo>
                  <a:lnTo>
                    <a:pt x="348614" y="3607816"/>
                  </a:lnTo>
                  <a:lnTo>
                    <a:pt x="348614" y="3433572"/>
                  </a:lnTo>
                  <a:lnTo>
                    <a:pt x="392274" y="3420055"/>
                  </a:lnTo>
                  <a:lnTo>
                    <a:pt x="435282" y="3405052"/>
                  </a:lnTo>
                  <a:lnTo>
                    <a:pt x="477620" y="3388591"/>
                  </a:lnTo>
                  <a:lnTo>
                    <a:pt x="519267" y="3370701"/>
                  </a:lnTo>
                  <a:lnTo>
                    <a:pt x="560204" y="3351411"/>
                  </a:lnTo>
                  <a:lnTo>
                    <a:pt x="600411" y="3330749"/>
                  </a:lnTo>
                  <a:lnTo>
                    <a:pt x="639868" y="3308744"/>
                  </a:lnTo>
                  <a:lnTo>
                    <a:pt x="678555" y="3285425"/>
                  </a:lnTo>
                  <a:lnTo>
                    <a:pt x="716452" y="3260821"/>
                  </a:lnTo>
                  <a:lnTo>
                    <a:pt x="753540" y="3234960"/>
                  </a:lnTo>
                  <a:lnTo>
                    <a:pt x="789799" y="3207871"/>
                  </a:lnTo>
                  <a:lnTo>
                    <a:pt x="825209" y="3179583"/>
                  </a:lnTo>
                  <a:lnTo>
                    <a:pt x="859750" y="3150124"/>
                  </a:lnTo>
                  <a:lnTo>
                    <a:pt x="893402" y="3119524"/>
                  </a:lnTo>
                  <a:lnTo>
                    <a:pt x="926146" y="3087811"/>
                  </a:lnTo>
                  <a:lnTo>
                    <a:pt x="957962" y="3055014"/>
                  </a:lnTo>
                  <a:lnTo>
                    <a:pt x="988829" y="3021161"/>
                  </a:lnTo>
                  <a:lnTo>
                    <a:pt x="1018729" y="2986282"/>
                  </a:lnTo>
                  <a:lnTo>
                    <a:pt x="1047641" y="2950405"/>
                  </a:lnTo>
                  <a:lnTo>
                    <a:pt x="1075546" y="2913558"/>
                  </a:lnTo>
                  <a:lnTo>
                    <a:pt x="1102423" y="2875772"/>
                  </a:lnTo>
                  <a:lnTo>
                    <a:pt x="1128253" y="2837073"/>
                  </a:lnTo>
                  <a:lnTo>
                    <a:pt x="1153016" y="2797492"/>
                  </a:lnTo>
                  <a:lnTo>
                    <a:pt x="1176693" y="2757056"/>
                  </a:lnTo>
                  <a:lnTo>
                    <a:pt x="1199263" y="2715795"/>
                  </a:lnTo>
                  <a:lnTo>
                    <a:pt x="1220707" y="2673737"/>
                  </a:lnTo>
                  <a:lnTo>
                    <a:pt x="1241004" y="2630912"/>
                  </a:lnTo>
                  <a:lnTo>
                    <a:pt x="1260136" y="2587347"/>
                  </a:lnTo>
                  <a:lnTo>
                    <a:pt x="1278082" y="2543072"/>
                  </a:lnTo>
                  <a:lnTo>
                    <a:pt x="1294822" y="2498115"/>
                  </a:lnTo>
                  <a:lnTo>
                    <a:pt x="1310337" y="2452505"/>
                  </a:lnTo>
                  <a:lnTo>
                    <a:pt x="1324606" y="2406271"/>
                  </a:lnTo>
                  <a:lnTo>
                    <a:pt x="1337611" y="2359441"/>
                  </a:lnTo>
                  <a:lnTo>
                    <a:pt x="1349331" y="2312045"/>
                  </a:lnTo>
                  <a:lnTo>
                    <a:pt x="1359746" y="2264110"/>
                  </a:lnTo>
                  <a:lnTo>
                    <a:pt x="1368837" y="2215667"/>
                  </a:lnTo>
                  <a:lnTo>
                    <a:pt x="1376584" y="2166743"/>
                  </a:lnTo>
                  <a:lnTo>
                    <a:pt x="1382966" y="2117367"/>
                  </a:lnTo>
                  <a:lnTo>
                    <a:pt x="1387965" y="2067568"/>
                  </a:lnTo>
                  <a:lnTo>
                    <a:pt x="1391560" y="2017375"/>
                  </a:lnTo>
                  <a:lnTo>
                    <a:pt x="1393731" y="1966817"/>
                  </a:lnTo>
                  <a:lnTo>
                    <a:pt x="1394459" y="1915922"/>
                  </a:lnTo>
                  <a:lnTo>
                    <a:pt x="1394459" y="1567306"/>
                  </a:lnTo>
                  <a:lnTo>
                    <a:pt x="1393743" y="1516580"/>
                  </a:lnTo>
                  <a:lnTo>
                    <a:pt x="1391608" y="1466256"/>
                  </a:lnTo>
                  <a:lnTo>
                    <a:pt x="1388076" y="1416359"/>
                  </a:lnTo>
                  <a:lnTo>
                    <a:pt x="1383169" y="1366914"/>
                  </a:lnTo>
                  <a:lnTo>
                    <a:pt x="1376908" y="1317943"/>
                  </a:lnTo>
                  <a:lnTo>
                    <a:pt x="1369315" y="1269473"/>
                  </a:lnTo>
                  <a:lnTo>
                    <a:pt x="1360412" y="1221527"/>
                  </a:lnTo>
                  <a:lnTo>
                    <a:pt x="1350220" y="1174129"/>
                  </a:lnTo>
                  <a:lnTo>
                    <a:pt x="1338761" y="1127304"/>
                  </a:lnTo>
                  <a:lnTo>
                    <a:pt x="1326056" y="1081076"/>
                  </a:lnTo>
                  <a:lnTo>
                    <a:pt x="1312128" y="1035469"/>
                  </a:lnTo>
                  <a:lnTo>
                    <a:pt x="1296998" y="990508"/>
                  </a:lnTo>
                  <a:lnTo>
                    <a:pt x="1280687" y="946218"/>
                  </a:lnTo>
                  <a:lnTo>
                    <a:pt x="1263218" y="902621"/>
                  </a:lnTo>
                  <a:lnTo>
                    <a:pt x="1244611" y="859744"/>
                  </a:lnTo>
                  <a:lnTo>
                    <a:pt x="1224889" y="817609"/>
                  </a:lnTo>
                  <a:lnTo>
                    <a:pt x="1204072" y="776242"/>
                  </a:lnTo>
                  <a:lnTo>
                    <a:pt x="1182184" y="735667"/>
                  </a:lnTo>
                  <a:lnTo>
                    <a:pt x="1159245" y="695907"/>
                  </a:lnTo>
                  <a:lnTo>
                    <a:pt x="1135277" y="656988"/>
                  </a:lnTo>
                  <a:lnTo>
                    <a:pt x="1110302" y="618934"/>
                  </a:lnTo>
                  <a:lnTo>
                    <a:pt x="1084341" y="581768"/>
                  </a:lnTo>
                  <a:lnTo>
                    <a:pt x="1057416" y="545516"/>
                  </a:lnTo>
                  <a:lnTo>
                    <a:pt x="1029548" y="510202"/>
                  </a:lnTo>
                  <a:lnTo>
                    <a:pt x="1000760" y="475849"/>
                  </a:lnTo>
                  <a:lnTo>
                    <a:pt x="971073" y="442483"/>
                  </a:lnTo>
                  <a:lnTo>
                    <a:pt x="940508" y="410127"/>
                  </a:lnTo>
                  <a:lnTo>
                    <a:pt x="909088" y="378806"/>
                  </a:lnTo>
                  <a:lnTo>
                    <a:pt x="876833" y="348544"/>
                  </a:lnTo>
                  <a:lnTo>
                    <a:pt x="843766" y="319366"/>
                  </a:lnTo>
                  <a:lnTo>
                    <a:pt x="809908" y="291296"/>
                  </a:lnTo>
                  <a:lnTo>
                    <a:pt x="775281" y="264358"/>
                  </a:lnTo>
                  <a:lnTo>
                    <a:pt x="739906" y="238576"/>
                  </a:lnTo>
                  <a:lnTo>
                    <a:pt x="703805" y="213976"/>
                  </a:lnTo>
                  <a:lnTo>
                    <a:pt x="667000" y="190580"/>
                  </a:lnTo>
                  <a:lnTo>
                    <a:pt x="629513" y="168414"/>
                  </a:lnTo>
                  <a:lnTo>
                    <a:pt x="591364" y="147502"/>
                  </a:lnTo>
                  <a:lnTo>
                    <a:pt x="552576" y="127868"/>
                  </a:lnTo>
                  <a:lnTo>
                    <a:pt x="513170" y="109536"/>
                  </a:lnTo>
                  <a:lnTo>
                    <a:pt x="473169" y="92531"/>
                  </a:lnTo>
                  <a:lnTo>
                    <a:pt x="432592" y="76877"/>
                  </a:lnTo>
                  <a:lnTo>
                    <a:pt x="391463" y="62599"/>
                  </a:lnTo>
                  <a:lnTo>
                    <a:pt x="349803" y="49720"/>
                  </a:lnTo>
                  <a:lnTo>
                    <a:pt x="307634" y="38265"/>
                  </a:lnTo>
                  <a:lnTo>
                    <a:pt x="264976" y="28259"/>
                  </a:lnTo>
                  <a:lnTo>
                    <a:pt x="221853" y="19726"/>
                  </a:lnTo>
                  <a:lnTo>
                    <a:pt x="178285" y="12689"/>
                  </a:lnTo>
                  <a:lnTo>
                    <a:pt x="134294" y="7174"/>
                  </a:lnTo>
                  <a:lnTo>
                    <a:pt x="89901" y="3204"/>
                  </a:lnTo>
                  <a:lnTo>
                    <a:pt x="45129" y="805"/>
                  </a:lnTo>
                  <a:lnTo>
                    <a:pt x="0" y="0"/>
                  </a:lnTo>
                  <a:lnTo>
                    <a:pt x="0" y="348614"/>
                  </a:lnTo>
                  <a:lnTo>
                    <a:pt x="46151" y="349461"/>
                  </a:lnTo>
                  <a:lnTo>
                    <a:pt x="91955" y="351983"/>
                  </a:lnTo>
                  <a:lnTo>
                    <a:pt x="137388" y="356155"/>
                  </a:lnTo>
                  <a:lnTo>
                    <a:pt x="182424" y="361954"/>
                  </a:lnTo>
                  <a:lnTo>
                    <a:pt x="227038" y="369353"/>
                  </a:lnTo>
                  <a:lnTo>
                    <a:pt x="271206" y="378327"/>
                  </a:lnTo>
                  <a:lnTo>
                    <a:pt x="314902" y="388852"/>
                  </a:lnTo>
                  <a:lnTo>
                    <a:pt x="358102" y="400903"/>
                  </a:lnTo>
                  <a:lnTo>
                    <a:pt x="400781" y="414454"/>
                  </a:lnTo>
                  <a:lnTo>
                    <a:pt x="442914" y="429480"/>
                  </a:lnTo>
                  <a:lnTo>
                    <a:pt x="484476" y="445957"/>
                  </a:lnTo>
                  <a:lnTo>
                    <a:pt x="525442" y="463858"/>
                  </a:lnTo>
                  <a:lnTo>
                    <a:pt x="565787" y="483160"/>
                  </a:lnTo>
                  <a:lnTo>
                    <a:pt x="605486" y="503838"/>
                  </a:lnTo>
                  <a:lnTo>
                    <a:pt x="644514" y="525865"/>
                  </a:lnTo>
                  <a:lnTo>
                    <a:pt x="682847" y="549217"/>
                  </a:lnTo>
                  <a:lnTo>
                    <a:pt x="720459" y="573869"/>
                  </a:lnTo>
                  <a:lnTo>
                    <a:pt x="757326" y="599797"/>
                  </a:lnTo>
                  <a:lnTo>
                    <a:pt x="793423" y="626974"/>
                  </a:lnTo>
                  <a:lnTo>
                    <a:pt x="828724" y="655376"/>
                  </a:lnTo>
                  <a:lnTo>
                    <a:pt x="863205" y="684978"/>
                  </a:lnTo>
                  <a:lnTo>
                    <a:pt x="896842" y="715754"/>
                  </a:lnTo>
                  <a:lnTo>
                    <a:pt x="929608" y="747680"/>
                  </a:lnTo>
                  <a:lnTo>
                    <a:pt x="961479" y="780731"/>
                  </a:lnTo>
                  <a:lnTo>
                    <a:pt x="992431" y="814881"/>
                  </a:lnTo>
                  <a:lnTo>
                    <a:pt x="1022437" y="850106"/>
                  </a:lnTo>
                  <a:lnTo>
                    <a:pt x="1051475" y="886381"/>
                  </a:lnTo>
                  <a:lnTo>
                    <a:pt x="1079517" y="923680"/>
                  </a:lnTo>
                  <a:lnTo>
                    <a:pt x="1106540" y="961978"/>
                  </a:lnTo>
                  <a:lnTo>
                    <a:pt x="1132519" y="1001250"/>
                  </a:lnTo>
                  <a:lnTo>
                    <a:pt x="1157429" y="1041472"/>
                  </a:lnTo>
                  <a:lnTo>
                    <a:pt x="1181244" y="1082618"/>
                  </a:lnTo>
                  <a:lnTo>
                    <a:pt x="1203941" y="1124663"/>
                  </a:lnTo>
                  <a:lnTo>
                    <a:pt x="1225493" y="1167583"/>
                  </a:lnTo>
                  <a:lnTo>
                    <a:pt x="1245877" y="1211351"/>
                  </a:lnTo>
                  <a:lnTo>
                    <a:pt x="1265066" y="1255944"/>
                  </a:lnTo>
                  <a:lnTo>
                    <a:pt x="1283037" y="1301335"/>
                  </a:lnTo>
                  <a:lnTo>
                    <a:pt x="1299765" y="1347500"/>
                  </a:lnTo>
                  <a:lnTo>
                    <a:pt x="1315223" y="1394414"/>
                  </a:lnTo>
                  <a:lnTo>
                    <a:pt x="1329389" y="1442052"/>
                  </a:lnTo>
                  <a:lnTo>
                    <a:pt x="1342236" y="1490389"/>
                  </a:lnTo>
                  <a:lnTo>
                    <a:pt x="1353740" y="1539400"/>
                  </a:lnTo>
                  <a:lnTo>
                    <a:pt x="1363875" y="1589059"/>
                  </a:lnTo>
                  <a:lnTo>
                    <a:pt x="1372618" y="1639341"/>
                  </a:lnTo>
                  <a:lnTo>
                    <a:pt x="1379942" y="1690223"/>
                  </a:lnTo>
                  <a:lnTo>
                    <a:pt x="1385824" y="1741677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98120" y="4168134"/>
            <a:ext cx="4999355" cy="2677795"/>
            <a:chOff x="198120" y="4168134"/>
            <a:chExt cx="4999355" cy="2677795"/>
          </a:xfrm>
        </p:grpSpPr>
        <p:pic>
          <p:nvPicPr>
            <p:cNvPr id="33" name="object 3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8120" y="4168134"/>
              <a:ext cx="4999228" cy="267766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7360" y="4437380"/>
              <a:ext cx="4465320" cy="214376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48310" y="4418330"/>
              <a:ext cx="4503420" cy="2181860"/>
            </a:xfrm>
            <a:custGeom>
              <a:avLst/>
              <a:gdLst/>
              <a:ahLst/>
              <a:cxnLst/>
              <a:rect l="l" t="t" r="r" b="b"/>
              <a:pathLst>
                <a:path w="4503420" h="2181859">
                  <a:moveTo>
                    <a:pt x="0" y="2181860"/>
                  </a:moveTo>
                  <a:lnTo>
                    <a:pt x="4503420" y="2181860"/>
                  </a:lnTo>
                  <a:lnTo>
                    <a:pt x="4503420" y="0"/>
                  </a:lnTo>
                  <a:lnTo>
                    <a:pt x="0" y="0"/>
                  </a:lnTo>
                  <a:lnTo>
                    <a:pt x="0" y="2181860"/>
                  </a:lnTo>
                  <a:close/>
                </a:path>
              </a:pathLst>
            </a:custGeom>
            <a:ln w="38100">
              <a:solidFill>
                <a:srgbClr val="0066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1980" y="322579"/>
            <a:ext cx="6141720" cy="5349240"/>
            <a:chOff x="601980" y="322579"/>
            <a:chExt cx="6141720" cy="534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140" y="332739"/>
              <a:ext cx="6121400" cy="53289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2140" y="332739"/>
              <a:ext cx="6121400" cy="5328920"/>
            </a:xfrm>
            <a:custGeom>
              <a:avLst/>
              <a:gdLst/>
              <a:ahLst/>
              <a:cxnLst/>
              <a:rect l="l" t="t" r="r" b="b"/>
              <a:pathLst>
                <a:path w="6121400" h="5328920">
                  <a:moveTo>
                    <a:pt x="0" y="888110"/>
                  </a:moveTo>
                  <a:lnTo>
                    <a:pt x="1314" y="839384"/>
                  </a:lnTo>
                  <a:lnTo>
                    <a:pt x="5211" y="791344"/>
                  </a:lnTo>
                  <a:lnTo>
                    <a:pt x="11624" y="744058"/>
                  </a:lnTo>
                  <a:lnTo>
                    <a:pt x="20485" y="697595"/>
                  </a:lnTo>
                  <a:lnTo>
                    <a:pt x="31726" y="652021"/>
                  </a:lnTo>
                  <a:lnTo>
                    <a:pt x="45279" y="607405"/>
                  </a:lnTo>
                  <a:lnTo>
                    <a:pt x="61076" y="563814"/>
                  </a:lnTo>
                  <a:lnTo>
                    <a:pt x="79051" y="521316"/>
                  </a:lnTo>
                  <a:lnTo>
                    <a:pt x="99134" y="479979"/>
                  </a:lnTo>
                  <a:lnTo>
                    <a:pt x="121259" y="439871"/>
                  </a:lnTo>
                  <a:lnTo>
                    <a:pt x="145357" y="401059"/>
                  </a:lnTo>
                  <a:lnTo>
                    <a:pt x="171362" y="363611"/>
                  </a:lnTo>
                  <a:lnTo>
                    <a:pt x="199204" y="327594"/>
                  </a:lnTo>
                  <a:lnTo>
                    <a:pt x="228817" y="293077"/>
                  </a:lnTo>
                  <a:lnTo>
                    <a:pt x="260132" y="260127"/>
                  </a:lnTo>
                  <a:lnTo>
                    <a:pt x="293082" y="228812"/>
                  </a:lnTo>
                  <a:lnTo>
                    <a:pt x="327599" y="199200"/>
                  </a:lnTo>
                  <a:lnTo>
                    <a:pt x="363616" y="171358"/>
                  </a:lnTo>
                  <a:lnTo>
                    <a:pt x="401064" y="145354"/>
                  </a:lnTo>
                  <a:lnTo>
                    <a:pt x="439877" y="121256"/>
                  </a:lnTo>
                  <a:lnTo>
                    <a:pt x="479985" y="99132"/>
                  </a:lnTo>
                  <a:lnTo>
                    <a:pt x="521322" y="79049"/>
                  </a:lnTo>
                  <a:lnTo>
                    <a:pt x="563819" y="61075"/>
                  </a:lnTo>
                  <a:lnTo>
                    <a:pt x="607410" y="45278"/>
                  </a:lnTo>
                  <a:lnTo>
                    <a:pt x="652025" y="31725"/>
                  </a:lnTo>
                  <a:lnTo>
                    <a:pt x="697599" y="20484"/>
                  </a:lnTo>
                  <a:lnTo>
                    <a:pt x="744061" y="11624"/>
                  </a:lnTo>
                  <a:lnTo>
                    <a:pt x="791346" y="5211"/>
                  </a:lnTo>
                  <a:lnTo>
                    <a:pt x="839385" y="1314"/>
                  </a:lnTo>
                  <a:lnTo>
                    <a:pt x="888110" y="0"/>
                  </a:lnTo>
                  <a:lnTo>
                    <a:pt x="5233289" y="0"/>
                  </a:lnTo>
                  <a:lnTo>
                    <a:pt x="5282015" y="1314"/>
                  </a:lnTo>
                  <a:lnTo>
                    <a:pt x="5330055" y="5211"/>
                  </a:lnTo>
                  <a:lnTo>
                    <a:pt x="5377341" y="11624"/>
                  </a:lnTo>
                  <a:lnTo>
                    <a:pt x="5423804" y="20484"/>
                  </a:lnTo>
                  <a:lnTo>
                    <a:pt x="5469378" y="31725"/>
                  </a:lnTo>
                  <a:lnTo>
                    <a:pt x="5513994" y="45278"/>
                  </a:lnTo>
                  <a:lnTo>
                    <a:pt x="5557585" y="61075"/>
                  </a:lnTo>
                  <a:lnTo>
                    <a:pt x="5600083" y="79049"/>
                  </a:lnTo>
                  <a:lnTo>
                    <a:pt x="5641420" y="99132"/>
                  </a:lnTo>
                  <a:lnTo>
                    <a:pt x="5681528" y="121256"/>
                  </a:lnTo>
                  <a:lnTo>
                    <a:pt x="5720340" y="145354"/>
                  </a:lnTo>
                  <a:lnTo>
                    <a:pt x="5757788" y="171358"/>
                  </a:lnTo>
                  <a:lnTo>
                    <a:pt x="5793805" y="199200"/>
                  </a:lnTo>
                  <a:lnTo>
                    <a:pt x="5828322" y="228812"/>
                  </a:lnTo>
                  <a:lnTo>
                    <a:pt x="5861272" y="260127"/>
                  </a:lnTo>
                  <a:lnTo>
                    <a:pt x="5892587" y="293077"/>
                  </a:lnTo>
                  <a:lnTo>
                    <a:pt x="5922199" y="327594"/>
                  </a:lnTo>
                  <a:lnTo>
                    <a:pt x="5950041" y="363611"/>
                  </a:lnTo>
                  <a:lnTo>
                    <a:pt x="5976045" y="401059"/>
                  </a:lnTo>
                  <a:lnTo>
                    <a:pt x="6000143" y="439871"/>
                  </a:lnTo>
                  <a:lnTo>
                    <a:pt x="6022267" y="479979"/>
                  </a:lnTo>
                  <a:lnTo>
                    <a:pt x="6042350" y="521316"/>
                  </a:lnTo>
                  <a:lnTo>
                    <a:pt x="6060324" y="563814"/>
                  </a:lnTo>
                  <a:lnTo>
                    <a:pt x="6076121" y="607405"/>
                  </a:lnTo>
                  <a:lnTo>
                    <a:pt x="6089674" y="652021"/>
                  </a:lnTo>
                  <a:lnTo>
                    <a:pt x="6100915" y="697595"/>
                  </a:lnTo>
                  <a:lnTo>
                    <a:pt x="6109775" y="744058"/>
                  </a:lnTo>
                  <a:lnTo>
                    <a:pt x="6116188" y="791344"/>
                  </a:lnTo>
                  <a:lnTo>
                    <a:pt x="6120085" y="839384"/>
                  </a:lnTo>
                  <a:lnTo>
                    <a:pt x="6121400" y="888110"/>
                  </a:lnTo>
                  <a:lnTo>
                    <a:pt x="6121400" y="4440808"/>
                  </a:lnTo>
                  <a:lnTo>
                    <a:pt x="6120085" y="4489535"/>
                  </a:lnTo>
                  <a:lnTo>
                    <a:pt x="6116188" y="4537575"/>
                  </a:lnTo>
                  <a:lnTo>
                    <a:pt x="6109775" y="4584861"/>
                  </a:lnTo>
                  <a:lnTo>
                    <a:pt x="6100915" y="4631324"/>
                  </a:lnTo>
                  <a:lnTo>
                    <a:pt x="6089674" y="4676898"/>
                  </a:lnTo>
                  <a:lnTo>
                    <a:pt x="6076121" y="4721514"/>
                  </a:lnTo>
                  <a:lnTo>
                    <a:pt x="6060324" y="4765105"/>
                  </a:lnTo>
                  <a:lnTo>
                    <a:pt x="6042350" y="4807603"/>
                  </a:lnTo>
                  <a:lnTo>
                    <a:pt x="6022267" y="4848940"/>
                  </a:lnTo>
                  <a:lnTo>
                    <a:pt x="6000143" y="4889048"/>
                  </a:lnTo>
                  <a:lnTo>
                    <a:pt x="5976045" y="4927860"/>
                  </a:lnTo>
                  <a:lnTo>
                    <a:pt x="5950041" y="4965308"/>
                  </a:lnTo>
                  <a:lnTo>
                    <a:pt x="5922199" y="5001325"/>
                  </a:lnTo>
                  <a:lnTo>
                    <a:pt x="5892587" y="5035842"/>
                  </a:lnTo>
                  <a:lnTo>
                    <a:pt x="5861272" y="5068792"/>
                  </a:lnTo>
                  <a:lnTo>
                    <a:pt x="5828322" y="5100107"/>
                  </a:lnTo>
                  <a:lnTo>
                    <a:pt x="5793805" y="5129719"/>
                  </a:lnTo>
                  <a:lnTo>
                    <a:pt x="5757788" y="5157561"/>
                  </a:lnTo>
                  <a:lnTo>
                    <a:pt x="5720340" y="5183565"/>
                  </a:lnTo>
                  <a:lnTo>
                    <a:pt x="5681528" y="5207663"/>
                  </a:lnTo>
                  <a:lnTo>
                    <a:pt x="5641420" y="5229787"/>
                  </a:lnTo>
                  <a:lnTo>
                    <a:pt x="5600083" y="5249870"/>
                  </a:lnTo>
                  <a:lnTo>
                    <a:pt x="5557585" y="5267844"/>
                  </a:lnTo>
                  <a:lnTo>
                    <a:pt x="5513994" y="5283641"/>
                  </a:lnTo>
                  <a:lnTo>
                    <a:pt x="5469378" y="5297194"/>
                  </a:lnTo>
                  <a:lnTo>
                    <a:pt x="5423804" y="5308435"/>
                  </a:lnTo>
                  <a:lnTo>
                    <a:pt x="5377341" y="5317295"/>
                  </a:lnTo>
                  <a:lnTo>
                    <a:pt x="5330055" y="5323708"/>
                  </a:lnTo>
                  <a:lnTo>
                    <a:pt x="5282015" y="5327605"/>
                  </a:lnTo>
                  <a:lnTo>
                    <a:pt x="5233289" y="5328920"/>
                  </a:lnTo>
                  <a:lnTo>
                    <a:pt x="888110" y="5328920"/>
                  </a:lnTo>
                  <a:lnTo>
                    <a:pt x="839385" y="5327605"/>
                  </a:lnTo>
                  <a:lnTo>
                    <a:pt x="791346" y="5323708"/>
                  </a:lnTo>
                  <a:lnTo>
                    <a:pt x="744061" y="5317295"/>
                  </a:lnTo>
                  <a:lnTo>
                    <a:pt x="697599" y="5308435"/>
                  </a:lnTo>
                  <a:lnTo>
                    <a:pt x="652025" y="5297194"/>
                  </a:lnTo>
                  <a:lnTo>
                    <a:pt x="607410" y="5283641"/>
                  </a:lnTo>
                  <a:lnTo>
                    <a:pt x="563819" y="5267844"/>
                  </a:lnTo>
                  <a:lnTo>
                    <a:pt x="521322" y="5249870"/>
                  </a:lnTo>
                  <a:lnTo>
                    <a:pt x="479985" y="5229787"/>
                  </a:lnTo>
                  <a:lnTo>
                    <a:pt x="439877" y="5207663"/>
                  </a:lnTo>
                  <a:lnTo>
                    <a:pt x="401064" y="5183565"/>
                  </a:lnTo>
                  <a:lnTo>
                    <a:pt x="363616" y="5157561"/>
                  </a:lnTo>
                  <a:lnTo>
                    <a:pt x="327599" y="5129719"/>
                  </a:lnTo>
                  <a:lnTo>
                    <a:pt x="293082" y="5100107"/>
                  </a:lnTo>
                  <a:lnTo>
                    <a:pt x="260132" y="5068792"/>
                  </a:lnTo>
                  <a:lnTo>
                    <a:pt x="228817" y="5035842"/>
                  </a:lnTo>
                  <a:lnTo>
                    <a:pt x="199204" y="5001325"/>
                  </a:lnTo>
                  <a:lnTo>
                    <a:pt x="171362" y="4965308"/>
                  </a:lnTo>
                  <a:lnTo>
                    <a:pt x="145357" y="4927860"/>
                  </a:lnTo>
                  <a:lnTo>
                    <a:pt x="121259" y="4889048"/>
                  </a:lnTo>
                  <a:lnTo>
                    <a:pt x="99134" y="4848940"/>
                  </a:lnTo>
                  <a:lnTo>
                    <a:pt x="79051" y="4807603"/>
                  </a:lnTo>
                  <a:lnTo>
                    <a:pt x="61076" y="4765105"/>
                  </a:lnTo>
                  <a:lnTo>
                    <a:pt x="45279" y="4721514"/>
                  </a:lnTo>
                  <a:lnTo>
                    <a:pt x="31726" y="4676898"/>
                  </a:lnTo>
                  <a:lnTo>
                    <a:pt x="20485" y="4631324"/>
                  </a:lnTo>
                  <a:lnTo>
                    <a:pt x="11624" y="4584861"/>
                  </a:lnTo>
                  <a:lnTo>
                    <a:pt x="5211" y="4537575"/>
                  </a:lnTo>
                  <a:lnTo>
                    <a:pt x="1314" y="4489535"/>
                  </a:lnTo>
                  <a:lnTo>
                    <a:pt x="0" y="4440808"/>
                  </a:lnTo>
                  <a:lnTo>
                    <a:pt x="0" y="888110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99921" y="689292"/>
            <a:ext cx="4548505" cy="722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40"/>
              </a:lnSpc>
              <a:spcBef>
                <a:spcPts val="100"/>
              </a:spcBef>
            </a:pPr>
            <a:r>
              <a:rPr spc="-5" dirty="0"/>
              <a:t>Основные</a:t>
            </a:r>
            <a:r>
              <a:rPr spc="-40" dirty="0"/>
              <a:t> </a:t>
            </a:r>
            <a:r>
              <a:rPr spc="-5" dirty="0"/>
              <a:t>признаки</a:t>
            </a:r>
            <a:r>
              <a:rPr spc="-25" dirty="0"/>
              <a:t> </a:t>
            </a:r>
            <a:r>
              <a:rPr spc="-15" dirty="0"/>
              <a:t>тяжелого</a:t>
            </a:r>
          </a:p>
          <a:p>
            <a:pPr algn="ctr">
              <a:lnSpc>
                <a:spcPts val="2740"/>
              </a:lnSpc>
            </a:pPr>
            <a:r>
              <a:rPr spc="-5" dirty="0"/>
              <a:t>нарушения</a:t>
            </a:r>
            <a:r>
              <a:rPr spc="-45" dirty="0"/>
              <a:t> </a:t>
            </a:r>
            <a:r>
              <a:rPr spc="-5" dirty="0"/>
              <a:t>речи: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50277" y="1685925"/>
            <a:ext cx="5420995" cy="33489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94995">
              <a:lnSpc>
                <a:spcPts val="2160"/>
              </a:lnSpc>
              <a:spcBef>
                <a:spcPts val="370"/>
              </a:spcBef>
              <a:tabLst>
                <a:tab pos="381000" algn="l"/>
                <a:tab pos="1322070" algn="l"/>
              </a:tabLst>
            </a:pPr>
            <a:r>
              <a:rPr sz="1800" b="1" dirty="0">
                <a:latin typeface="Segoe UI"/>
                <a:cs typeface="Segoe UI"/>
              </a:rPr>
              <a:t>–	</a:t>
            </a:r>
            <a:r>
              <a:rPr sz="2000" b="1" spc="-15" dirty="0">
                <a:latin typeface="Segoe UI"/>
                <a:cs typeface="Segoe UI"/>
              </a:rPr>
              <a:t>резко</a:t>
            </a:r>
            <a:r>
              <a:rPr sz="2000" b="1" spc="-5" dirty="0">
                <a:latin typeface="Segoe UI"/>
                <a:cs typeface="Segoe UI"/>
              </a:rPr>
              <a:t> </a:t>
            </a:r>
            <a:r>
              <a:rPr sz="2000" b="1" spc="-10" dirty="0">
                <a:latin typeface="Segoe UI"/>
                <a:cs typeface="Segoe UI"/>
              </a:rPr>
              <a:t>выраженная</a:t>
            </a:r>
            <a:r>
              <a:rPr sz="2000" b="1" spc="25" dirty="0">
                <a:latin typeface="Segoe UI"/>
                <a:cs typeface="Segoe UI"/>
              </a:rPr>
              <a:t> </a:t>
            </a:r>
            <a:r>
              <a:rPr sz="2000" b="1" spc="-10" dirty="0">
                <a:latin typeface="Segoe UI"/>
                <a:cs typeface="Segoe UI"/>
              </a:rPr>
              <a:t>ограниченность </a:t>
            </a:r>
            <a:r>
              <a:rPr sz="2000" b="1" spc="-540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средств	</a:t>
            </a:r>
            <a:r>
              <a:rPr sz="2000" b="1" spc="-10" dirty="0">
                <a:latin typeface="Segoe UI"/>
                <a:cs typeface="Segoe UI"/>
              </a:rPr>
              <a:t>речевого</a:t>
            </a:r>
            <a:r>
              <a:rPr sz="2000" b="1" spc="-5" dirty="0">
                <a:latin typeface="Segoe UI"/>
                <a:cs typeface="Segoe UI"/>
              </a:rPr>
              <a:t> общения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010"/>
              </a:lnSpc>
            </a:pPr>
            <a:r>
              <a:rPr sz="2000" spc="-15" dirty="0">
                <a:latin typeface="Segoe UI"/>
                <a:cs typeface="Segoe UI"/>
              </a:rPr>
              <a:t>-</a:t>
            </a:r>
            <a:r>
              <a:rPr sz="2000" b="1" spc="-15" dirty="0">
                <a:latin typeface="Segoe UI"/>
                <a:cs typeface="Segoe UI"/>
              </a:rPr>
              <a:t>скудный</a:t>
            </a:r>
            <a:r>
              <a:rPr sz="2000" b="1" spc="-25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активный/пассивный</a:t>
            </a:r>
            <a:r>
              <a:rPr sz="2000" b="1" spc="-25" dirty="0">
                <a:latin typeface="Segoe UI"/>
                <a:cs typeface="Segoe UI"/>
              </a:rPr>
              <a:t> </a:t>
            </a:r>
            <a:r>
              <a:rPr sz="2000" b="1" spc="-10" dirty="0">
                <a:latin typeface="Segoe UI"/>
                <a:cs typeface="Segoe UI"/>
              </a:rPr>
              <a:t>словарный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160"/>
              </a:lnSpc>
            </a:pPr>
            <a:r>
              <a:rPr sz="2000" b="1" spc="-5" dirty="0">
                <a:latin typeface="Segoe UI"/>
                <a:cs typeface="Segoe UI"/>
              </a:rPr>
              <a:t>запас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160"/>
              </a:lnSpc>
            </a:pPr>
            <a:r>
              <a:rPr sz="2000" spc="-5" dirty="0">
                <a:latin typeface="Segoe UI"/>
                <a:cs typeface="Segoe UI"/>
              </a:rPr>
              <a:t>-</a:t>
            </a:r>
            <a:r>
              <a:rPr sz="2000" b="1" spc="-5" dirty="0">
                <a:latin typeface="Segoe UI"/>
                <a:cs typeface="Segoe UI"/>
              </a:rPr>
              <a:t>Нарушение </a:t>
            </a:r>
            <a:r>
              <a:rPr sz="2000" b="1" spc="-10" dirty="0">
                <a:latin typeface="Segoe UI"/>
                <a:cs typeface="Segoe UI"/>
              </a:rPr>
              <a:t>зукопроизношения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160"/>
              </a:lnSpc>
            </a:pPr>
            <a:r>
              <a:rPr sz="2000" spc="-5" dirty="0">
                <a:latin typeface="Segoe UI"/>
                <a:cs typeface="Segoe UI"/>
              </a:rPr>
              <a:t>-</a:t>
            </a:r>
            <a:r>
              <a:rPr sz="2000" b="1" spc="-5" dirty="0">
                <a:latin typeface="Segoe UI"/>
                <a:cs typeface="Segoe UI"/>
              </a:rPr>
              <a:t>Искажение</a:t>
            </a:r>
            <a:r>
              <a:rPr sz="2000" b="1" dirty="0">
                <a:latin typeface="Segoe UI"/>
                <a:cs typeface="Segoe UI"/>
              </a:rPr>
              <a:t> </a:t>
            </a:r>
            <a:r>
              <a:rPr sz="2000" b="1" spc="-10" dirty="0">
                <a:latin typeface="Segoe UI"/>
                <a:cs typeface="Segoe UI"/>
              </a:rPr>
              <a:t>слоговой</a:t>
            </a:r>
            <a:r>
              <a:rPr sz="2000" b="1" spc="-15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структуры слова</a:t>
            </a:r>
            <a:endParaRPr sz="2000">
              <a:latin typeface="Segoe UI"/>
              <a:cs typeface="Segoe UI"/>
            </a:endParaRPr>
          </a:p>
          <a:p>
            <a:pPr marL="12700" marR="182245">
              <a:lnSpc>
                <a:spcPts val="2160"/>
              </a:lnSpc>
              <a:spcBef>
                <a:spcPts val="155"/>
              </a:spcBef>
            </a:pPr>
            <a:r>
              <a:rPr sz="2000" spc="-5" dirty="0">
                <a:latin typeface="Segoe UI"/>
                <a:cs typeface="Segoe UI"/>
              </a:rPr>
              <a:t>-</a:t>
            </a:r>
            <a:r>
              <a:rPr sz="2000" b="1" spc="-5" dirty="0">
                <a:latin typeface="Segoe UI"/>
                <a:cs typeface="Segoe UI"/>
              </a:rPr>
              <a:t>Недоразвитие </a:t>
            </a:r>
            <a:r>
              <a:rPr sz="2000" b="1" spc="-10" dirty="0">
                <a:latin typeface="Segoe UI"/>
                <a:cs typeface="Segoe UI"/>
              </a:rPr>
              <a:t>лексико-грамматического </a:t>
            </a:r>
            <a:r>
              <a:rPr sz="2000" b="1" spc="-540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строя</a:t>
            </a:r>
            <a:r>
              <a:rPr sz="2000" b="1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речи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010"/>
              </a:lnSpc>
            </a:pPr>
            <a:r>
              <a:rPr sz="2000" spc="-5" dirty="0">
                <a:latin typeface="Segoe UI"/>
                <a:cs typeface="Segoe UI"/>
              </a:rPr>
              <a:t>-</a:t>
            </a:r>
            <a:r>
              <a:rPr sz="2000" b="1" spc="-5" dirty="0">
                <a:latin typeface="Segoe UI"/>
                <a:cs typeface="Segoe UI"/>
              </a:rPr>
              <a:t>Несформированность</a:t>
            </a:r>
            <a:r>
              <a:rPr sz="2000" b="1" spc="-30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фонематических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160"/>
              </a:lnSpc>
            </a:pPr>
            <a:r>
              <a:rPr sz="2000" b="1" spc="-5" dirty="0">
                <a:latin typeface="Segoe UI"/>
                <a:cs typeface="Segoe UI"/>
              </a:rPr>
              <a:t>процессов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160"/>
              </a:lnSpc>
            </a:pPr>
            <a:r>
              <a:rPr sz="2000" spc="-5" dirty="0">
                <a:latin typeface="Segoe UI"/>
                <a:cs typeface="Segoe UI"/>
              </a:rPr>
              <a:t>-</a:t>
            </a:r>
            <a:r>
              <a:rPr sz="2000" b="1" spc="-5" dirty="0">
                <a:latin typeface="Segoe UI"/>
                <a:cs typeface="Segoe UI"/>
              </a:rPr>
              <a:t>Нарушение</a:t>
            </a:r>
            <a:r>
              <a:rPr sz="2000" b="1" dirty="0">
                <a:latin typeface="Segoe UI"/>
                <a:cs typeface="Segoe UI"/>
              </a:rPr>
              <a:t> </a:t>
            </a:r>
            <a:r>
              <a:rPr sz="2000" b="1" spc="-10" dirty="0">
                <a:latin typeface="Segoe UI"/>
                <a:cs typeface="Segoe UI"/>
              </a:rPr>
              <a:t>просодической</a:t>
            </a:r>
            <a:r>
              <a:rPr sz="2000" b="1" spc="5" dirty="0">
                <a:latin typeface="Segoe UI"/>
                <a:cs typeface="Segoe UI"/>
              </a:rPr>
              <a:t> </a:t>
            </a:r>
            <a:r>
              <a:rPr sz="2000" b="1" spc="-10" dirty="0">
                <a:latin typeface="Segoe UI"/>
                <a:cs typeface="Segoe UI"/>
              </a:rPr>
              <a:t>стороны</a:t>
            </a:r>
            <a:r>
              <a:rPr sz="2000" b="1" spc="-5" dirty="0">
                <a:latin typeface="Segoe UI"/>
                <a:cs typeface="Segoe UI"/>
              </a:rPr>
              <a:t> речи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ts val="2280"/>
              </a:lnSpc>
            </a:pPr>
            <a:r>
              <a:rPr sz="2000" spc="-5" dirty="0">
                <a:latin typeface="Segoe UI"/>
                <a:cs typeface="Segoe UI"/>
              </a:rPr>
              <a:t>-</a:t>
            </a:r>
            <a:r>
              <a:rPr sz="2000" b="1" spc="-5" dirty="0">
                <a:latin typeface="Segoe UI"/>
                <a:cs typeface="Segoe UI"/>
              </a:rPr>
              <a:t>Недоразвитие</a:t>
            </a:r>
            <a:r>
              <a:rPr sz="2000" b="1" spc="-15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связной</a:t>
            </a:r>
            <a:r>
              <a:rPr sz="2000" b="1" spc="-10" dirty="0">
                <a:latin typeface="Segoe UI"/>
                <a:cs typeface="Segoe UI"/>
              </a:rPr>
              <a:t> </a:t>
            </a:r>
            <a:r>
              <a:rPr sz="2000" b="1" spc="-5" dirty="0">
                <a:latin typeface="Segoe UI"/>
                <a:cs typeface="Segoe UI"/>
              </a:rPr>
              <a:t>речи</a:t>
            </a:r>
            <a:endParaRPr sz="2000">
              <a:latin typeface="Segoe UI"/>
              <a:cs typeface="Segoe U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20494" y="3892263"/>
            <a:ext cx="759460" cy="575945"/>
            <a:chOff x="7220494" y="3892263"/>
            <a:chExt cx="759460" cy="575945"/>
          </a:xfrm>
        </p:grpSpPr>
        <p:sp>
          <p:nvSpPr>
            <p:cNvPr id="8" name="object 8"/>
            <p:cNvSpPr/>
            <p:nvPr/>
          </p:nvSpPr>
          <p:spPr>
            <a:xfrm>
              <a:off x="7220494" y="3892263"/>
              <a:ext cx="759460" cy="575945"/>
            </a:xfrm>
            <a:custGeom>
              <a:avLst/>
              <a:gdLst/>
              <a:ahLst/>
              <a:cxnLst/>
              <a:rect l="l" t="t" r="r" b="b"/>
              <a:pathLst>
                <a:path w="759459" h="575945">
                  <a:moveTo>
                    <a:pt x="382819" y="0"/>
                  </a:moveTo>
                  <a:lnTo>
                    <a:pt x="302231" y="5097"/>
                  </a:lnTo>
                  <a:lnTo>
                    <a:pt x="235084" y="20390"/>
                  </a:lnTo>
                  <a:lnTo>
                    <a:pt x="167909" y="45877"/>
                  </a:lnTo>
                  <a:lnTo>
                    <a:pt x="114175" y="81560"/>
                  </a:lnTo>
                  <a:lnTo>
                    <a:pt x="67174" y="127437"/>
                  </a:lnTo>
                  <a:lnTo>
                    <a:pt x="33587" y="173315"/>
                  </a:lnTo>
                  <a:lnTo>
                    <a:pt x="6733" y="229388"/>
                  </a:lnTo>
                  <a:lnTo>
                    <a:pt x="0" y="285461"/>
                  </a:lnTo>
                  <a:lnTo>
                    <a:pt x="6733" y="346631"/>
                  </a:lnTo>
                  <a:lnTo>
                    <a:pt x="33587" y="397402"/>
                  </a:lnTo>
                  <a:lnTo>
                    <a:pt x="67174" y="448377"/>
                  </a:lnTo>
                  <a:lnTo>
                    <a:pt x="114175" y="489157"/>
                  </a:lnTo>
                  <a:lnTo>
                    <a:pt x="167909" y="524840"/>
                  </a:lnTo>
                  <a:lnTo>
                    <a:pt x="235084" y="550328"/>
                  </a:lnTo>
                  <a:lnTo>
                    <a:pt x="302231" y="570718"/>
                  </a:lnTo>
                  <a:lnTo>
                    <a:pt x="382819" y="575815"/>
                  </a:lnTo>
                  <a:lnTo>
                    <a:pt x="456701" y="570718"/>
                  </a:lnTo>
                  <a:lnTo>
                    <a:pt x="530582" y="550328"/>
                  </a:lnTo>
                  <a:lnTo>
                    <a:pt x="597756" y="524840"/>
                  </a:lnTo>
                  <a:lnTo>
                    <a:pt x="651491" y="489157"/>
                  </a:lnTo>
                  <a:lnTo>
                    <a:pt x="698491" y="448377"/>
                  </a:lnTo>
                  <a:lnTo>
                    <a:pt x="732079" y="397402"/>
                  </a:lnTo>
                  <a:lnTo>
                    <a:pt x="752226" y="346631"/>
                  </a:lnTo>
                  <a:lnTo>
                    <a:pt x="758932" y="285461"/>
                  </a:lnTo>
                  <a:lnTo>
                    <a:pt x="752226" y="229388"/>
                  </a:lnTo>
                  <a:lnTo>
                    <a:pt x="732079" y="173315"/>
                  </a:lnTo>
                  <a:lnTo>
                    <a:pt x="698491" y="127437"/>
                  </a:lnTo>
                  <a:lnTo>
                    <a:pt x="651491" y="81560"/>
                  </a:lnTo>
                  <a:lnTo>
                    <a:pt x="597756" y="45877"/>
                  </a:lnTo>
                  <a:lnTo>
                    <a:pt x="530582" y="20390"/>
                  </a:lnTo>
                  <a:lnTo>
                    <a:pt x="456700" y="5097"/>
                  </a:lnTo>
                  <a:lnTo>
                    <a:pt x="382819" y="0"/>
                  </a:lnTo>
                  <a:close/>
                </a:path>
              </a:pathLst>
            </a:custGeom>
            <a:solidFill>
              <a:srgbClr val="C5E9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74228" y="3927946"/>
              <a:ext cx="658495" cy="499745"/>
            </a:xfrm>
            <a:custGeom>
              <a:avLst/>
              <a:gdLst/>
              <a:ahLst/>
              <a:cxnLst/>
              <a:rect l="l" t="t" r="r" b="b"/>
              <a:pathLst>
                <a:path w="658495" h="499745">
                  <a:moveTo>
                    <a:pt x="329085" y="0"/>
                  </a:moveTo>
                  <a:lnTo>
                    <a:pt x="261937" y="5097"/>
                  </a:lnTo>
                  <a:lnTo>
                    <a:pt x="201496" y="20390"/>
                  </a:lnTo>
                  <a:lnTo>
                    <a:pt x="147762" y="45877"/>
                  </a:lnTo>
                  <a:lnTo>
                    <a:pt x="94028" y="76462"/>
                  </a:lnTo>
                  <a:lnTo>
                    <a:pt x="53734" y="112145"/>
                  </a:lnTo>
                  <a:lnTo>
                    <a:pt x="26853" y="152925"/>
                  </a:lnTo>
                  <a:lnTo>
                    <a:pt x="6706" y="198803"/>
                  </a:lnTo>
                  <a:lnTo>
                    <a:pt x="0" y="249778"/>
                  </a:lnTo>
                  <a:lnTo>
                    <a:pt x="6706" y="300753"/>
                  </a:lnTo>
                  <a:lnTo>
                    <a:pt x="26853" y="346631"/>
                  </a:lnTo>
                  <a:lnTo>
                    <a:pt x="53734" y="392305"/>
                  </a:lnTo>
                  <a:lnTo>
                    <a:pt x="94028" y="427987"/>
                  </a:lnTo>
                  <a:lnTo>
                    <a:pt x="147762" y="458572"/>
                  </a:lnTo>
                  <a:lnTo>
                    <a:pt x="201496" y="478962"/>
                  </a:lnTo>
                  <a:lnTo>
                    <a:pt x="261937" y="494255"/>
                  </a:lnTo>
                  <a:lnTo>
                    <a:pt x="329085" y="499352"/>
                  </a:lnTo>
                  <a:lnTo>
                    <a:pt x="396260" y="494255"/>
                  </a:lnTo>
                  <a:lnTo>
                    <a:pt x="456701" y="478962"/>
                  </a:lnTo>
                  <a:lnTo>
                    <a:pt x="510435" y="458572"/>
                  </a:lnTo>
                  <a:lnTo>
                    <a:pt x="557436" y="427987"/>
                  </a:lnTo>
                  <a:lnTo>
                    <a:pt x="597756" y="392305"/>
                  </a:lnTo>
                  <a:lnTo>
                    <a:pt x="631317" y="346631"/>
                  </a:lnTo>
                  <a:lnTo>
                    <a:pt x="651464" y="300753"/>
                  </a:lnTo>
                  <a:lnTo>
                    <a:pt x="658197" y="249778"/>
                  </a:lnTo>
                  <a:lnTo>
                    <a:pt x="651464" y="198803"/>
                  </a:lnTo>
                  <a:lnTo>
                    <a:pt x="631317" y="152925"/>
                  </a:lnTo>
                  <a:lnTo>
                    <a:pt x="597756" y="112145"/>
                  </a:lnTo>
                  <a:lnTo>
                    <a:pt x="557435" y="76462"/>
                  </a:lnTo>
                  <a:lnTo>
                    <a:pt x="510435" y="45877"/>
                  </a:lnTo>
                  <a:lnTo>
                    <a:pt x="456701" y="20390"/>
                  </a:lnTo>
                  <a:lnTo>
                    <a:pt x="396260" y="5097"/>
                  </a:lnTo>
                  <a:lnTo>
                    <a:pt x="329085" y="0"/>
                  </a:lnTo>
                  <a:close/>
                </a:path>
              </a:pathLst>
            </a:custGeom>
            <a:solidFill>
              <a:srgbClr val="D4E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14522" y="3958531"/>
              <a:ext cx="577850" cy="438784"/>
            </a:xfrm>
            <a:custGeom>
              <a:avLst/>
              <a:gdLst/>
              <a:ahLst/>
              <a:cxnLst/>
              <a:rect l="l" t="t" r="r" b="b"/>
              <a:pathLst>
                <a:path w="577850" h="438785">
                  <a:moveTo>
                    <a:pt x="288791" y="0"/>
                  </a:moveTo>
                  <a:lnTo>
                    <a:pt x="228350" y="5097"/>
                  </a:lnTo>
                  <a:lnTo>
                    <a:pt x="174616" y="20390"/>
                  </a:lnTo>
                  <a:lnTo>
                    <a:pt x="127615" y="40780"/>
                  </a:lnTo>
                  <a:lnTo>
                    <a:pt x="87321" y="66267"/>
                  </a:lnTo>
                  <a:lnTo>
                    <a:pt x="47027" y="96852"/>
                  </a:lnTo>
                  <a:lnTo>
                    <a:pt x="20146" y="137633"/>
                  </a:lnTo>
                  <a:lnTo>
                    <a:pt x="6733" y="178413"/>
                  </a:lnTo>
                  <a:lnTo>
                    <a:pt x="0" y="219193"/>
                  </a:lnTo>
                  <a:lnTo>
                    <a:pt x="6733" y="265070"/>
                  </a:lnTo>
                  <a:lnTo>
                    <a:pt x="20147" y="305851"/>
                  </a:lnTo>
                  <a:lnTo>
                    <a:pt x="47027" y="341329"/>
                  </a:lnTo>
                  <a:lnTo>
                    <a:pt x="87321" y="377012"/>
                  </a:lnTo>
                  <a:lnTo>
                    <a:pt x="127615" y="402500"/>
                  </a:lnTo>
                  <a:lnTo>
                    <a:pt x="174616" y="422890"/>
                  </a:lnTo>
                  <a:lnTo>
                    <a:pt x="228350" y="433085"/>
                  </a:lnTo>
                  <a:lnTo>
                    <a:pt x="288791" y="438182"/>
                  </a:lnTo>
                  <a:lnTo>
                    <a:pt x="349259" y="433085"/>
                  </a:lnTo>
                  <a:lnTo>
                    <a:pt x="402966" y="422890"/>
                  </a:lnTo>
                  <a:lnTo>
                    <a:pt x="449994" y="402500"/>
                  </a:lnTo>
                  <a:lnTo>
                    <a:pt x="490288" y="377012"/>
                  </a:lnTo>
                  <a:lnTo>
                    <a:pt x="523875" y="341329"/>
                  </a:lnTo>
                  <a:lnTo>
                    <a:pt x="550729" y="305851"/>
                  </a:lnTo>
                  <a:lnTo>
                    <a:pt x="570876" y="265070"/>
                  </a:lnTo>
                  <a:lnTo>
                    <a:pt x="577609" y="219193"/>
                  </a:lnTo>
                  <a:lnTo>
                    <a:pt x="570876" y="178413"/>
                  </a:lnTo>
                  <a:lnTo>
                    <a:pt x="550729" y="137633"/>
                  </a:lnTo>
                  <a:lnTo>
                    <a:pt x="523875" y="96852"/>
                  </a:lnTo>
                  <a:lnTo>
                    <a:pt x="490288" y="66267"/>
                  </a:lnTo>
                  <a:lnTo>
                    <a:pt x="449994" y="40780"/>
                  </a:lnTo>
                  <a:lnTo>
                    <a:pt x="402966" y="20390"/>
                  </a:lnTo>
                  <a:lnTo>
                    <a:pt x="349259" y="5097"/>
                  </a:lnTo>
                  <a:lnTo>
                    <a:pt x="288791" y="0"/>
                  </a:lnTo>
                  <a:close/>
                </a:path>
              </a:pathLst>
            </a:custGeom>
            <a:solidFill>
              <a:srgbClr val="DFF3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68256" y="3999311"/>
              <a:ext cx="470534" cy="356870"/>
            </a:xfrm>
            <a:custGeom>
              <a:avLst/>
              <a:gdLst/>
              <a:ahLst/>
              <a:cxnLst/>
              <a:rect l="l" t="t" r="r" b="b"/>
              <a:pathLst>
                <a:path w="470534" h="356870">
                  <a:moveTo>
                    <a:pt x="235057" y="0"/>
                  </a:moveTo>
                  <a:lnTo>
                    <a:pt x="188056" y="5097"/>
                  </a:lnTo>
                  <a:lnTo>
                    <a:pt x="141028" y="15292"/>
                  </a:lnTo>
                  <a:lnTo>
                    <a:pt x="100734" y="30585"/>
                  </a:lnTo>
                  <a:lnTo>
                    <a:pt x="67174" y="50975"/>
                  </a:lnTo>
                  <a:lnTo>
                    <a:pt x="40293" y="81560"/>
                  </a:lnTo>
                  <a:lnTo>
                    <a:pt x="6706" y="142730"/>
                  </a:lnTo>
                  <a:lnTo>
                    <a:pt x="0" y="178413"/>
                  </a:lnTo>
                  <a:lnTo>
                    <a:pt x="6706" y="214095"/>
                  </a:lnTo>
                  <a:lnTo>
                    <a:pt x="20147" y="249778"/>
                  </a:lnTo>
                  <a:lnTo>
                    <a:pt x="67174" y="305647"/>
                  </a:lnTo>
                  <a:lnTo>
                    <a:pt x="100734" y="326037"/>
                  </a:lnTo>
                  <a:lnTo>
                    <a:pt x="141028" y="346427"/>
                  </a:lnTo>
                  <a:lnTo>
                    <a:pt x="188056" y="356622"/>
                  </a:lnTo>
                  <a:lnTo>
                    <a:pt x="282084" y="356622"/>
                  </a:lnTo>
                  <a:lnTo>
                    <a:pt x="329085" y="346427"/>
                  </a:lnTo>
                  <a:lnTo>
                    <a:pt x="362672" y="326037"/>
                  </a:lnTo>
                  <a:lnTo>
                    <a:pt x="402966" y="305647"/>
                  </a:lnTo>
                  <a:lnTo>
                    <a:pt x="429847" y="280363"/>
                  </a:lnTo>
                  <a:lnTo>
                    <a:pt x="449994" y="249778"/>
                  </a:lnTo>
                  <a:lnTo>
                    <a:pt x="463407" y="214095"/>
                  </a:lnTo>
                  <a:lnTo>
                    <a:pt x="470141" y="178413"/>
                  </a:lnTo>
                  <a:lnTo>
                    <a:pt x="463407" y="142730"/>
                  </a:lnTo>
                  <a:lnTo>
                    <a:pt x="429847" y="81560"/>
                  </a:lnTo>
                  <a:lnTo>
                    <a:pt x="402966" y="50975"/>
                  </a:lnTo>
                  <a:lnTo>
                    <a:pt x="362672" y="30585"/>
                  </a:lnTo>
                  <a:lnTo>
                    <a:pt x="282084" y="5097"/>
                  </a:lnTo>
                  <a:lnTo>
                    <a:pt x="235057" y="0"/>
                  </a:lnTo>
                  <a:close/>
                </a:path>
              </a:pathLst>
            </a:custGeom>
            <a:solidFill>
              <a:srgbClr val="EF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95110" y="4019701"/>
              <a:ext cx="416559" cy="316230"/>
            </a:xfrm>
            <a:custGeom>
              <a:avLst/>
              <a:gdLst/>
              <a:ahLst/>
              <a:cxnLst/>
              <a:rect l="l" t="t" r="r" b="b"/>
              <a:pathLst>
                <a:path w="416559" h="316229">
                  <a:moveTo>
                    <a:pt x="208203" y="0"/>
                  </a:moveTo>
                  <a:lnTo>
                    <a:pt x="167909" y="5097"/>
                  </a:lnTo>
                  <a:lnTo>
                    <a:pt x="87321" y="25487"/>
                  </a:lnTo>
                  <a:lnTo>
                    <a:pt x="33587" y="71365"/>
                  </a:lnTo>
                  <a:lnTo>
                    <a:pt x="0" y="127437"/>
                  </a:lnTo>
                  <a:lnTo>
                    <a:pt x="0" y="193705"/>
                  </a:lnTo>
                  <a:lnTo>
                    <a:pt x="33587" y="249778"/>
                  </a:lnTo>
                  <a:lnTo>
                    <a:pt x="87321" y="290354"/>
                  </a:lnTo>
                  <a:lnTo>
                    <a:pt x="127615" y="305647"/>
                  </a:lnTo>
                  <a:lnTo>
                    <a:pt x="167909" y="315842"/>
                  </a:lnTo>
                  <a:lnTo>
                    <a:pt x="248524" y="315842"/>
                  </a:lnTo>
                  <a:lnTo>
                    <a:pt x="288818" y="305647"/>
                  </a:lnTo>
                  <a:lnTo>
                    <a:pt x="355966" y="269964"/>
                  </a:lnTo>
                  <a:lnTo>
                    <a:pt x="402993" y="219193"/>
                  </a:lnTo>
                  <a:lnTo>
                    <a:pt x="416407" y="158023"/>
                  </a:lnTo>
                  <a:lnTo>
                    <a:pt x="402993" y="96852"/>
                  </a:lnTo>
                  <a:lnTo>
                    <a:pt x="355966" y="45877"/>
                  </a:lnTo>
                  <a:lnTo>
                    <a:pt x="322378" y="25487"/>
                  </a:lnTo>
                  <a:lnTo>
                    <a:pt x="248524" y="5097"/>
                  </a:lnTo>
                  <a:lnTo>
                    <a:pt x="208203" y="0"/>
                  </a:lnTo>
                  <a:close/>
                </a:path>
              </a:pathLst>
            </a:custGeom>
            <a:solidFill>
              <a:srgbClr val="F7FB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08550" y="4029896"/>
              <a:ext cx="389890" cy="295910"/>
            </a:xfrm>
            <a:custGeom>
              <a:avLst/>
              <a:gdLst/>
              <a:ahLst/>
              <a:cxnLst/>
              <a:rect l="l" t="t" r="r" b="b"/>
              <a:pathLst>
                <a:path w="389890" h="295910">
                  <a:moveTo>
                    <a:pt x="194763" y="0"/>
                  </a:moveTo>
                  <a:lnTo>
                    <a:pt x="154469" y="5097"/>
                  </a:lnTo>
                  <a:lnTo>
                    <a:pt x="87321" y="25487"/>
                  </a:lnTo>
                  <a:lnTo>
                    <a:pt x="53734" y="45877"/>
                  </a:lnTo>
                  <a:lnTo>
                    <a:pt x="13440" y="91755"/>
                  </a:lnTo>
                  <a:lnTo>
                    <a:pt x="0" y="117242"/>
                  </a:lnTo>
                  <a:lnTo>
                    <a:pt x="0" y="178413"/>
                  </a:lnTo>
                  <a:lnTo>
                    <a:pt x="33587" y="234485"/>
                  </a:lnTo>
                  <a:lnTo>
                    <a:pt x="120881" y="285257"/>
                  </a:lnTo>
                  <a:lnTo>
                    <a:pt x="154469" y="295452"/>
                  </a:lnTo>
                  <a:lnTo>
                    <a:pt x="235084" y="295452"/>
                  </a:lnTo>
                  <a:lnTo>
                    <a:pt x="335819" y="254875"/>
                  </a:lnTo>
                  <a:lnTo>
                    <a:pt x="376113" y="208998"/>
                  </a:lnTo>
                  <a:lnTo>
                    <a:pt x="382819" y="178413"/>
                  </a:lnTo>
                  <a:lnTo>
                    <a:pt x="389553" y="147828"/>
                  </a:lnTo>
                  <a:lnTo>
                    <a:pt x="376113" y="91755"/>
                  </a:lnTo>
                  <a:lnTo>
                    <a:pt x="335819" y="45877"/>
                  </a:lnTo>
                  <a:lnTo>
                    <a:pt x="302231" y="25487"/>
                  </a:lnTo>
                  <a:lnTo>
                    <a:pt x="235084" y="5097"/>
                  </a:lnTo>
                  <a:lnTo>
                    <a:pt x="194763" y="0"/>
                  </a:lnTo>
                  <a:close/>
                </a:path>
              </a:pathLst>
            </a:custGeom>
            <a:solidFill>
              <a:srgbClr val="FA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5177" y="3729142"/>
            <a:ext cx="3353210" cy="3119250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628758" y="3958531"/>
            <a:ext cx="3116580" cy="2823845"/>
            <a:chOff x="5628758" y="3958531"/>
            <a:chExt cx="3116580" cy="282384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8758" y="4554737"/>
              <a:ext cx="3116281" cy="222739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488430" y="3958539"/>
              <a:ext cx="2250440" cy="484505"/>
            </a:xfrm>
            <a:custGeom>
              <a:avLst/>
              <a:gdLst/>
              <a:ahLst/>
              <a:cxnLst/>
              <a:rect l="l" t="t" r="r" b="b"/>
              <a:pathLst>
                <a:path w="2250440" h="484504">
                  <a:moveTo>
                    <a:pt x="369379" y="244678"/>
                  </a:moveTo>
                  <a:lnTo>
                    <a:pt x="0" y="214096"/>
                  </a:lnTo>
                  <a:lnTo>
                    <a:pt x="6718" y="270167"/>
                  </a:lnTo>
                  <a:lnTo>
                    <a:pt x="369379" y="244678"/>
                  </a:lnTo>
                  <a:close/>
                </a:path>
                <a:path w="2250440" h="484504">
                  <a:moveTo>
                    <a:pt x="396265" y="326237"/>
                  </a:moveTo>
                  <a:lnTo>
                    <a:pt x="47002" y="422884"/>
                  </a:lnTo>
                  <a:lnTo>
                    <a:pt x="73888" y="473862"/>
                  </a:lnTo>
                  <a:lnTo>
                    <a:pt x="396265" y="326237"/>
                  </a:lnTo>
                  <a:close/>
                </a:path>
                <a:path w="2250440" h="484504">
                  <a:moveTo>
                    <a:pt x="396265" y="147828"/>
                  </a:moveTo>
                  <a:lnTo>
                    <a:pt x="73888" y="0"/>
                  </a:lnTo>
                  <a:lnTo>
                    <a:pt x="47002" y="56070"/>
                  </a:lnTo>
                  <a:lnTo>
                    <a:pt x="396265" y="147828"/>
                  </a:lnTo>
                  <a:close/>
                </a:path>
                <a:path w="2250440" h="484504">
                  <a:moveTo>
                    <a:pt x="2202954" y="433082"/>
                  </a:moveTo>
                  <a:lnTo>
                    <a:pt x="1853666" y="341325"/>
                  </a:lnTo>
                  <a:lnTo>
                    <a:pt x="2176119" y="484060"/>
                  </a:lnTo>
                  <a:lnTo>
                    <a:pt x="2202954" y="433082"/>
                  </a:lnTo>
                  <a:close/>
                </a:path>
                <a:path w="2250440" h="484504">
                  <a:moveTo>
                    <a:pt x="2202954" y="66268"/>
                  </a:moveTo>
                  <a:lnTo>
                    <a:pt x="2176119" y="15290"/>
                  </a:lnTo>
                  <a:lnTo>
                    <a:pt x="1853666" y="158026"/>
                  </a:lnTo>
                  <a:lnTo>
                    <a:pt x="2202954" y="66268"/>
                  </a:lnTo>
                  <a:close/>
                </a:path>
                <a:path w="2250440" h="484504">
                  <a:moveTo>
                    <a:pt x="2249894" y="229387"/>
                  </a:moveTo>
                  <a:lnTo>
                    <a:pt x="1880489" y="254876"/>
                  </a:lnTo>
                  <a:lnTo>
                    <a:pt x="2243188" y="285457"/>
                  </a:lnTo>
                  <a:lnTo>
                    <a:pt x="2249894" y="229387"/>
                  </a:lnTo>
                  <a:close/>
                </a:path>
              </a:pathLst>
            </a:custGeom>
            <a:solidFill>
              <a:srgbClr val="F7F7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498" y="5232650"/>
            <a:ext cx="1027173" cy="1582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19" y="129539"/>
            <a:ext cx="7945374" cy="7444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65961" y="116840"/>
            <a:ext cx="61785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7100" marR="5080" indent="-2185035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Существует</a:t>
            </a:r>
            <a:r>
              <a:rPr sz="2400" b="1" u="heavy" spc="-8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две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классификации</a:t>
            </a:r>
            <a:r>
              <a:rPr sz="2400" b="1" u="heavy" spc="-4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речевых </a:t>
            </a:r>
            <a:r>
              <a:rPr sz="2400" b="1" spc="-645" dirty="0">
                <a:latin typeface="Segoe UI"/>
                <a:cs typeface="Segoe UI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нарушений: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0520" y="622300"/>
            <a:ext cx="8400415" cy="1661795"/>
            <a:chOff x="350520" y="622300"/>
            <a:chExt cx="8400415" cy="166179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" y="622300"/>
              <a:ext cx="8400288" cy="16616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20" y="850900"/>
              <a:ext cx="7945374" cy="1206753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7685" algn="l"/>
              </a:tabLst>
            </a:pPr>
            <a:r>
              <a:rPr u="none" spc="-5" dirty="0"/>
              <a:t>1.	</a:t>
            </a:r>
            <a:r>
              <a:rPr spc="-10" dirty="0"/>
              <a:t>Психолого-педагогическая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59777" y="1376934"/>
            <a:ext cx="7583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(педагогический</a:t>
            </a:r>
            <a:r>
              <a:rPr sz="1600" b="1" u="sng" spc="-6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аспект)</a:t>
            </a:r>
            <a:endParaRPr sz="16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Segoe UI"/>
                <a:cs typeface="Segoe UI"/>
              </a:rPr>
              <a:t>Наиболее</a:t>
            </a:r>
            <a:r>
              <a:rPr sz="1600" b="1" spc="5" dirty="0">
                <a:latin typeface="Segoe UI"/>
                <a:cs typeface="Segoe UI"/>
              </a:rPr>
              <a:t> </a:t>
            </a:r>
            <a:r>
              <a:rPr sz="1600" b="1" spc="-15" dirty="0">
                <a:latin typeface="Segoe UI"/>
                <a:cs typeface="Segoe UI"/>
              </a:rPr>
              <a:t>тяжелым</a:t>
            </a:r>
            <a:r>
              <a:rPr sz="1600" b="1" spc="25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нарушением</a:t>
            </a:r>
            <a:r>
              <a:rPr sz="1600" b="1" spc="-15" dirty="0">
                <a:latin typeface="Segoe UI"/>
                <a:cs typeface="Segoe UI"/>
              </a:rPr>
              <a:t> является</a:t>
            </a:r>
            <a:r>
              <a:rPr sz="1600" b="1" spc="60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общее</a:t>
            </a:r>
            <a:r>
              <a:rPr sz="1600" b="1" spc="-20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недоразвитие</a:t>
            </a:r>
            <a:r>
              <a:rPr sz="1600" b="1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речи</a:t>
            </a:r>
            <a:r>
              <a:rPr sz="1600" b="1" spc="-15" dirty="0">
                <a:latin typeface="Segoe UI"/>
                <a:cs typeface="Segoe UI"/>
              </a:rPr>
              <a:t> </a:t>
            </a:r>
            <a:r>
              <a:rPr sz="1600" b="1" spc="-5" dirty="0">
                <a:latin typeface="Segoe UI"/>
                <a:cs typeface="Segoe UI"/>
              </a:rPr>
              <a:t>(ОНР)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6759" y="2219960"/>
            <a:ext cx="7363459" cy="4048760"/>
            <a:chOff x="746759" y="2219960"/>
            <a:chExt cx="7363459" cy="404876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3939" y="3804920"/>
              <a:ext cx="1356360" cy="12141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6759" y="2219960"/>
              <a:ext cx="7363459" cy="404875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915409" y="4176395"/>
            <a:ext cx="6965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171717"/>
                </a:solidFill>
                <a:latin typeface="Trebuchet MS"/>
                <a:cs typeface="Trebuchet MS"/>
              </a:rPr>
              <a:t>ОНР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57315" y="2517521"/>
            <a:ext cx="127127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spc="5" dirty="0">
                <a:latin typeface="Segoe UI"/>
                <a:cs typeface="Segoe UI"/>
              </a:rPr>
              <a:t>Н</a:t>
            </a:r>
            <a:r>
              <a:rPr sz="1400" b="1" dirty="0">
                <a:latin typeface="Segoe UI"/>
                <a:cs typeface="Segoe UI"/>
              </a:rPr>
              <a:t>едо</a:t>
            </a:r>
            <a:r>
              <a:rPr sz="1400" b="1" spc="-25" dirty="0">
                <a:latin typeface="Segoe UI"/>
                <a:cs typeface="Segoe UI"/>
              </a:rPr>
              <a:t>р</a:t>
            </a:r>
            <a:r>
              <a:rPr sz="1400" b="1" spc="5" dirty="0">
                <a:latin typeface="Segoe UI"/>
                <a:cs typeface="Segoe UI"/>
              </a:rPr>
              <a:t>азв</a:t>
            </a:r>
            <a:r>
              <a:rPr sz="1400" b="1" dirty="0">
                <a:latin typeface="Segoe UI"/>
                <a:cs typeface="Segoe UI"/>
              </a:rPr>
              <a:t>ит</a:t>
            </a:r>
            <a:r>
              <a:rPr sz="1400" b="1" spc="-15" dirty="0">
                <a:latin typeface="Segoe UI"/>
                <a:cs typeface="Segoe UI"/>
              </a:rPr>
              <a:t>и</a:t>
            </a:r>
            <a:r>
              <a:rPr sz="1400" b="1" dirty="0">
                <a:latin typeface="Segoe UI"/>
                <a:cs typeface="Segoe UI"/>
              </a:rPr>
              <a:t>е  </a:t>
            </a:r>
            <a:r>
              <a:rPr sz="1400" b="1" spc="-5" dirty="0">
                <a:latin typeface="Segoe UI"/>
                <a:cs typeface="Segoe UI"/>
              </a:rPr>
              <a:t>речевой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моторики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7750" y="4039870"/>
            <a:ext cx="141478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444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Segoe UI"/>
                <a:cs typeface="Segoe UI"/>
              </a:rPr>
              <a:t>Нарушение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5" dirty="0">
                <a:latin typeface="Segoe UI"/>
                <a:cs typeface="Segoe UI"/>
              </a:rPr>
              <a:t>зву</a:t>
            </a:r>
            <a:r>
              <a:rPr sz="1400" b="1" spc="-25" dirty="0">
                <a:latin typeface="Segoe UI"/>
                <a:cs typeface="Segoe UI"/>
              </a:rPr>
              <a:t>к</a:t>
            </a:r>
            <a:r>
              <a:rPr sz="1400" b="1" dirty="0">
                <a:latin typeface="Segoe UI"/>
                <a:cs typeface="Segoe UI"/>
              </a:rPr>
              <a:t>оп</a:t>
            </a:r>
            <a:r>
              <a:rPr sz="1400" b="1" spc="-5" dirty="0">
                <a:latin typeface="Segoe UI"/>
                <a:cs typeface="Segoe UI"/>
              </a:rPr>
              <a:t>р</a:t>
            </a:r>
            <a:r>
              <a:rPr sz="1400" b="1" dirty="0">
                <a:latin typeface="Segoe UI"/>
                <a:cs typeface="Segoe UI"/>
              </a:rPr>
              <a:t>о</a:t>
            </a:r>
            <a:r>
              <a:rPr sz="1400" b="1" spc="-5" dirty="0">
                <a:latin typeface="Segoe UI"/>
                <a:cs typeface="Segoe UI"/>
              </a:rPr>
              <a:t>и</a:t>
            </a:r>
            <a:r>
              <a:rPr sz="1400" b="1" spc="5" dirty="0">
                <a:latin typeface="Segoe UI"/>
                <a:cs typeface="Segoe UI"/>
              </a:rPr>
              <a:t>з</a:t>
            </a:r>
            <a:r>
              <a:rPr sz="1400" b="1" dirty="0">
                <a:latin typeface="Segoe UI"/>
                <a:cs typeface="Segoe UI"/>
              </a:rPr>
              <a:t>н</a:t>
            </a:r>
            <a:r>
              <a:rPr sz="1400" b="1" spc="5" dirty="0">
                <a:latin typeface="Segoe UI"/>
                <a:cs typeface="Segoe UI"/>
              </a:rPr>
              <a:t>о</a:t>
            </a:r>
            <a:r>
              <a:rPr sz="1400" b="1" dirty="0">
                <a:latin typeface="Segoe UI"/>
                <a:cs typeface="Segoe UI"/>
              </a:rPr>
              <a:t>ш  ения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44340" y="2457196"/>
            <a:ext cx="129603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Segoe UI"/>
                <a:cs typeface="Segoe UI"/>
              </a:rPr>
              <a:t>Недоразвитие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фо</a:t>
            </a:r>
            <a:r>
              <a:rPr sz="1400" b="1" dirty="0">
                <a:latin typeface="Segoe UI"/>
                <a:cs typeface="Segoe UI"/>
              </a:rPr>
              <a:t>не</a:t>
            </a:r>
            <a:r>
              <a:rPr sz="1400" b="1" spc="-10" dirty="0">
                <a:latin typeface="Segoe UI"/>
                <a:cs typeface="Segoe UI"/>
              </a:rPr>
              <a:t>м</a:t>
            </a:r>
            <a:r>
              <a:rPr sz="1400" b="1" dirty="0">
                <a:latin typeface="Segoe UI"/>
                <a:cs typeface="Segoe UI"/>
              </a:rPr>
              <a:t>атиче</a:t>
            </a:r>
            <a:r>
              <a:rPr sz="1400" b="1" spc="5" dirty="0">
                <a:latin typeface="Segoe UI"/>
                <a:cs typeface="Segoe UI"/>
              </a:rPr>
              <a:t>с</a:t>
            </a:r>
            <a:r>
              <a:rPr sz="1400" b="1" dirty="0">
                <a:latin typeface="Segoe UI"/>
                <a:cs typeface="Segoe UI"/>
              </a:rPr>
              <a:t>к  </a:t>
            </a:r>
            <a:r>
              <a:rPr sz="1400" b="1" spc="-5" dirty="0">
                <a:latin typeface="Segoe UI"/>
                <a:cs typeface="Segoe UI"/>
              </a:rPr>
              <a:t>ого</a:t>
            </a:r>
            <a:r>
              <a:rPr sz="1400" b="1" spc="-3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слуха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7135" y="2563431"/>
            <a:ext cx="127127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Segoe UI"/>
                <a:cs typeface="Segoe UI"/>
              </a:rPr>
              <a:t>Недоразвитие</a:t>
            </a:r>
            <a:endParaRPr sz="1400">
              <a:latin typeface="Segoe UI"/>
              <a:cs typeface="Segoe U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Segoe UI"/>
                <a:cs typeface="Segoe UI"/>
              </a:rPr>
              <a:t>просодики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3797" y="3825811"/>
            <a:ext cx="126682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Segoe UI"/>
                <a:cs typeface="Segoe UI"/>
              </a:rPr>
              <a:t>Недостаточна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я </a:t>
            </a:r>
            <a:r>
              <a:rPr sz="1400" b="1" spc="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сформирован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ность</a:t>
            </a:r>
            <a:r>
              <a:rPr sz="1400" b="1" spc="-7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связной </a:t>
            </a:r>
            <a:r>
              <a:rPr sz="1400" b="1" spc="-370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речи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03729" y="5299709"/>
            <a:ext cx="127063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spc="5" dirty="0">
                <a:latin typeface="Segoe UI"/>
                <a:cs typeface="Segoe UI"/>
              </a:rPr>
              <a:t>Н</a:t>
            </a:r>
            <a:r>
              <a:rPr sz="1400" b="1" dirty="0">
                <a:latin typeface="Segoe UI"/>
                <a:cs typeface="Segoe UI"/>
              </a:rPr>
              <a:t>е</a:t>
            </a:r>
            <a:r>
              <a:rPr sz="1400" b="1" spc="-10" dirty="0">
                <a:latin typeface="Segoe UI"/>
                <a:cs typeface="Segoe UI"/>
              </a:rPr>
              <a:t>д</a:t>
            </a:r>
            <a:r>
              <a:rPr sz="1400" b="1" dirty="0">
                <a:latin typeface="Segoe UI"/>
                <a:cs typeface="Segoe UI"/>
              </a:rPr>
              <a:t>о</a:t>
            </a:r>
            <a:r>
              <a:rPr sz="1400" b="1" spc="-30" dirty="0">
                <a:latin typeface="Segoe UI"/>
                <a:cs typeface="Segoe UI"/>
              </a:rPr>
              <a:t>р</a:t>
            </a:r>
            <a:r>
              <a:rPr sz="1400" b="1" spc="5" dirty="0">
                <a:latin typeface="Segoe UI"/>
                <a:cs typeface="Segoe UI"/>
              </a:rPr>
              <a:t>азв</a:t>
            </a:r>
            <a:r>
              <a:rPr sz="1400" b="1" spc="-5" dirty="0">
                <a:latin typeface="Segoe UI"/>
                <a:cs typeface="Segoe UI"/>
              </a:rPr>
              <a:t>и</a:t>
            </a:r>
            <a:r>
              <a:rPr sz="1400" b="1" dirty="0">
                <a:latin typeface="Segoe UI"/>
                <a:cs typeface="Segoe UI"/>
              </a:rPr>
              <a:t>т</a:t>
            </a:r>
            <a:r>
              <a:rPr sz="1400" b="1" spc="-5" dirty="0">
                <a:latin typeface="Segoe UI"/>
                <a:cs typeface="Segoe UI"/>
              </a:rPr>
              <a:t>ие  грамматическ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ого </a:t>
            </a:r>
            <a:r>
              <a:rPr sz="1400" b="1" dirty="0">
                <a:latin typeface="Segoe UI"/>
                <a:cs typeface="Segoe UI"/>
              </a:rPr>
              <a:t>строя </a:t>
            </a:r>
            <a:r>
              <a:rPr sz="1400" b="1" spc="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речи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26201" y="5290820"/>
            <a:ext cx="103695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Segoe UI"/>
                <a:cs typeface="Segoe UI"/>
              </a:rPr>
              <a:t>Низкий </a:t>
            </a:r>
            <a:r>
              <a:rPr sz="1400" b="1" dirty="0">
                <a:latin typeface="Segoe UI"/>
                <a:cs typeface="Segoe UI"/>
              </a:rPr>
              <a:t> уровень </a:t>
            </a:r>
            <a:r>
              <a:rPr sz="1400" b="1" spc="5" dirty="0">
                <a:latin typeface="Segoe UI"/>
                <a:cs typeface="Segoe UI"/>
              </a:rPr>
              <a:t> с</a:t>
            </a:r>
            <a:r>
              <a:rPr sz="1400" b="1" dirty="0">
                <a:latin typeface="Segoe UI"/>
                <a:cs typeface="Segoe UI"/>
              </a:rPr>
              <a:t>ло</a:t>
            </a:r>
            <a:r>
              <a:rPr sz="1400" b="1" spc="5" dirty="0">
                <a:latin typeface="Segoe UI"/>
                <a:cs typeface="Segoe UI"/>
              </a:rPr>
              <a:t>ва</a:t>
            </a:r>
            <a:r>
              <a:rPr sz="1400" b="1" spc="-10" dirty="0">
                <a:latin typeface="Segoe UI"/>
                <a:cs typeface="Segoe UI"/>
              </a:rPr>
              <a:t>р</a:t>
            </a:r>
            <a:r>
              <a:rPr sz="1400" b="1" dirty="0">
                <a:latin typeface="Segoe UI"/>
                <a:cs typeface="Segoe UI"/>
              </a:rPr>
              <a:t>н</a:t>
            </a:r>
            <a:r>
              <a:rPr sz="1400" b="1" spc="5" dirty="0">
                <a:latin typeface="Segoe UI"/>
                <a:cs typeface="Segoe UI"/>
              </a:rPr>
              <a:t>о</a:t>
            </a:r>
            <a:r>
              <a:rPr sz="1400" b="1" spc="-15" dirty="0">
                <a:latin typeface="Segoe UI"/>
                <a:cs typeface="Segoe UI"/>
              </a:rPr>
              <a:t>г</a:t>
            </a:r>
            <a:r>
              <a:rPr sz="1400" b="1" dirty="0">
                <a:latin typeface="Segoe UI"/>
                <a:cs typeface="Segoe UI"/>
              </a:rPr>
              <a:t>о  запаса</a:t>
            </a:r>
            <a:endParaRPr sz="1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09600"/>
            <a:ext cx="6700520" cy="657860"/>
          </a:xfrm>
          <a:custGeom>
            <a:avLst/>
            <a:gdLst/>
            <a:ahLst/>
            <a:cxnLst/>
            <a:rect l="l" t="t" r="r" b="b"/>
            <a:pathLst>
              <a:path w="6700520" h="657860">
                <a:moveTo>
                  <a:pt x="6700520" y="0"/>
                </a:moveTo>
                <a:lnTo>
                  <a:pt x="0" y="0"/>
                </a:lnTo>
                <a:lnTo>
                  <a:pt x="0" y="657860"/>
                </a:lnTo>
                <a:lnTo>
                  <a:pt x="6700520" y="657860"/>
                </a:lnTo>
                <a:lnTo>
                  <a:pt x="6700520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81479" y="2842260"/>
            <a:ext cx="66040" cy="66040"/>
            <a:chOff x="1681479" y="2842260"/>
            <a:chExt cx="66040" cy="66040"/>
          </a:xfrm>
        </p:grpSpPr>
        <p:sp>
          <p:nvSpPr>
            <p:cNvPr id="4" name="object 4"/>
            <p:cNvSpPr/>
            <p:nvPr/>
          </p:nvSpPr>
          <p:spPr>
            <a:xfrm>
              <a:off x="1691639" y="2852420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19" h="45719">
                  <a:moveTo>
                    <a:pt x="42291" y="0"/>
                  </a:moveTo>
                  <a:lnTo>
                    <a:pt x="3429" y="0"/>
                  </a:lnTo>
                  <a:lnTo>
                    <a:pt x="0" y="3428"/>
                  </a:lnTo>
                  <a:lnTo>
                    <a:pt x="0" y="7619"/>
                  </a:lnTo>
                  <a:lnTo>
                    <a:pt x="0" y="42290"/>
                  </a:lnTo>
                  <a:lnTo>
                    <a:pt x="3429" y="45719"/>
                  </a:lnTo>
                  <a:lnTo>
                    <a:pt x="42291" y="45719"/>
                  </a:lnTo>
                  <a:lnTo>
                    <a:pt x="45720" y="42290"/>
                  </a:lnTo>
                  <a:lnTo>
                    <a:pt x="45720" y="3428"/>
                  </a:lnTo>
                  <a:lnTo>
                    <a:pt x="42291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91639" y="2852420"/>
              <a:ext cx="45720" cy="45720"/>
            </a:xfrm>
            <a:custGeom>
              <a:avLst/>
              <a:gdLst/>
              <a:ahLst/>
              <a:cxnLst/>
              <a:rect l="l" t="t" r="r" b="b"/>
              <a:pathLst>
                <a:path w="45719" h="45719">
                  <a:moveTo>
                    <a:pt x="0" y="7619"/>
                  </a:moveTo>
                  <a:lnTo>
                    <a:pt x="0" y="3428"/>
                  </a:lnTo>
                  <a:lnTo>
                    <a:pt x="3429" y="0"/>
                  </a:lnTo>
                  <a:lnTo>
                    <a:pt x="7620" y="0"/>
                  </a:lnTo>
                  <a:lnTo>
                    <a:pt x="38100" y="0"/>
                  </a:lnTo>
                  <a:lnTo>
                    <a:pt x="42291" y="0"/>
                  </a:lnTo>
                  <a:lnTo>
                    <a:pt x="45720" y="3428"/>
                  </a:lnTo>
                  <a:lnTo>
                    <a:pt x="45720" y="7619"/>
                  </a:lnTo>
                  <a:lnTo>
                    <a:pt x="45720" y="38100"/>
                  </a:lnTo>
                  <a:lnTo>
                    <a:pt x="45720" y="42290"/>
                  </a:lnTo>
                  <a:lnTo>
                    <a:pt x="42291" y="45719"/>
                  </a:lnTo>
                  <a:lnTo>
                    <a:pt x="38100" y="45719"/>
                  </a:lnTo>
                  <a:lnTo>
                    <a:pt x="7620" y="45719"/>
                  </a:lnTo>
                  <a:lnTo>
                    <a:pt x="3429" y="45719"/>
                  </a:lnTo>
                  <a:lnTo>
                    <a:pt x="0" y="42290"/>
                  </a:lnTo>
                  <a:lnTo>
                    <a:pt x="0" y="38100"/>
                  </a:lnTo>
                  <a:lnTo>
                    <a:pt x="0" y="761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334000" y="1932939"/>
            <a:ext cx="2560320" cy="1935480"/>
            <a:chOff x="5334000" y="1932939"/>
            <a:chExt cx="2560320" cy="1935480"/>
          </a:xfrm>
        </p:grpSpPr>
        <p:sp>
          <p:nvSpPr>
            <p:cNvPr id="7" name="object 7"/>
            <p:cNvSpPr/>
            <p:nvPr/>
          </p:nvSpPr>
          <p:spPr>
            <a:xfrm>
              <a:off x="5344160" y="1943099"/>
              <a:ext cx="2540000" cy="1915160"/>
            </a:xfrm>
            <a:custGeom>
              <a:avLst/>
              <a:gdLst/>
              <a:ahLst/>
              <a:cxnLst/>
              <a:rect l="l" t="t" r="r" b="b"/>
              <a:pathLst>
                <a:path w="2540000" h="1915160">
                  <a:moveTo>
                    <a:pt x="2220848" y="0"/>
                  </a:moveTo>
                  <a:lnTo>
                    <a:pt x="319150" y="0"/>
                  </a:lnTo>
                  <a:lnTo>
                    <a:pt x="271986" y="3460"/>
                  </a:lnTo>
                  <a:lnTo>
                    <a:pt x="226970" y="13511"/>
                  </a:lnTo>
                  <a:lnTo>
                    <a:pt x="184599" y="29660"/>
                  </a:lnTo>
                  <a:lnTo>
                    <a:pt x="145363" y="51413"/>
                  </a:lnTo>
                  <a:lnTo>
                    <a:pt x="109758" y="78277"/>
                  </a:lnTo>
                  <a:lnTo>
                    <a:pt x="78277" y="109758"/>
                  </a:lnTo>
                  <a:lnTo>
                    <a:pt x="51413" y="145363"/>
                  </a:lnTo>
                  <a:lnTo>
                    <a:pt x="29660" y="184599"/>
                  </a:lnTo>
                  <a:lnTo>
                    <a:pt x="13511" y="226970"/>
                  </a:lnTo>
                  <a:lnTo>
                    <a:pt x="3460" y="271986"/>
                  </a:lnTo>
                  <a:lnTo>
                    <a:pt x="0" y="319150"/>
                  </a:lnTo>
                  <a:lnTo>
                    <a:pt x="0" y="1596009"/>
                  </a:lnTo>
                  <a:lnTo>
                    <a:pt x="3460" y="1643173"/>
                  </a:lnTo>
                  <a:lnTo>
                    <a:pt x="13511" y="1688189"/>
                  </a:lnTo>
                  <a:lnTo>
                    <a:pt x="29660" y="1730560"/>
                  </a:lnTo>
                  <a:lnTo>
                    <a:pt x="51413" y="1769796"/>
                  </a:lnTo>
                  <a:lnTo>
                    <a:pt x="78277" y="1805401"/>
                  </a:lnTo>
                  <a:lnTo>
                    <a:pt x="109758" y="1836882"/>
                  </a:lnTo>
                  <a:lnTo>
                    <a:pt x="145363" y="1863746"/>
                  </a:lnTo>
                  <a:lnTo>
                    <a:pt x="184599" y="1885499"/>
                  </a:lnTo>
                  <a:lnTo>
                    <a:pt x="226970" y="1901648"/>
                  </a:lnTo>
                  <a:lnTo>
                    <a:pt x="271986" y="1911699"/>
                  </a:lnTo>
                  <a:lnTo>
                    <a:pt x="319150" y="1915160"/>
                  </a:lnTo>
                  <a:lnTo>
                    <a:pt x="2220848" y="1915160"/>
                  </a:lnTo>
                  <a:lnTo>
                    <a:pt x="2268013" y="1911699"/>
                  </a:lnTo>
                  <a:lnTo>
                    <a:pt x="2313029" y="1901648"/>
                  </a:lnTo>
                  <a:lnTo>
                    <a:pt x="2355400" y="1885499"/>
                  </a:lnTo>
                  <a:lnTo>
                    <a:pt x="2394636" y="1863746"/>
                  </a:lnTo>
                  <a:lnTo>
                    <a:pt x="2430241" y="1836882"/>
                  </a:lnTo>
                  <a:lnTo>
                    <a:pt x="2461722" y="1805401"/>
                  </a:lnTo>
                  <a:lnTo>
                    <a:pt x="2488586" y="1769796"/>
                  </a:lnTo>
                  <a:lnTo>
                    <a:pt x="2510339" y="1730560"/>
                  </a:lnTo>
                  <a:lnTo>
                    <a:pt x="2526488" y="1688189"/>
                  </a:lnTo>
                  <a:lnTo>
                    <a:pt x="2536539" y="1643173"/>
                  </a:lnTo>
                  <a:lnTo>
                    <a:pt x="2539999" y="1596009"/>
                  </a:lnTo>
                  <a:lnTo>
                    <a:pt x="2539999" y="319150"/>
                  </a:lnTo>
                  <a:lnTo>
                    <a:pt x="2536539" y="271986"/>
                  </a:lnTo>
                  <a:lnTo>
                    <a:pt x="2526488" y="226970"/>
                  </a:lnTo>
                  <a:lnTo>
                    <a:pt x="2510339" y="184599"/>
                  </a:lnTo>
                  <a:lnTo>
                    <a:pt x="2488586" y="145363"/>
                  </a:lnTo>
                  <a:lnTo>
                    <a:pt x="2461722" y="109758"/>
                  </a:lnTo>
                  <a:lnTo>
                    <a:pt x="2430241" y="78277"/>
                  </a:lnTo>
                  <a:lnTo>
                    <a:pt x="2394636" y="51413"/>
                  </a:lnTo>
                  <a:lnTo>
                    <a:pt x="2355400" y="29660"/>
                  </a:lnTo>
                  <a:lnTo>
                    <a:pt x="2313029" y="13511"/>
                  </a:lnTo>
                  <a:lnTo>
                    <a:pt x="2268013" y="3460"/>
                  </a:lnTo>
                  <a:lnTo>
                    <a:pt x="2220848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44160" y="1943099"/>
              <a:ext cx="2540000" cy="1915160"/>
            </a:xfrm>
            <a:custGeom>
              <a:avLst/>
              <a:gdLst/>
              <a:ahLst/>
              <a:cxnLst/>
              <a:rect l="l" t="t" r="r" b="b"/>
              <a:pathLst>
                <a:path w="2540000" h="1915160">
                  <a:moveTo>
                    <a:pt x="0" y="319150"/>
                  </a:moveTo>
                  <a:lnTo>
                    <a:pt x="3460" y="271986"/>
                  </a:lnTo>
                  <a:lnTo>
                    <a:pt x="13511" y="226970"/>
                  </a:lnTo>
                  <a:lnTo>
                    <a:pt x="29660" y="184599"/>
                  </a:lnTo>
                  <a:lnTo>
                    <a:pt x="51413" y="145363"/>
                  </a:lnTo>
                  <a:lnTo>
                    <a:pt x="78277" y="109758"/>
                  </a:lnTo>
                  <a:lnTo>
                    <a:pt x="109758" y="78277"/>
                  </a:lnTo>
                  <a:lnTo>
                    <a:pt x="145363" y="51413"/>
                  </a:lnTo>
                  <a:lnTo>
                    <a:pt x="184599" y="29660"/>
                  </a:lnTo>
                  <a:lnTo>
                    <a:pt x="226970" y="13511"/>
                  </a:lnTo>
                  <a:lnTo>
                    <a:pt x="271986" y="3460"/>
                  </a:lnTo>
                  <a:lnTo>
                    <a:pt x="319150" y="0"/>
                  </a:lnTo>
                  <a:lnTo>
                    <a:pt x="2220848" y="0"/>
                  </a:lnTo>
                  <a:lnTo>
                    <a:pt x="2268013" y="3460"/>
                  </a:lnTo>
                  <a:lnTo>
                    <a:pt x="2313029" y="13511"/>
                  </a:lnTo>
                  <a:lnTo>
                    <a:pt x="2355400" y="29660"/>
                  </a:lnTo>
                  <a:lnTo>
                    <a:pt x="2394636" y="51413"/>
                  </a:lnTo>
                  <a:lnTo>
                    <a:pt x="2430241" y="78277"/>
                  </a:lnTo>
                  <a:lnTo>
                    <a:pt x="2461722" y="109758"/>
                  </a:lnTo>
                  <a:lnTo>
                    <a:pt x="2488586" y="145363"/>
                  </a:lnTo>
                  <a:lnTo>
                    <a:pt x="2510339" y="184599"/>
                  </a:lnTo>
                  <a:lnTo>
                    <a:pt x="2526488" y="226970"/>
                  </a:lnTo>
                  <a:lnTo>
                    <a:pt x="2536539" y="271986"/>
                  </a:lnTo>
                  <a:lnTo>
                    <a:pt x="2539999" y="319150"/>
                  </a:lnTo>
                  <a:lnTo>
                    <a:pt x="2539999" y="1596009"/>
                  </a:lnTo>
                  <a:lnTo>
                    <a:pt x="2536539" y="1643173"/>
                  </a:lnTo>
                  <a:lnTo>
                    <a:pt x="2526488" y="1688189"/>
                  </a:lnTo>
                  <a:lnTo>
                    <a:pt x="2510339" y="1730560"/>
                  </a:lnTo>
                  <a:lnTo>
                    <a:pt x="2488586" y="1769796"/>
                  </a:lnTo>
                  <a:lnTo>
                    <a:pt x="2461722" y="1805401"/>
                  </a:lnTo>
                  <a:lnTo>
                    <a:pt x="2430241" y="1836882"/>
                  </a:lnTo>
                  <a:lnTo>
                    <a:pt x="2394636" y="1863746"/>
                  </a:lnTo>
                  <a:lnTo>
                    <a:pt x="2355400" y="1885499"/>
                  </a:lnTo>
                  <a:lnTo>
                    <a:pt x="2313029" y="1901648"/>
                  </a:lnTo>
                  <a:lnTo>
                    <a:pt x="2268013" y="1911699"/>
                  </a:lnTo>
                  <a:lnTo>
                    <a:pt x="2220848" y="1915160"/>
                  </a:lnTo>
                  <a:lnTo>
                    <a:pt x="319150" y="1915160"/>
                  </a:lnTo>
                  <a:lnTo>
                    <a:pt x="271986" y="1911699"/>
                  </a:lnTo>
                  <a:lnTo>
                    <a:pt x="226970" y="1901648"/>
                  </a:lnTo>
                  <a:lnTo>
                    <a:pt x="184599" y="1885499"/>
                  </a:lnTo>
                  <a:lnTo>
                    <a:pt x="145363" y="1863746"/>
                  </a:lnTo>
                  <a:lnTo>
                    <a:pt x="109758" y="1836882"/>
                  </a:lnTo>
                  <a:lnTo>
                    <a:pt x="78277" y="1805401"/>
                  </a:lnTo>
                  <a:lnTo>
                    <a:pt x="51413" y="1769796"/>
                  </a:lnTo>
                  <a:lnTo>
                    <a:pt x="29660" y="1730560"/>
                  </a:lnTo>
                  <a:lnTo>
                    <a:pt x="13511" y="1688189"/>
                  </a:lnTo>
                  <a:lnTo>
                    <a:pt x="3460" y="1643173"/>
                  </a:lnTo>
                  <a:lnTo>
                    <a:pt x="0" y="1596009"/>
                  </a:lnTo>
                  <a:lnTo>
                    <a:pt x="0" y="319150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520690" y="2015490"/>
            <a:ext cx="2185035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 marR="79375" indent="-1270" algn="ctr">
              <a:lnSpc>
                <a:spcPct val="100000"/>
              </a:lnSpc>
              <a:spcBef>
                <a:spcPts val="100"/>
              </a:spcBef>
            </a:pP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II уровень </a:t>
            </a:r>
            <a:r>
              <a:rPr sz="1400" b="1" dirty="0">
                <a:latin typeface="Segoe UI"/>
                <a:cs typeface="Segoe UI"/>
              </a:rPr>
              <a:t>-</a:t>
            </a:r>
            <a:r>
              <a:rPr sz="1400" b="1" spc="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начатки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о</a:t>
            </a:r>
            <a:r>
              <a:rPr sz="1400" b="1" spc="5" dirty="0">
                <a:latin typeface="Segoe UI"/>
                <a:cs typeface="Segoe UI"/>
              </a:rPr>
              <a:t>б</a:t>
            </a:r>
            <a:r>
              <a:rPr sz="1400" b="1" spc="-5" dirty="0">
                <a:latin typeface="Segoe UI"/>
                <a:cs typeface="Segoe UI"/>
              </a:rPr>
              <a:t>щеу</a:t>
            </a:r>
            <a:r>
              <a:rPr sz="1400" b="1" dirty="0">
                <a:latin typeface="Segoe UI"/>
                <a:cs typeface="Segoe UI"/>
              </a:rPr>
              <a:t>п</a:t>
            </a:r>
            <a:r>
              <a:rPr sz="1400" b="1" spc="-20" dirty="0">
                <a:latin typeface="Segoe UI"/>
                <a:cs typeface="Segoe UI"/>
              </a:rPr>
              <a:t>о</a:t>
            </a:r>
            <a:r>
              <a:rPr sz="1400" b="1" dirty="0">
                <a:latin typeface="Segoe UI"/>
                <a:cs typeface="Segoe UI"/>
              </a:rPr>
              <a:t>т</a:t>
            </a:r>
            <a:r>
              <a:rPr sz="1400" b="1" spc="-10" dirty="0">
                <a:latin typeface="Segoe UI"/>
                <a:cs typeface="Segoe UI"/>
              </a:rPr>
              <a:t>р</a:t>
            </a:r>
            <a:r>
              <a:rPr sz="1400" b="1" dirty="0">
                <a:latin typeface="Segoe UI"/>
                <a:cs typeface="Segoe UI"/>
              </a:rPr>
              <a:t>е</a:t>
            </a:r>
            <a:r>
              <a:rPr sz="1400" b="1" spc="5" dirty="0">
                <a:latin typeface="Segoe UI"/>
                <a:cs typeface="Segoe UI"/>
              </a:rPr>
              <a:t>б</a:t>
            </a:r>
            <a:r>
              <a:rPr sz="1400" b="1" spc="-5" dirty="0">
                <a:latin typeface="Segoe UI"/>
                <a:cs typeface="Segoe UI"/>
              </a:rPr>
              <a:t>и</a:t>
            </a:r>
            <a:r>
              <a:rPr sz="1400" b="1" spc="-20" dirty="0">
                <a:latin typeface="Segoe UI"/>
                <a:cs typeface="Segoe UI"/>
              </a:rPr>
              <a:t>т</a:t>
            </a:r>
            <a:r>
              <a:rPr sz="1400" b="1" dirty="0">
                <a:latin typeface="Segoe UI"/>
                <a:cs typeface="Segoe UI"/>
              </a:rPr>
              <a:t>е</a:t>
            </a:r>
            <a:r>
              <a:rPr sz="1400" b="1" spc="-5" dirty="0">
                <a:latin typeface="Segoe UI"/>
                <a:cs typeface="Segoe UI"/>
              </a:rPr>
              <a:t>льной  речи,</a:t>
            </a:r>
            <a:r>
              <a:rPr sz="1400" b="1" spc="-1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бедность</a:t>
            </a:r>
            <a:endParaRPr sz="1400">
              <a:latin typeface="Segoe UI"/>
              <a:cs typeface="Segoe UI"/>
            </a:endParaRPr>
          </a:p>
          <a:p>
            <a:pPr marL="12065" marR="5080" algn="ctr">
              <a:lnSpc>
                <a:spcPct val="100000"/>
              </a:lnSpc>
            </a:pPr>
            <a:r>
              <a:rPr sz="1400" b="1" dirty="0">
                <a:latin typeface="Segoe UI"/>
                <a:cs typeface="Segoe UI"/>
              </a:rPr>
              <a:t>высказывания,</a:t>
            </a:r>
            <a:r>
              <a:rPr sz="1400" b="1" spc="-90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слоговая </a:t>
            </a:r>
            <a:r>
              <a:rPr sz="1400" b="1" spc="-370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структура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грубо</a:t>
            </a:r>
            <a:endParaRPr sz="1400">
              <a:latin typeface="Segoe UI"/>
              <a:cs typeface="Segoe UI"/>
            </a:endParaRPr>
          </a:p>
          <a:p>
            <a:pPr marL="381000" marR="369570" indent="1270" algn="ctr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Segoe UI"/>
                <a:cs typeface="Segoe UI"/>
              </a:rPr>
              <a:t>нарушена,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м</a:t>
            </a:r>
            <a:r>
              <a:rPr sz="1400" b="1" dirty="0">
                <a:latin typeface="Segoe UI"/>
                <a:cs typeface="Segoe UI"/>
              </a:rPr>
              <a:t>н</a:t>
            </a:r>
            <a:r>
              <a:rPr sz="1400" b="1" spc="-15" dirty="0">
                <a:latin typeface="Segoe UI"/>
                <a:cs typeface="Segoe UI"/>
              </a:rPr>
              <a:t>о</a:t>
            </a:r>
            <a:r>
              <a:rPr sz="1400" b="1" spc="-25" dirty="0">
                <a:latin typeface="Segoe UI"/>
                <a:cs typeface="Segoe UI"/>
              </a:rPr>
              <a:t>ж</a:t>
            </a:r>
            <a:r>
              <a:rPr sz="1400" b="1" dirty="0">
                <a:latin typeface="Segoe UI"/>
                <a:cs typeface="Segoe UI"/>
              </a:rPr>
              <a:t>е</a:t>
            </a:r>
            <a:r>
              <a:rPr sz="1400" b="1" spc="5" dirty="0">
                <a:latin typeface="Segoe UI"/>
                <a:cs typeface="Segoe UI"/>
              </a:rPr>
              <a:t>с</a:t>
            </a:r>
            <a:r>
              <a:rPr sz="1400" b="1" dirty="0">
                <a:latin typeface="Segoe UI"/>
                <a:cs typeface="Segoe UI"/>
              </a:rPr>
              <a:t>т</a:t>
            </a:r>
            <a:r>
              <a:rPr sz="1400" b="1" spc="10" dirty="0">
                <a:latin typeface="Segoe UI"/>
                <a:cs typeface="Segoe UI"/>
              </a:rPr>
              <a:t>в</a:t>
            </a:r>
            <a:r>
              <a:rPr sz="1400" b="1" dirty="0">
                <a:latin typeface="Segoe UI"/>
                <a:cs typeface="Segoe UI"/>
              </a:rPr>
              <a:t>е</a:t>
            </a:r>
            <a:r>
              <a:rPr sz="1400" b="1" spc="5" dirty="0">
                <a:latin typeface="Segoe UI"/>
                <a:cs typeface="Segoe UI"/>
              </a:rPr>
              <a:t>н</a:t>
            </a:r>
            <a:r>
              <a:rPr sz="1400" b="1" dirty="0">
                <a:latin typeface="Segoe UI"/>
                <a:cs typeface="Segoe UI"/>
              </a:rPr>
              <a:t>ные  </a:t>
            </a:r>
            <a:r>
              <a:rPr sz="1400" b="1" spc="-5" dirty="0">
                <a:latin typeface="Segoe UI"/>
                <a:cs typeface="Segoe UI"/>
              </a:rPr>
              <a:t>аграмматизмы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5000" y="1905000"/>
            <a:ext cx="2773680" cy="2181860"/>
            <a:chOff x="635000" y="1905000"/>
            <a:chExt cx="2773680" cy="2181860"/>
          </a:xfrm>
        </p:grpSpPr>
        <p:sp>
          <p:nvSpPr>
            <p:cNvPr id="11" name="object 11"/>
            <p:cNvSpPr/>
            <p:nvPr/>
          </p:nvSpPr>
          <p:spPr>
            <a:xfrm>
              <a:off x="645160" y="1915160"/>
              <a:ext cx="2753360" cy="2161540"/>
            </a:xfrm>
            <a:custGeom>
              <a:avLst/>
              <a:gdLst/>
              <a:ahLst/>
              <a:cxnLst/>
              <a:rect l="l" t="t" r="r" b="b"/>
              <a:pathLst>
                <a:path w="2753360" h="2161540">
                  <a:moveTo>
                    <a:pt x="2393061" y="0"/>
                  </a:moveTo>
                  <a:lnTo>
                    <a:pt x="360260" y="0"/>
                  </a:lnTo>
                  <a:lnTo>
                    <a:pt x="311374" y="3288"/>
                  </a:lnTo>
                  <a:lnTo>
                    <a:pt x="264487" y="12868"/>
                  </a:lnTo>
                  <a:lnTo>
                    <a:pt x="220029" y="28311"/>
                  </a:lnTo>
                  <a:lnTo>
                    <a:pt x="178428" y="49186"/>
                  </a:lnTo>
                  <a:lnTo>
                    <a:pt x="140114" y="75066"/>
                  </a:lnTo>
                  <a:lnTo>
                    <a:pt x="105516" y="105521"/>
                  </a:lnTo>
                  <a:lnTo>
                    <a:pt x="75063" y="140121"/>
                  </a:lnTo>
                  <a:lnTo>
                    <a:pt x="49185" y="178439"/>
                  </a:lnTo>
                  <a:lnTo>
                    <a:pt x="28310" y="220045"/>
                  </a:lnTo>
                  <a:lnTo>
                    <a:pt x="12868" y="264509"/>
                  </a:lnTo>
                  <a:lnTo>
                    <a:pt x="3288" y="311404"/>
                  </a:lnTo>
                  <a:lnTo>
                    <a:pt x="0" y="360299"/>
                  </a:lnTo>
                  <a:lnTo>
                    <a:pt x="0" y="1801240"/>
                  </a:lnTo>
                  <a:lnTo>
                    <a:pt x="3288" y="1850135"/>
                  </a:lnTo>
                  <a:lnTo>
                    <a:pt x="12868" y="1897030"/>
                  </a:lnTo>
                  <a:lnTo>
                    <a:pt x="28310" y="1941494"/>
                  </a:lnTo>
                  <a:lnTo>
                    <a:pt x="49185" y="1983100"/>
                  </a:lnTo>
                  <a:lnTo>
                    <a:pt x="75063" y="2021418"/>
                  </a:lnTo>
                  <a:lnTo>
                    <a:pt x="105516" y="2056018"/>
                  </a:lnTo>
                  <a:lnTo>
                    <a:pt x="140114" y="2086473"/>
                  </a:lnTo>
                  <a:lnTo>
                    <a:pt x="178428" y="2112353"/>
                  </a:lnTo>
                  <a:lnTo>
                    <a:pt x="220029" y="2133228"/>
                  </a:lnTo>
                  <a:lnTo>
                    <a:pt x="264487" y="2148671"/>
                  </a:lnTo>
                  <a:lnTo>
                    <a:pt x="311374" y="2158251"/>
                  </a:lnTo>
                  <a:lnTo>
                    <a:pt x="360260" y="2161540"/>
                  </a:lnTo>
                  <a:lnTo>
                    <a:pt x="2393061" y="2161540"/>
                  </a:lnTo>
                  <a:lnTo>
                    <a:pt x="2441955" y="2158251"/>
                  </a:lnTo>
                  <a:lnTo>
                    <a:pt x="2488850" y="2148671"/>
                  </a:lnTo>
                  <a:lnTo>
                    <a:pt x="2533314" y="2133228"/>
                  </a:lnTo>
                  <a:lnTo>
                    <a:pt x="2574920" y="2112353"/>
                  </a:lnTo>
                  <a:lnTo>
                    <a:pt x="2613238" y="2086473"/>
                  </a:lnTo>
                  <a:lnTo>
                    <a:pt x="2647838" y="2056018"/>
                  </a:lnTo>
                  <a:lnTo>
                    <a:pt x="2678293" y="2021418"/>
                  </a:lnTo>
                  <a:lnTo>
                    <a:pt x="2704173" y="1983100"/>
                  </a:lnTo>
                  <a:lnTo>
                    <a:pt x="2725048" y="1941494"/>
                  </a:lnTo>
                  <a:lnTo>
                    <a:pt x="2740491" y="1897030"/>
                  </a:lnTo>
                  <a:lnTo>
                    <a:pt x="2750071" y="1850135"/>
                  </a:lnTo>
                  <a:lnTo>
                    <a:pt x="2753360" y="1801240"/>
                  </a:lnTo>
                  <a:lnTo>
                    <a:pt x="2753360" y="360299"/>
                  </a:lnTo>
                  <a:lnTo>
                    <a:pt x="2750071" y="311404"/>
                  </a:lnTo>
                  <a:lnTo>
                    <a:pt x="2740491" y="264509"/>
                  </a:lnTo>
                  <a:lnTo>
                    <a:pt x="2725048" y="220045"/>
                  </a:lnTo>
                  <a:lnTo>
                    <a:pt x="2704173" y="178439"/>
                  </a:lnTo>
                  <a:lnTo>
                    <a:pt x="2678293" y="140121"/>
                  </a:lnTo>
                  <a:lnTo>
                    <a:pt x="2647838" y="105521"/>
                  </a:lnTo>
                  <a:lnTo>
                    <a:pt x="2613238" y="75066"/>
                  </a:lnTo>
                  <a:lnTo>
                    <a:pt x="2574920" y="49186"/>
                  </a:lnTo>
                  <a:lnTo>
                    <a:pt x="2533314" y="28311"/>
                  </a:lnTo>
                  <a:lnTo>
                    <a:pt x="2488850" y="12868"/>
                  </a:lnTo>
                  <a:lnTo>
                    <a:pt x="2441955" y="3288"/>
                  </a:lnTo>
                  <a:lnTo>
                    <a:pt x="2393061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5160" y="1915160"/>
              <a:ext cx="2753360" cy="2161540"/>
            </a:xfrm>
            <a:custGeom>
              <a:avLst/>
              <a:gdLst/>
              <a:ahLst/>
              <a:cxnLst/>
              <a:rect l="l" t="t" r="r" b="b"/>
              <a:pathLst>
                <a:path w="2753360" h="2161540">
                  <a:moveTo>
                    <a:pt x="0" y="360299"/>
                  </a:moveTo>
                  <a:lnTo>
                    <a:pt x="3288" y="311404"/>
                  </a:lnTo>
                  <a:lnTo>
                    <a:pt x="12868" y="264509"/>
                  </a:lnTo>
                  <a:lnTo>
                    <a:pt x="28310" y="220045"/>
                  </a:lnTo>
                  <a:lnTo>
                    <a:pt x="49185" y="178439"/>
                  </a:lnTo>
                  <a:lnTo>
                    <a:pt x="75063" y="140121"/>
                  </a:lnTo>
                  <a:lnTo>
                    <a:pt x="105516" y="105521"/>
                  </a:lnTo>
                  <a:lnTo>
                    <a:pt x="140114" y="75066"/>
                  </a:lnTo>
                  <a:lnTo>
                    <a:pt x="178428" y="49186"/>
                  </a:lnTo>
                  <a:lnTo>
                    <a:pt x="220029" y="28311"/>
                  </a:lnTo>
                  <a:lnTo>
                    <a:pt x="264487" y="12868"/>
                  </a:lnTo>
                  <a:lnTo>
                    <a:pt x="311374" y="3288"/>
                  </a:lnTo>
                  <a:lnTo>
                    <a:pt x="360260" y="0"/>
                  </a:lnTo>
                  <a:lnTo>
                    <a:pt x="2393061" y="0"/>
                  </a:lnTo>
                  <a:lnTo>
                    <a:pt x="2441955" y="3288"/>
                  </a:lnTo>
                  <a:lnTo>
                    <a:pt x="2488850" y="12868"/>
                  </a:lnTo>
                  <a:lnTo>
                    <a:pt x="2533314" y="28311"/>
                  </a:lnTo>
                  <a:lnTo>
                    <a:pt x="2574920" y="49186"/>
                  </a:lnTo>
                  <a:lnTo>
                    <a:pt x="2613238" y="75066"/>
                  </a:lnTo>
                  <a:lnTo>
                    <a:pt x="2647838" y="105521"/>
                  </a:lnTo>
                  <a:lnTo>
                    <a:pt x="2678293" y="140121"/>
                  </a:lnTo>
                  <a:lnTo>
                    <a:pt x="2704173" y="178439"/>
                  </a:lnTo>
                  <a:lnTo>
                    <a:pt x="2725048" y="220045"/>
                  </a:lnTo>
                  <a:lnTo>
                    <a:pt x="2740491" y="264509"/>
                  </a:lnTo>
                  <a:lnTo>
                    <a:pt x="2750071" y="311404"/>
                  </a:lnTo>
                  <a:lnTo>
                    <a:pt x="2753360" y="360299"/>
                  </a:lnTo>
                  <a:lnTo>
                    <a:pt x="2753360" y="1801240"/>
                  </a:lnTo>
                  <a:lnTo>
                    <a:pt x="2750071" y="1850135"/>
                  </a:lnTo>
                  <a:lnTo>
                    <a:pt x="2740491" y="1897030"/>
                  </a:lnTo>
                  <a:lnTo>
                    <a:pt x="2725048" y="1941494"/>
                  </a:lnTo>
                  <a:lnTo>
                    <a:pt x="2704173" y="1983100"/>
                  </a:lnTo>
                  <a:lnTo>
                    <a:pt x="2678293" y="2021418"/>
                  </a:lnTo>
                  <a:lnTo>
                    <a:pt x="2647838" y="2056018"/>
                  </a:lnTo>
                  <a:lnTo>
                    <a:pt x="2613238" y="2086473"/>
                  </a:lnTo>
                  <a:lnTo>
                    <a:pt x="2574920" y="2112353"/>
                  </a:lnTo>
                  <a:lnTo>
                    <a:pt x="2533314" y="2133228"/>
                  </a:lnTo>
                  <a:lnTo>
                    <a:pt x="2488850" y="2148671"/>
                  </a:lnTo>
                  <a:lnTo>
                    <a:pt x="2441955" y="2158251"/>
                  </a:lnTo>
                  <a:lnTo>
                    <a:pt x="2393061" y="2161540"/>
                  </a:lnTo>
                  <a:lnTo>
                    <a:pt x="360260" y="2161540"/>
                  </a:lnTo>
                  <a:lnTo>
                    <a:pt x="311374" y="2158251"/>
                  </a:lnTo>
                  <a:lnTo>
                    <a:pt x="264487" y="2148671"/>
                  </a:lnTo>
                  <a:lnTo>
                    <a:pt x="220029" y="2133228"/>
                  </a:lnTo>
                  <a:lnTo>
                    <a:pt x="178428" y="2112353"/>
                  </a:lnTo>
                  <a:lnTo>
                    <a:pt x="140114" y="2086473"/>
                  </a:lnTo>
                  <a:lnTo>
                    <a:pt x="105516" y="2056018"/>
                  </a:lnTo>
                  <a:lnTo>
                    <a:pt x="75063" y="2021418"/>
                  </a:lnTo>
                  <a:lnTo>
                    <a:pt x="49185" y="1983100"/>
                  </a:lnTo>
                  <a:lnTo>
                    <a:pt x="28310" y="1941494"/>
                  </a:lnTo>
                  <a:lnTo>
                    <a:pt x="12868" y="1897030"/>
                  </a:lnTo>
                  <a:lnTo>
                    <a:pt x="3288" y="1850135"/>
                  </a:lnTo>
                  <a:lnTo>
                    <a:pt x="0" y="1801240"/>
                  </a:lnTo>
                  <a:lnTo>
                    <a:pt x="0" y="36029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51547" y="2004059"/>
            <a:ext cx="214185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I 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уровень-</a:t>
            </a:r>
            <a:r>
              <a:rPr sz="1600" b="1" spc="-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полное </a:t>
            </a:r>
            <a:r>
              <a:rPr sz="1400" b="1" spc="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отсутствие </a:t>
            </a:r>
            <a:r>
              <a:rPr sz="1400" b="1" spc="-5" dirty="0">
                <a:latin typeface="Segoe UI"/>
                <a:cs typeface="Segoe UI"/>
              </a:rPr>
              <a:t>или резкое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ограничение</a:t>
            </a:r>
            <a:r>
              <a:rPr sz="1400" b="1" spc="-65" dirty="0"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словесных </a:t>
            </a:r>
            <a:r>
              <a:rPr sz="1400" b="1" spc="-370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средств </a:t>
            </a:r>
            <a:r>
              <a:rPr sz="1400" b="1" dirty="0">
                <a:latin typeface="Segoe UI"/>
                <a:cs typeface="Segoe UI"/>
              </a:rPr>
              <a:t>общения. </a:t>
            </a:r>
            <a:r>
              <a:rPr sz="1400" b="1" spc="-10" dirty="0">
                <a:latin typeface="Segoe UI"/>
                <a:cs typeface="Segoe UI"/>
              </a:rPr>
              <a:t>Речь </a:t>
            </a:r>
            <a:r>
              <a:rPr sz="1400" b="1" spc="-5" dirty="0">
                <a:latin typeface="Segoe UI"/>
                <a:cs typeface="Segoe UI"/>
              </a:rPr>
              <a:t> состоит из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звукоподражаний, </a:t>
            </a:r>
            <a:r>
              <a:rPr sz="1400" b="1" dirty="0">
                <a:latin typeface="Segoe UI"/>
                <a:cs typeface="Segoe UI"/>
              </a:rPr>
              <a:t> звуковых </a:t>
            </a:r>
            <a:r>
              <a:rPr sz="1400" b="1" spc="-5" dirty="0">
                <a:latin typeface="Segoe UI"/>
                <a:cs typeface="Segoe UI"/>
              </a:rPr>
              <a:t>комплексов, </a:t>
            </a:r>
            <a:r>
              <a:rPr sz="1400" b="1" dirty="0">
                <a:latin typeface="Segoe UI"/>
                <a:cs typeface="Segoe UI"/>
              </a:rPr>
              <a:t> лепета. Преобладает </a:t>
            </a:r>
            <a:r>
              <a:rPr sz="1400" b="1" spc="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жестовая</a:t>
            </a:r>
            <a:r>
              <a:rPr sz="1400" b="1" spc="-30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речь.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388359" y="4066540"/>
            <a:ext cx="2778760" cy="1894839"/>
            <a:chOff x="3388359" y="4066540"/>
            <a:chExt cx="2778760" cy="1894839"/>
          </a:xfrm>
        </p:grpSpPr>
        <p:sp>
          <p:nvSpPr>
            <p:cNvPr id="15" name="object 15"/>
            <p:cNvSpPr/>
            <p:nvPr/>
          </p:nvSpPr>
          <p:spPr>
            <a:xfrm>
              <a:off x="3398519" y="4076700"/>
              <a:ext cx="2758440" cy="1874520"/>
            </a:xfrm>
            <a:custGeom>
              <a:avLst/>
              <a:gdLst/>
              <a:ahLst/>
              <a:cxnLst/>
              <a:rect l="l" t="t" r="r" b="b"/>
              <a:pathLst>
                <a:path w="2758440" h="1874520">
                  <a:moveTo>
                    <a:pt x="2446019" y="0"/>
                  </a:moveTo>
                  <a:lnTo>
                    <a:pt x="312419" y="0"/>
                  </a:lnTo>
                  <a:lnTo>
                    <a:pt x="266241" y="3386"/>
                  </a:lnTo>
                  <a:lnTo>
                    <a:pt x="222171" y="13223"/>
                  </a:lnTo>
                  <a:lnTo>
                    <a:pt x="180690" y="29029"/>
                  </a:lnTo>
                  <a:lnTo>
                    <a:pt x="142282" y="50320"/>
                  </a:lnTo>
                  <a:lnTo>
                    <a:pt x="107429" y="76615"/>
                  </a:lnTo>
                  <a:lnTo>
                    <a:pt x="76615" y="107429"/>
                  </a:lnTo>
                  <a:lnTo>
                    <a:pt x="50320" y="142282"/>
                  </a:lnTo>
                  <a:lnTo>
                    <a:pt x="29029" y="180690"/>
                  </a:lnTo>
                  <a:lnTo>
                    <a:pt x="13223" y="222171"/>
                  </a:lnTo>
                  <a:lnTo>
                    <a:pt x="3386" y="266241"/>
                  </a:lnTo>
                  <a:lnTo>
                    <a:pt x="0" y="312419"/>
                  </a:lnTo>
                  <a:lnTo>
                    <a:pt x="0" y="1562087"/>
                  </a:lnTo>
                  <a:lnTo>
                    <a:pt x="3386" y="1608257"/>
                  </a:lnTo>
                  <a:lnTo>
                    <a:pt x="13223" y="1652323"/>
                  </a:lnTo>
                  <a:lnTo>
                    <a:pt x="29029" y="1693802"/>
                  </a:lnTo>
                  <a:lnTo>
                    <a:pt x="50320" y="1732211"/>
                  </a:lnTo>
                  <a:lnTo>
                    <a:pt x="76615" y="1767067"/>
                  </a:lnTo>
                  <a:lnTo>
                    <a:pt x="107429" y="1797886"/>
                  </a:lnTo>
                  <a:lnTo>
                    <a:pt x="142282" y="1824185"/>
                  </a:lnTo>
                  <a:lnTo>
                    <a:pt x="180690" y="1845482"/>
                  </a:lnTo>
                  <a:lnTo>
                    <a:pt x="222171" y="1861292"/>
                  </a:lnTo>
                  <a:lnTo>
                    <a:pt x="266241" y="1871132"/>
                  </a:lnTo>
                  <a:lnTo>
                    <a:pt x="312419" y="1874520"/>
                  </a:lnTo>
                  <a:lnTo>
                    <a:pt x="2446019" y="1874520"/>
                  </a:lnTo>
                  <a:lnTo>
                    <a:pt x="2492198" y="1871132"/>
                  </a:lnTo>
                  <a:lnTo>
                    <a:pt x="2536268" y="1861292"/>
                  </a:lnTo>
                  <a:lnTo>
                    <a:pt x="2577749" y="1845482"/>
                  </a:lnTo>
                  <a:lnTo>
                    <a:pt x="2616157" y="1824185"/>
                  </a:lnTo>
                  <a:lnTo>
                    <a:pt x="2651010" y="1797886"/>
                  </a:lnTo>
                  <a:lnTo>
                    <a:pt x="2681824" y="1767067"/>
                  </a:lnTo>
                  <a:lnTo>
                    <a:pt x="2708119" y="1732211"/>
                  </a:lnTo>
                  <a:lnTo>
                    <a:pt x="2729410" y="1693802"/>
                  </a:lnTo>
                  <a:lnTo>
                    <a:pt x="2745216" y="1652323"/>
                  </a:lnTo>
                  <a:lnTo>
                    <a:pt x="2755053" y="1608257"/>
                  </a:lnTo>
                  <a:lnTo>
                    <a:pt x="2758440" y="1562087"/>
                  </a:lnTo>
                  <a:lnTo>
                    <a:pt x="2758440" y="312419"/>
                  </a:lnTo>
                  <a:lnTo>
                    <a:pt x="2755053" y="266241"/>
                  </a:lnTo>
                  <a:lnTo>
                    <a:pt x="2745216" y="222171"/>
                  </a:lnTo>
                  <a:lnTo>
                    <a:pt x="2729410" y="180690"/>
                  </a:lnTo>
                  <a:lnTo>
                    <a:pt x="2708119" y="142282"/>
                  </a:lnTo>
                  <a:lnTo>
                    <a:pt x="2681824" y="107429"/>
                  </a:lnTo>
                  <a:lnTo>
                    <a:pt x="2651010" y="76615"/>
                  </a:lnTo>
                  <a:lnTo>
                    <a:pt x="2616157" y="50320"/>
                  </a:lnTo>
                  <a:lnTo>
                    <a:pt x="2577749" y="29029"/>
                  </a:lnTo>
                  <a:lnTo>
                    <a:pt x="2536268" y="13223"/>
                  </a:lnTo>
                  <a:lnTo>
                    <a:pt x="2492198" y="3386"/>
                  </a:lnTo>
                  <a:lnTo>
                    <a:pt x="2446019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98519" y="4076700"/>
              <a:ext cx="2758440" cy="1874520"/>
            </a:xfrm>
            <a:custGeom>
              <a:avLst/>
              <a:gdLst/>
              <a:ahLst/>
              <a:cxnLst/>
              <a:rect l="l" t="t" r="r" b="b"/>
              <a:pathLst>
                <a:path w="2758440" h="1874520">
                  <a:moveTo>
                    <a:pt x="0" y="312419"/>
                  </a:moveTo>
                  <a:lnTo>
                    <a:pt x="3386" y="266241"/>
                  </a:lnTo>
                  <a:lnTo>
                    <a:pt x="13223" y="222171"/>
                  </a:lnTo>
                  <a:lnTo>
                    <a:pt x="29029" y="180690"/>
                  </a:lnTo>
                  <a:lnTo>
                    <a:pt x="50320" y="142282"/>
                  </a:lnTo>
                  <a:lnTo>
                    <a:pt x="76615" y="107429"/>
                  </a:lnTo>
                  <a:lnTo>
                    <a:pt x="107429" y="76615"/>
                  </a:lnTo>
                  <a:lnTo>
                    <a:pt x="142282" y="50320"/>
                  </a:lnTo>
                  <a:lnTo>
                    <a:pt x="180690" y="29029"/>
                  </a:lnTo>
                  <a:lnTo>
                    <a:pt x="222171" y="13223"/>
                  </a:lnTo>
                  <a:lnTo>
                    <a:pt x="266241" y="3386"/>
                  </a:lnTo>
                  <a:lnTo>
                    <a:pt x="312419" y="0"/>
                  </a:lnTo>
                  <a:lnTo>
                    <a:pt x="2446019" y="0"/>
                  </a:lnTo>
                  <a:lnTo>
                    <a:pt x="2492198" y="3386"/>
                  </a:lnTo>
                  <a:lnTo>
                    <a:pt x="2536268" y="13223"/>
                  </a:lnTo>
                  <a:lnTo>
                    <a:pt x="2577749" y="29029"/>
                  </a:lnTo>
                  <a:lnTo>
                    <a:pt x="2616157" y="50320"/>
                  </a:lnTo>
                  <a:lnTo>
                    <a:pt x="2651010" y="76615"/>
                  </a:lnTo>
                  <a:lnTo>
                    <a:pt x="2681824" y="107429"/>
                  </a:lnTo>
                  <a:lnTo>
                    <a:pt x="2708119" y="142282"/>
                  </a:lnTo>
                  <a:lnTo>
                    <a:pt x="2729410" y="180690"/>
                  </a:lnTo>
                  <a:lnTo>
                    <a:pt x="2745216" y="222171"/>
                  </a:lnTo>
                  <a:lnTo>
                    <a:pt x="2755053" y="266241"/>
                  </a:lnTo>
                  <a:lnTo>
                    <a:pt x="2758440" y="312419"/>
                  </a:lnTo>
                  <a:lnTo>
                    <a:pt x="2758440" y="1562087"/>
                  </a:lnTo>
                  <a:lnTo>
                    <a:pt x="2755053" y="1608257"/>
                  </a:lnTo>
                  <a:lnTo>
                    <a:pt x="2745216" y="1652323"/>
                  </a:lnTo>
                  <a:lnTo>
                    <a:pt x="2729410" y="1693802"/>
                  </a:lnTo>
                  <a:lnTo>
                    <a:pt x="2708119" y="1732211"/>
                  </a:lnTo>
                  <a:lnTo>
                    <a:pt x="2681824" y="1767067"/>
                  </a:lnTo>
                  <a:lnTo>
                    <a:pt x="2651010" y="1797886"/>
                  </a:lnTo>
                  <a:lnTo>
                    <a:pt x="2616157" y="1824185"/>
                  </a:lnTo>
                  <a:lnTo>
                    <a:pt x="2577749" y="1845482"/>
                  </a:lnTo>
                  <a:lnTo>
                    <a:pt x="2536268" y="1861292"/>
                  </a:lnTo>
                  <a:lnTo>
                    <a:pt x="2492198" y="1871132"/>
                  </a:lnTo>
                  <a:lnTo>
                    <a:pt x="2446019" y="1874520"/>
                  </a:lnTo>
                  <a:lnTo>
                    <a:pt x="312419" y="1874520"/>
                  </a:lnTo>
                  <a:lnTo>
                    <a:pt x="266241" y="1871132"/>
                  </a:lnTo>
                  <a:lnTo>
                    <a:pt x="222171" y="1861292"/>
                  </a:lnTo>
                  <a:lnTo>
                    <a:pt x="180690" y="1845482"/>
                  </a:lnTo>
                  <a:lnTo>
                    <a:pt x="142282" y="1824185"/>
                  </a:lnTo>
                  <a:lnTo>
                    <a:pt x="107429" y="1797886"/>
                  </a:lnTo>
                  <a:lnTo>
                    <a:pt x="76615" y="1767067"/>
                  </a:lnTo>
                  <a:lnTo>
                    <a:pt x="50320" y="1732211"/>
                  </a:lnTo>
                  <a:lnTo>
                    <a:pt x="29029" y="1693802"/>
                  </a:lnTo>
                  <a:lnTo>
                    <a:pt x="13223" y="1652323"/>
                  </a:lnTo>
                  <a:lnTo>
                    <a:pt x="3386" y="1608257"/>
                  </a:lnTo>
                  <a:lnTo>
                    <a:pt x="0" y="1562087"/>
                  </a:lnTo>
                  <a:lnTo>
                    <a:pt x="0" y="31241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618865" y="4342129"/>
            <a:ext cx="2315845" cy="133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III 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уровень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 </a:t>
            </a:r>
            <a:r>
              <a:rPr sz="1400" b="1" dirty="0">
                <a:latin typeface="Segoe UI"/>
                <a:cs typeface="Segoe UI"/>
              </a:rPr>
              <a:t>- </a:t>
            </a:r>
            <a:r>
              <a:rPr sz="1400" b="1" spc="-5" dirty="0">
                <a:latin typeface="Segoe UI"/>
                <a:cs typeface="Segoe UI"/>
              </a:rPr>
              <a:t>появление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развернутой фразовой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речи </a:t>
            </a:r>
            <a:r>
              <a:rPr sz="1400" b="1" dirty="0">
                <a:latin typeface="Segoe UI"/>
                <a:cs typeface="Segoe UI"/>
              </a:rPr>
              <a:t>с </a:t>
            </a:r>
            <a:r>
              <a:rPr sz="1400" b="1" spc="-5" dirty="0">
                <a:latin typeface="Segoe UI"/>
                <a:cs typeface="Segoe UI"/>
              </a:rPr>
              <a:t>элементами </a:t>
            </a:r>
            <a:r>
              <a:rPr sz="1400" b="1" dirty="0">
                <a:latin typeface="Segoe UI"/>
                <a:cs typeface="Segoe UI"/>
              </a:rPr>
              <a:t> </a:t>
            </a:r>
            <a:r>
              <a:rPr sz="1400" b="1" spc="-10" dirty="0">
                <a:latin typeface="Segoe UI"/>
                <a:cs typeface="Segoe UI"/>
              </a:rPr>
              <a:t>лексико-грамматического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недоразвития. Свободное </a:t>
            </a:r>
            <a:r>
              <a:rPr sz="1400" b="1" spc="-37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общение</a:t>
            </a:r>
            <a:r>
              <a:rPr sz="1400" b="1" spc="-15" dirty="0">
                <a:latin typeface="Segoe UI"/>
                <a:cs typeface="Segoe UI"/>
              </a:rPr>
              <a:t> </a:t>
            </a:r>
            <a:r>
              <a:rPr sz="1400" b="1" spc="-5" dirty="0">
                <a:latin typeface="Segoe UI"/>
                <a:cs typeface="Segoe UI"/>
              </a:rPr>
              <a:t>затруднено.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98120" y="142239"/>
            <a:ext cx="7628255" cy="6576695"/>
            <a:chOff x="198120" y="142239"/>
            <a:chExt cx="7628255" cy="6576695"/>
          </a:xfrm>
        </p:grpSpPr>
        <p:sp>
          <p:nvSpPr>
            <p:cNvPr id="19" name="object 19"/>
            <p:cNvSpPr/>
            <p:nvPr/>
          </p:nvSpPr>
          <p:spPr>
            <a:xfrm>
              <a:off x="645160" y="574039"/>
              <a:ext cx="6769100" cy="3502025"/>
            </a:xfrm>
            <a:custGeom>
              <a:avLst/>
              <a:gdLst/>
              <a:ahLst/>
              <a:cxnLst/>
              <a:rect l="l" t="t" r="r" b="b"/>
              <a:pathLst>
                <a:path w="6769100" h="3502025">
                  <a:moveTo>
                    <a:pt x="6769100" y="152400"/>
                  </a:moveTo>
                  <a:lnTo>
                    <a:pt x="6761327" y="104228"/>
                  </a:lnTo>
                  <a:lnTo>
                    <a:pt x="6739699" y="62382"/>
                  </a:lnTo>
                  <a:lnTo>
                    <a:pt x="6706717" y="29400"/>
                  </a:lnTo>
                  <a:lnTo>
                    <a:pt x="6664871" y="7772"/>
                  </a:lnTo>
                  <a:lnTo>
                    <a:pt x="6616700" y="0"/>
                  </a:lnTo>
                  <a:lnTo>
                    <a:pt x="152400" y="0"/>
                  </a:lnTo>
                  <a:lnTo>
                    <a:pt x="104228" y="7772"/>
                  </a:lnTo>
                  <a:lnTo>
                    <a:pt x="62395" y="29400"/>
                  </a:lnTo>
                  <a:lnTo>
                    <a:pt x="29400" y="62382"/>
                  </a:lnTo>
                  <a:lnTo>
                    <a:pt x="7759" y="104228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59" y="810183"/>
                  </a:lnTo>
                  <a:lnTo>
                    <a:pt x="29400" y="852030"/>
                  </a:lnTo>
                  <a:lnTo>
                    <a:pt x="62395" y="885012"/>
                  </a:lnTo>
                  <a:lnTo>
                    <a:pt x="104228" y="906640"/>
                  </a:lnTo>
                  <a:lnTo>
                    <a:pt x="152400" y="914400"/>
                  </a:lnTo>
                  <a:lnTo>
                    <a:pt x="2088261" y="914400"/>
                  </a:lnTo>
                  <a:lnTo>
                    <a:pt x="2088261" y="1014730"/>
                  </a:lnTo>
                  <a:lnTo>
                    <a:pt x="1838960" y="1014730"/>
                  </a:lnTo>
                  <a:lnTo>
                    <a:pt x="1824101" y="1017727"/>
                  </a:lnTo>
                  <a:lnTo>
                    <a:pt x="1811997" y="1025880"/>
                  </a:lnTo>
                  <a:lnTo>
                    <a:pt x="1803844" y="1037983"/>
                  </a:lnTo>
                  <a:lnTo>
                    <a:pt x="1800860" y="1052830"/>
                  </a:lnTo>
                  <a:lnTo>
                    <a:pt x="1800860" y="1122680"/>
                  </a:lnTo>
                  <a:lnTo>
                    <a:pt x="1724660" y="1122680"/>
                  </a:lnTo>
                  <a:lnTo>
                    <a:pt x="1838960" y="1351280"/>
                  </a:lnTo>
                  <a:lnTo>
                    <a:pt x="1915160" y="1198880"/>
                  </a:lnTo>
                  <a:lnTo>
                    <a:pt x="1953260" y="1122680"/>
                  </a:lnTo>
                  <a:lnTo>
                    <a:pt x="1877060" y="1122680"/>
                  </a:lnTo>
                  <a:lnTo>
                    <a:pt x="1877060" y="1090930"/>
                  </a:lnTo>
                  <a:lnTo>
                    <a:pt x="2126361" y="1090930"/>
                  </a:lnTo>
                  <a:lnTo>
                    <a:pt x="2141143" y="1087945"/>
                  </a:lnTo>
                  <a:lnTo>
                    <a:pt x="2153259" y="1079792"/>
                  </a:lnTo>
                  <a:lnTo>
                    <a:pt x="2161451" y="1067689"/>
                  </a:lnTo>
                  <a:lnTo>
                    <a:pt x="2164461" y="1052830"/>
                  </a:lnTo>
                  <a:lnTo>
                    <a:pt x="2164461" y="1014730"/>
                  </a:lnTo>
                  <a:lnTo>
                    <a:pt x="2164461" y="914400"/>
                  </a:lnTo>
                  <a:lnTo>
                    <a:pt x="3507740" y="914400"/>
                  </a:lnTo>
                  <a:lnTo>
                    <a:pt x="3507740" y="2097532"/>
                  </a:lnTo>
                  <a:lnTo>
                    <a:pt x="3510724" y="2112391"/>
                  </a:lnTo>
                  <a:lnTo>
                    <a:pt x="3518878" y="2124494"/>
                  </a:lnTo>
                  <a:lnTo>
                    <a:pt x="3530981" y="2132647"/>
                  </a:lnTo>
                  <a:lnTo>
                    <a:pt x="3545840" y="2135632"/>
                  </a:lnTo>
                  <a:lnTo>
                    <a:pt x="3817239" y="2135632"/>
                  </a:lnTo>
                  <a:lnTo>
                    <a:pt x="3817239" y="3273044"/>
                  </a:lnTo>
                  <a:lnTo>
                    <a:pt x="3741039" y="3273044"/>
                  </a:lnTo>
                  <a:lnTo>
                    <a:pt x="3855466" y="3501644"/>
                  </a:lnTo>
                  <a:lnTo>
                    <a:pt x="3931666" y="3349244"/>
                  </a:lnTo>
                  <a:lnTo>
                    <a:pt x="3969766" y="3273044"/>
                  </a:lnTo>
                  <a:lnTo>
                    <a:pt x="3893566" y="3273044"/>
                  </a:lnTo>
                  <a:lnTo>
                    <a:pt x="3893566" y="2135632"/>
                  </a:lnTo>
                  <a:lnTo>
                    <a:pt x="3893566" y="2097532"/>
                  </a:lnTo>
                  <a:lnTo>
                    <a:pt x="3890556" y="2082749"/>
                  </a:lnTo>
                  <a:lnTo>
                    <a:pt x="3882364" y="2070633"/>
                  </a:lnTo>
                  <a:lnTo>
                    <a:pt x="3870248" y="2062441"/>
                  </a:lnTo>
                  <a:lnTo>
                    <a:pt x="3855466" y="2059432"/>
                  </a:lnTo>
                  <a:lnTo>
                    <a:pt x="3583940" y="2059432"/>
                  </a:lnTo>
                  <a:lnTo>
                    <a:pt x="3583940" y="914400"/>
                  </a:lnTo>
                  <a:lnTo>
                    <a:pt x="4968240" y="914400"/>
                  </a:lnTo>
                  <a:lnTo>
                    <a:pt x="4968240" y="1042670"/>
                  </a:lnTo>
                  <a:lnTo>
                    <a:pt x="4971224" y="1057529"/>
                  </a:lnTo>
                  <a:lnTo>
                    <a:pt x="4979378" y="1069632"/>
                  </a:lnTo>
                  <a:lnTo>
                    <a:pt x="4991481" y="1077785"/>
                  </a:lnTo>
                  <a:lnTo>
                    <a:pt x="5006340" y="1080770"/>
                  </a:lnTo>
                  <a:lnTo>
                    <a:pt x="5473065" y="1080770"/>
                  </a:lnTo>
                  <a:lnTo>
                    <a:pt x="5473065" y="1112520"/>
                  </a:lnTo>
                  <a:lnTo>
                    <a:pt x="5396865" y="1112520"/>
                  </a:lnTo>
                  <a:lnTo>
                    <a:pt x="5511165" y="1341120"/>
                  </a:lnTo>
                  <a:lnTo>
                    <a:pt x="5587365" y="1188720"/>
                  </a:lnTo>
                  <a:lnTo>
                    <a:pt x="5625465" y="1112520"/>
                  </a:lnTo>
                  <a:lnTo>
                    <a:pt x="5549265" y="1112520"/>
                  </a:lnTo>
                  <a:lnTo>
                    <a:pt x="5549265" y="1080770"/>
                  </a:lnTo>
                  <a:lnTo>
                    <a:pt x="5549265" y="1042670"/>
                  </a:lnTo>
                  <a:lnTo>
                    <a:pt x="5546268" y="1027823"/>
                  </a:lnTo>
                  <a:lnTo>
                    <a:pt x="5538114" y="1015720"/>
                  </a:lnTo>
                  <a:lnTo>
                    <a:pt x="5526011" y="1007567"/>
                  </a:lnTo>
                  <a:lnTo>
                    <a:pt x="5511165" y="1004570"/>
                  </a:lnTo>
                  <a:lnTo>
                    <a:pt x="5044440" y="1004570"/>
                  </a:lnTo>
                  <a:lnTo>
                    <a:pt x="5044440" y="914400"/>
                  </a:lnTo>
                  <a:lnTo>
                    <a:pt x="6616700" y="914400"/>
                  </a:lnTo>
                  <a:lnTo>
                    <a:pt x="6664871" y="906640"/>
                  </a:lnTo>
                  <a:lnTo>
                    <a:pt x="6706717" y="885012"/>
                  </a:lnTo>
                  <a:lnTo>
                    <a:pt x="6739699" y="852030"/>
                  </a:lnTo>
                  <a:lnTo>
                    <a:pt x="6761327" y="810183"/>
                  </a:lnTo>
                  <a:lnTo>
                    <a:pt x="6769100" y="762000"/>
                  </a:lnTo>
                  <a:lnTo>
                    <a:pt x="6769100" y="15240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45160" y="574039"/>
              <a:ext cx="6769100" cy="914400"/>
            </a:xfrm>
            <a:custGeom>
              <a:avLst/>
              <a:gdLst/>
              <a:ahLst/>
              <a:cxnLst/>
              <a:rect l="l" t="t" r="r" b="b"/>
              <a:pathLst>
                <a:path w="6769100" h="914400">
                  <a:moveTo>
                    <a:pt x="0" y="152400"/>
                  </a:moveTo>
                  <a:lnTo>
                    <a:pt x="7769" y="104217"/>
                  </a:lnTo>
                  <a:lnTo>
                    <a:pt x="29405" y="62380"/>
                  </a:lnTo>
                  <a:lnTo>
                    <a:pt x="62396" y="29394"/>
                  </a:lnTo>
                  <a:lnTo>
                    <a:pt x="104231" y="7766"/>
                  </a:lnTo>
                  <a:lnTo>
                    <a:pt x="152400" y="0"/>
                  </a:lnTo>
                  <a:lnTo>
                    <a:pt x="6616700" y="0"/>
                  </a:lnTo>
                  <a:lnTo>
                    <a:pt x="6664882" y="7766"/>
                  </a:lnTo>
                  <a:lnTo>
                    <a:pt x="6706719" y="29394"/>
                  </a:lnTo>
                  <a:lnTo>
                    <a:pt x="6739705" y="62380"/>
                  </a:lnTo>
                  <a:lnTo>
                    <a:pt x="6761333" y="104217"/>
                  </a:lnTo>
                  <a:lnTo>
                    <a:pt x="6769100" y="152400"/>
                  </a:lnTo>
                  <a:lnTo>
                    <a:pt x="6769100" y="762000"/>
                  </a:lnTo>
                  <a:lnTo>
                    <a:pt x="6761333" y="810182"/>
                  </a:lnTo>
                  <a:lnTo>
                    <a:pt x="6739705" y="852019"/>
                  </a:lnTo>
                  <a:lnTo>
                    <a:pt x="6706719" y="885005"/>
                  </a:lnTo>
                  <a:lnTo>
                    <a:pt x="6664882" y="906633"/>
                  </a:lnTo>
                  <a:lnTo>
                    <a:pt x="6616700" y="914400"/>
                  </a:lnTo>
                  <a:lnTo>
                    <a:pt x="152400" y="914400"/>
                  </a:lnTo>
                  <a:lnTo>
                    <a:pt x="104231" y="906633"/>
                  </a:lnTo>
                  <a:lnTo>
                    <a:pt x="62396" y="885005"/>
                  </a:lnTo>
                  <a:lnTo>
                    <a:pt x="29405" y="852019"/>
                  </a:lnTo>
                  <a:lnTo>
                    <a:pt x="7769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142239"/>
              <a:ext cx="7597394" cy="169951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" y="4023372"/>
              <a:ext cx="2982468" cy="26954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" y="4251960"/>
              <a:ext cx="2527554" cy="2240534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18200" y="3500120"/>
            <a:ext cx="2903220" cy="33578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6360" y="609600"/>
            <a:ext cx="4826000" cy="873760"/>
          </a:xfrm>
          <a:prstGeom prst="rect">
            <a:avLst/>
          </a:prstGeom>
          <a:solidFill>
            <a:srgbClr val="F9F0D2"/>
          </a:solidFill>
        </p:spPr>
        <p:txBody>
          <a:bodyPr vert="horz" wrap="square" lIns="0" tIns="3302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60"/>
              </a:spcBef>
            </a:pPr>
            <a:r>
              <a:rPr sz="28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2.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Клинико-педагогическая</a:t>
            </a: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(медицинский</a:t>
            </a:r>
            <a:r>
              <a:rPr sz="1800" b="1" u="heavy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аспект)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6440" y="1854200"/>
            <a:ext cx="4082415" cy="2604135"/>
            <a:chOff x="726440" y="1854200"/>
            <a:chExt cx="4082415" cy="2604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440" y="1854200"/>
              <a:ext cx="4082288" cy="26040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67740" y="2095500"/>
              <a:ext cx="3604260" cy="2125980"/>
            </a:xfrm>
            <a:custGeom>
              <a:avLst/>
              <a:gdLst/>
              <a:ahLst/>
              <a:cxnLst/>
              <a:rect l="l" t="t" r="r" b="b"/>
              <a:pathLst>
                <a:path w="3604260" h="2125979">
                  <a:moveTo>
                    <a:pt x="3249930" y="0"/>
                  </a:moveTo>
                  <a:lnTo>
                    <a:pt x="354329" y="0"/>
                  </a:lnTo>
                  <a:lnTo>
                    <a:pt x="306248" y="3234"/>
                  </a:lnTo>
                  <a:lnTo>
                    <a:pt x="260133" y="12655"/>
                  </a:lnTo>
                  <a:lnTo>
                    <a:pt x="216407" y="27842"/>
                  </a:lnTo>
                  <a:lnTo>
                    <a:pt x="175491" y="48372"/>
                  </a:lnTo>
                  <a:lnTo>
                    <a:pt x="137808" y="73824"/>
                  </a:lnTo>
                  <a:lnTo>
                    <a:pt x="103779" y="103774"/>
                  </a:lnTo>
                  <a:lnTo>
                    <a:pt x="73828" y="137802"/>
                  </a:lnTo>
                  <a:lnTo>
                    <a:pt x="48375" y="175485"/>
                  </a:lnTo>
                  <a:lnTo>
                    <a:pt x="27844" y="216402"/>
                  </a:lnTo>
                  <a:lnTo>
                    <a:pt x="12656" y="260129"/>
                  </a:lnTo>
                  <a:lnTo>
                    <a:pt x="3234" y="306246"/>
                  </a:lnTo>
                  <a:lnTo>
                    <a:pt x="0" y="354329"/>
                  </a:lnTo>
                  <a:lnTo>
                    <a:pt x="0" y="1771650"/>
                  </a:lnTo>
                  <a:lnTo>
                    <a:pt x="3234" y="1819733"/>
                  </a:lnTo>
                  <a:lnTo>
                    <a:pt x="12656" y="1865850"/>
                  </a:lnTo>
                  <a:lnTo>
                    <a:pt x="27844" y="1909577"/>
                  </a:lnTo>
                  <a:lnTo>
                    <a:pt x="48375" y="1950494"/>
                  </a:lnTo>
                  <a:lnTo>
                    <a:pt x="73828" y="1988177"/>
                  </a:lnTo>
                  <a:lnTo>
                    <a:pt x="103779" y="2022205"/>
                  </a:lnTo>
                  <a:lnTo>
                    <a:pt x="137808" y="2052155"/>
                  </a:lnTo>
                  <a:lnTo>
                    <a:pt x="175491" y="2077607"/>
                  </a:lnTo>
                  <a:lnTo>
                    <a:pt x="216407" y="2098137"/>
                  </a:lnTo>
                  <a:lnTo>
                    <a:pt x="260133" y="2113324"/>
                  </a:lnTo>
                  <a:lnTo>
                    <a:pt x="306248" y="2122745"/>
                  </a:lnTo>
                  <a:lnTo>
                    <a:pt x="354329" y="2125980"/>
                  </a:lnTo>
                  <a:lnTo>
                    <a:pt x="3249930" y="2125980"/>
                  </a:lnTo>
                  <a:lnTo>
                    <a:pt x="3298013" y="2122745"/>
                  </a:lnTo>
                  <a:lnTo>
                    <a:pt x="3344130" y="2113324"/>
                  </a:lnTo>
                  <a:lnTo>
                    <a:pt x="3387857" y="2098137"/>
                  </a:lnTo>
                  <a:lnTo>
                    <a:pt x="3428774" y="2077607"/>
                  </a:lnTo>
                  <a:lnTo>
                    <a:pt x="3466457" y="2052155"/>
                  </a:lnTo>
                  <a:lnTo>
                    <a:pt x="3500485" y="2022205"/>
                  </a:lnTo>
                  <a:lnTo>
                    <a:pt x="3530435" y="1988177"/>
                  </a:lnTo>
                  <a:lnTo>
                    <a:pt x="3555887" y="1950494"/>
                  </a:lnTo>
                  <a:lnTo>
                    <a:pt x="3576417" y="1909577"/>
                  </a:lnTo>
                  <a:lnTo>
                    <a:pt x="3591604" y="1865850"/>
                  </a:lnTo>
                  <a:lnTo>
                    <a:pt x="3601025" y="1819733"/>
                  </a:lnTo>
                  <a:lnTo>
                    <a:pt x="3604260" y="1771650"/>
                  </a:lnTo>
                  <a:lnTo>
                    <a:pt x="3604260" y="354329"/>
                  </a:lnTo>
                  <a:lnTo>
                    <a:pt x="3601025" y="306246"/>
                  </a:lnTo>
                  <a:lnTo>
                    <a:pt x="3591604" y="260129"/>
                  </a:lnTo>
                  <a:lnTo>
                    <a:pt x="3576417" y="216402"/>
                  </a:lnTo>
                  <a:lnTo>
                    <a:pt x="3555887" y="175485"/>
                  </a:lnTo>
                  <a:lnTo>
                    <a:pt x="3530435" y="137802"/>
                  </a:lnTo>
                  <a:lnTo>
                    <a:pt x="3500485" y="103774"/>
                  </a:lnTo>
                  <a:lnTo>
                    <a:pt x="3466457" y="73824"/>
                  </a:lnTo>
                  <a:lnTo>
                    <a:pt x="3428774" y="48372"/>
                  </a:lnTo>
                  <a:lnTo>
                    <a:pt x="3387857" y="27842"/>
                  </a:lnTo>
                  <a:lnTo>
                    <a:pt x="3344130" y="12655"/>
                  </a:lnTo>
                  <a:lnTo>
                    <a:pt x="3298013" y="3234"/>
                  </a:lnTo>
                  <a:lnTo>
                    <a:pt x="324993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7740" y="2095500"/>
              <a:ext cx="3604260" cy="2125980"/>
            </a:xfrm>
            <a:custGeom>
              <a:avLst/>
              <a:gdLst/>
              <a:ahLst/>
              <a:cxnLst/>
              <a:rect l="l" t="t" r="r" b="b"/>
              <a:pathLst>
                <a:path w="3604260" h="2125979">
                  <a:moveTo>
                    <a:pt x="0" y="354329"/>
                  </a:moveTo>
                  <a:lnTo>
                    <a:pt x="3234" y="306246"/>
                  </a:lnTo>
                  <a:lnTo>
                    <a:pt x="12656" y="260129"/>
                  </a:lnTo>
                  <a:lnTo>
                    <a:pt x="27844" y="216402"/>
                  </a:lnTo>
                  <a:lnTo>
                    <a:pt x="48375" y="175485"/>
                  </a:lnTo>
                  <a:lnTo>
                    <a:pt x="73828" y="137802"/>
                  </a:lnTo>
                  <a:lnTo>
                    <a:pt x="103779" y="103774"/>
                  </a:lnTo>
                  <a:lnTo>
                    <a:pt x="137808" y="73824"/>
                  </a:lnTo>
                  <a:lnTo>
                    <a:pt x="175491" y="48372"/>
                  </a:lnTo>
                  <a:lnTo>
                    <a:pt x="216407" y="27842"/>
                  </a:lnTo>
                  <a:lnTo>
                    <a:pt x="260133" y="12655"/>
                  </a:lnTo>
                  <a:lnTo>
                    <a:pt x="306248" y="3234"/>
                  </a:lnTo>
                  <a:lnTo>
                    <a:pt x="354329" y="0"/>
                  </a:lnTo>
                  <a:lnTo>
                    <a:pt x="3249930" y="0"/>
                  </a:lnTo>
                  <a:lnTo>
                    <a:pt x="3298013" y="3234"/>
                  </a:lnTo>
                  <a:lnTo>
                    <a:pt x="3344130" y="12655"/>
                  </a:lnTo>
                  <a:lnTo>
                    <a:pt x="3387857" y="27842"/>
                  </a:lnTo>
                  <a:lnTo>
                    <a:pt x="3428774" y="48372"/>
                  </a:lnTo>
                  <a:lnTo>
                    <a:pt x="3466457" y="73824"/>
                  </a:lnTo>
                  <a:lnTo>
                    <a:pt x="3500485" y="103774"/>
                  </a:lnTo>
                  <a:lnTo>
                    <a:pt x="3530435" y="137802"/>
                  </a:lnTo>
                  <a:lnTo>
                    <a:pt x="3555887" y="175485"/>
                  </a:lnTo>
                  <a:lnTo>
                    <a:pt x="3576417" y="216402"/>
                  </a:lnTo>
                  <a:lnTo>
                    <a:pt x="3591604" y="260129"/>
                  </a:lnTo>
                  <a:lnTo>
                    <a:pt x="3601025" y="306246"/>
                  </a:lnTo>
                  <a:lnTo>
                    <a:pt x="3604260" y="354329"/>
                  </a:lnTo>
                  <a:lnTo>
                    <a:pt x="3604260" y="1771650"/>
                  </a:lnTo>
                  <a:lnTo>
                    <a:pt x="3601025" y="1819733"/>
                  </a:lnTo>
                  <a:lnTo>
                    <a:pt x="3591604" y="1865850"/>
                  </a:lnTo>
                  <a:lnTo>
                    <a:pt x="3576417" y="1909577"/>
                  </a:lnTo>
                  <a:lnTo>
                    <a:pt x="3555887" y="1950494"/>
                  </a:lnTo>
                  <a:lnTo>
                    <a:pt x="3530435" y="1988177"/>
                  </a:lnTo>
                  <a:lnTo>
                    <a:pt x="3500485" y="2022205"/>
                  </a:lnTo>
                  <a:lnTo>
                    <a:pt x="3466457" y="2052155"/>
                  </a:lnTo>
                  <a:lnTo>
                    <a:pt x="3428774" y="2077607"/>
                  </a:lnTo>
                  <a:lnTo>
                    <a:pt x="3387857" y="2098137"/>
                  </a:lnTo>
                  <a:lnTo>
                    <a:pt x="3344130" y="2113324"/>
                  </a:lnTo>
                  <a:lnTo>
                    <a:pt x="3298013" y="2122745"/>
                  </a:lnTo>
                  <a:lnTo>
                    <a:pt x="3249930" y="2125980"/>
                  </a:lnTo>
                  <a:lnTo>
                    <a:pt x="354329" y="2125980"/>
                  </a:lnTo>
                  <a:lnTo>
                    <a:pt x="306248" y="2122745"/>
                  </a:lnTo>
                  <a:lnTo>
                    <a:pt x="260133" y="2113324"/>
                  </a:lnTo>
                  <a:lnTo>
                    <a:pt x="216407" y="2098137"/>
                  </a:lnTo>
                  <a:lnTo>
                    <a:pt x="175491" y="2077607"/>
                  </a:lnTo>
                  <a:lnTo>
                    <a:pt x="137808" y="2052155"/>
                  </a:lnTo>
                  <a:lnTo>
                    <a:pt x="103779" y="2022205"/>
                  </a:lnTo>
                  <a:lnTo>
                    <a:pt x="73828" y="1988177"/>
                  </a:lnTo>
                  <a:lnTo>
                    <a:pt x="48375" y="1950494"/>
                  </a:lnTo>
                  <a:lnTo>
                    <a:pt x="27844" y="1909577"/>
                  </a:lnTo>
                  <a:lnTo>
                    <a:pt x="12656" y="1865850"/>
                  </a:lnTo>
                  <a:lnTo>
                    <a:pt x="3234" y="1819733"/>
                  </a:lnTo>
                  <a:lnTo>
                    <a:pt x="0" y="1771650"/>
                  </a:lnTo>
                  <a:lnTo>
                    <a:pt x="0" y="35432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46187" y="2343403"/>
            <a:ext cx="3046730" cy="161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Дизартрия</a:t>
            </a:r>
            <a:endParaRPr sz="24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  <a:spcBef>
                <a:spcPts val="40"/>
              </a:spcBef>
            </a:pPr>
            <a:r>
              <a:rPr sz="1600" b="1" spc="-5" dirty="0">
                <a:latin typeface="Trebuchet MS"/>
                <a:cs typeface="Trebuchet MS"/>
              </a:rPr>
              <a:t>Нарушение произносительной </a:t>
            </a:r>
            <a:r>
              <a:rPr sz="1600" b="1" spc="-47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стороны </a:t>
            </a:r>
            <a:r>
              <a:rPr sz="1600" b="1" spc="-5" dirty="0">
                <a:latin typeface="Trebuchet MS"/>
                <a:cs typeface="Trebuchet MS"/>
              </a:rPr>
              <a:t>речи, обусловленное </a:t>
            </a:r>
            <a:r>
              <a:rPr sz="1600" b="1" spc="-47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поражением центральной</a:t>
            </a:r>
            <a:r>
              <a:rPr sz="1600" b="1" spc="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и 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переферической</a:t>
            </a:r>
            <a:r>
              <a:rPr sz="1600" b="1" spc="15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нервной </a:t>
            </a:r>
            <a:r>
              <a:rPr sz="1600" b="1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системы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91379" y="1854200"/>
            <a:ext cx="3645535" cy="2604135"/>
            <a:chOff x="4691379" y="1854200"/>
            <a:chExt cx="3645535" cy="260413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1379" y="1854200"/>
              <a:ext cx="3645408" cy="26040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32679" y="2095500"/>
              <a:ext cx="3167380" cy="2125980"/>
            </a:xfrm>
            <a:custGeom>
              <a:avLst/>
              <a:gdLst/>
              <a:ahLst/>
              <a:cxnLst/>
              <a:rect l="l" t="t" r="r" b="b"/>
              <a:pathLst>
                <a:path w="3167379" h="2125979">
                  <a:moveTo>
                    <a:pt x="2813050" y="0"/>
                  </a:moveTo>
                  <a:lnTo>
                    <a:pt x="354330" y="0"/>
                  </a:lnTo>
                  <a:lnTo>
                    <a:pt x="306246" y="3234"/>
                  </a:lnTo>
                  <a:lnTo>
                    <a:pt x="260129" y="12655"/>
                  </a:lnTo>
                  <a:lnTo>
                    <a:pt x="216402" y="27842"/>
                  </a:lnTo>
                  <a:lnTo>
                    <a:pt x="175485" y="48372"/>
                  </a:lnTo>
                  <a:lnTo>
                    <a:pt x="137802" y="73824"/>
                  </a:lnTo>
                  <a:lnTo>
                    <a:pt x="103774" y="103774"/>
                  </a:lnTo>
                  <a:lnTo>
                    <a:pt x="73824" y="137802"/>
                  </a:lnTo>
                  <a:lnTo>
                    <a:pt x="48372" y="175485"/>
                  </a:lnTo>
                  <a:lnTo>
                    <a:pt x="27842" y="216402"/>
                  </a:lnTo>
                  <a:lnTo>
                    <a:pt x="12655" y="260129"/>
                  </a:lnTo>
                  <a:lnTo>
                    <a:pt x="3234" y="306246"/>
                  </a:lnTo>
                  <a:lnTo>
                    <a:pt x="0" y="354329"/>
                  </a:lnTo>
                  <a:lnTo>
                    <a:pt x="0" y="1771650"/>
                  </a:lnTo>
                  <a:lnTo>
                    <a:pt x="3234" y="1819733"/>
                  </a:lnTo>
                  <a:lnTo>
                    <a:pt x="12655" y="1865850"/>
                  </a:lnTo>
                  <a:lnTo>
                    <a:pt x="27842" y="1909577"/>
                  </a:lnTo>
                  <a:lnTo>
                    <a:pt x="48372" y="1950494"/>
                  </a:lnTo>
                  <a:lnTo>
                    <a:pt x="73824" y="1988177"/>
                  </a:lnTo>
                  <a:lnTo>
                    <a:pt x="103774" y="2022205"/>
                  </a:lnTo>
                  <a:lnTo>
                    <a:pt x="137802" y="2052155"/>
                  </a:lnTo>
                  <a:lnTo>
                    <a:pt x="175485" y="2077607"/>
                  </a:lnTo>
                  <a:lnTo>
                    <a:pt x="216402" y="2098137"/>
                  </a:lnTo>
                  <a:lnTo>
                    <a:pt x="260129" y="2113324"/>
                  </a:lnTo>
                  <a:lnTo>
                    <a:pt x="306246" y="2122745"/>
                  </a:lnTo>
                  <a:lnTo>
                    <a:pt x="354330" y="2125980"/>
                  </a:lnTo>
                  <a:lnTo>
                    <a:pt x="2813050" y="2125980"/>
                  </a:lnTo>
                  <a:lnTo>
                    <a:pt x="2861133" y="2122745"/>
                  </a:lnTo>
                  <a:lnTo>
                    <a:pt x="2907250" y="2113324"/>
                  </a:lnTo>
                  <a:lnTo>
                    <a:pt x="2950977" y="2098137"/>
                  </a:lnTo>
                  <a:lnTo>
                    <a:pt x="2991894" y="2077607"/>
                  </a:lnTo>
                  <a:lnTo>
                    <a:pt x="3029577" y="2052155"/>
                  </a:lnTo>
                  <a:lnTo>
                    <a:pt x="3063605" y="2022205"/>
                  </a:lnTo>
                  <a:lnTo>
                    <a:pt x="3093555" y="1988177"/>
                  </a:lnTo>
                  <a:lnTo>
                    <a:pt x="3119007" y="1950494"/>
                  </a:lnTo>
                  <a:lnTo>
                    <a:pt x="3139537" y="1909577"/>
                  </a:lnTo>
                  <a:lnTo>
                    <a:pt x="3154724" y="1865850"/>
                  </a:lnTo>
                  <a:lnTo>
                    <a:pt x="3164145" y="1819733"/>
                  </a:lnTo>
                  <a:lnTo>
                    <a:pt x="3167379" y="1771650"/>
                  </a:lnTo>
                  <a:lnTo>
                    <a:pt x="3167379" y="354329"/>
                  </a:lnTo>
                  <a:lnTo>
                    <a:pt x="3164145" y="306246"/>
                  </a:lnTo>
                  <a:lnTo>
                    <a:pt x="3154724" y="260129"/>
                  </a:lnTo>
                  <a:lnTo>
                    <a:pt x="3139537" y="216402"/>
                  </a:lnTo>
                  <a:lnTo>
                    <a:pt x="3119007" y="175485"/>
                  </a:lnTo>
                  <a:lnTo>
                    <a:pt x="3093555" y="137802"/>
                  </a:lnTo>
                  <a:lnTo>
                    <a:pt x="3063605" y="103774"/>
                  </a:lnTo>
                  <a:lnTo>
                    <a:pt x="3029577" y="73824"/>
                  </a:lnTo>
                  <a:lnTo>
                    <a:pt x="2991894" y="48372"/>
                  </a:lnTo>
                  <a:lnTo>
                    <a:pt x="2950977" y="27842"/>
                  </a:lnTo>
                  <a:lnTo>
                    <a:pt x="2907250" y="12655"/>
                  </a:lnTo>
                  <a:lnTo>
                    <a:pt x="2861133" y="3234"/>
                  </a:lnTo>
                  <a:lnTo>
                    <a:pt x="281305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32679" y="2095500"/>
              <a:ext cx="3167380" cy="2125980"/>
            </a:xfrm>
            <a:custGeom>
              <a:avLst/>
              <a:gdLst/>
              <a:ahLst/>
              <a:cxnLst/>
              <a:rect l="l" t="t" r="r" b="b"/>
              <a:pathLst>
                <a:path w="3167379" h="2125979">
                  <a:moveTo>
                    <a:pt x="0" y="354329"/>
                  </a:moveTo>
                  <a:lnTo>
                    <a:pt x="3234" y="306246"/>
                  </a:lnTo>
                  <a:lnTo>
                    <a:pt x="12655" y="260129"/>
                  </a:lnTo>
                  <a:lnTo>
                    <a:pt x="27842" y="216402"/>
                  </a:lnTo>
                  <a:lnTo>
                    <a:pt x="48372" y="175485"/>
                  </a:lnTo>
                  <a:lnTo>
                    <a:pt x="73824" y="137802"/>
                  </a:lnTo>
                  <a:lnTo>
                    <a:pt x="103774" y="103774"/>
                  </a:lnTo>
                  <a:lnTo>
                    <a:pt x="137802" y="73824"/>
                  </a:lnTo>
                  <a:lnTo>
                    <a:pt x="175485" y="48372"/>
                  </a:lnTo>
                  <a:lnTo>
                    <a:pt x="216402" y="27842"/>
                  </a:lnTo>
                  <a:lnTo>
                    <a:pt x="260129" y="12655"/>
                  </a:lnTo>
                  <a:lnTo>
                    <a:pt x="306246" y="3234"/>
                  </a:lnTo>
                  <a:lnTo>
                    <a:pt x="354330" y="0"/>
                  </a:lnTo>
                  <a:lnTo>
                    <a:pt x="2813050" y="0"/>
                  </a:lnTo>
                  <a:lnTo>
                    <a:pt x="2861133" y="3234"/>
                  </a:lnTo>
                  <a:lnTo>
                    <a:pt x="2907250" y="12655"/>
                  </a:lnTo>
                  <a:lnTo>
                    <a:pt x="2950977" y="27842"/>
                  </a:lnTo>
                  <a:lnTo>
                    <a:pt x="2991894" y="48372"/>
                  </a:lnTo>
                  <a:lnTo>
                    <a:pt x="3029577" y="73824"/>
                  </a:lnTo>
                  <a:lnTo>
                    <a:pt x="3063605" y="103774"/>
                  </a:lnTo>
                  <a:lnTo>
                    <a:pt x="3093555" y="137802"/>
                  </a:lnTo>
                  <a:lnTo>
                    <a:pt x="3119007" y="175485"/>
                  </a:lnTo>
                  <a:lnTo>
                    <a:pt x="3139537" y="216402"/>
                  </a:lnTo>
                  <a:lnTo>
                    <a:pt x="3154724" y="260129"/>
                  </a:lnTo>
                  <a:lnTo>
                    <a:pt x="3164145" y="306246"/>
                  </a:lnTo>
                  <a:lnTo>
                    <a:pt x="3167379" y="354329"/>
                  </a:lnTo>
                  <a:lnTo>
                    <a:pt x="3167379" y="1771650"/>
                  </a:lnTo>
                  <a:lnTo>
                    <a:pt x="3164145" y="1819733"/>
                  </a:lnTo>
                  <a:lnTo>
                    <a:pt x="3154724" y="1865850"/>
                  </a:lnTo>
                  <a:lnTo>
                    <a:pt x="3139537" y="1909577"/>
                  </a:lnTo>
                  <a:lnTo>
                    <a:pt x="3119007" y="1950494"/>
                  </a:lnTo>
                  <a:lnTo>
                    <a:pt x="3093555" y="1988177"/>
                  </a:lnTo>
                  <a:lnTo>
                    <a:pt x="3063605" y="2022205"/>
                  </a:lnTo>
                  <a:lnTo>
                    <a:pt x="3029577" y="2052155"/>
                  </a:lnTo>
                  <a:lnTo>
                    <a:pt x="2991894" y="2077607"/>
                  </a:lnTo>
                  <a:lnTo>
                    <a:pt x="2950977" y="2098137"/>
                  </a:lnTo>
                  <a:lnTo>
                    <a:pt x="2907250" y="2113324"/>
                  </a:lnTo>
                  <a:lnTo>
                    <a:pt x="2861133" y="2122745"/>
                  </a:lnTo>
                  <a:lnTo>
                    <a:pt x="2813050" y="2125980"/>
                  </a:lnTo>
                  <a:lnTo>
                    <a:pt x="354330" y="2125980"/>
                  </a:lnTo>
                  <a:lnTo>
                    <a:pt x="306246" y="2122745"/>
                  </a:lnTo>
                  <a:lnTo>
                    <a:pt x="260129" y="2113324"/>
                  </a:lnTo>
                  <a:lnTo>
                    <a:pt x="216402" y="2098137"/>
                  </a:lnTo>
                  <a:lnTo>
                    <a:pt x="175485" y="2077607"/>
                  </a:lnTo>
                  <a:lnTo>
                    <a:pt x="137802" y="2052155"/>
                  </a:lnTo>
                  <a:lnTo>
                    <a:pt x="103774" y="2022205"/>
                  </a:lnTo>
                  <a:lnTo>
                    <a:pt x="73824" y="1988177"/>
                  </a:lnTo>
                  <a:lnTo>
                    <a:pt x="48372" y="1950494"/>
                  </a:lnTo>
                  <a:lnTo>
                    <a:pt x="27842" y="1909577"/>
                  </a:lnTo>
                  <a:lnTo>
                    <a:pt x="12655" y="1865850"/>
                  </a:lnTo>
                  <a:lnTo>
                    <a:pt x="3234" y="1819733"/>
                  </a:lnTo>
                  <a:lnTo>
                    <a:pt x="0" y="1771650"/>
                  </a:lnTo>
                  <a:lnTo>
                    <a:pt x="0" y="354329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89550" y="2343403"/>
            <a:ext cx="2454910" cy="161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Алалия</a:t>
            </a:r>
            <a:endParaRPr sz="2400">
              <a:latin typeface="Trebuchet MS"/>
              <a:cs typeface="Trebuchet MS"/>
            </a:endParaRPr>
          </a:p>
          <a:p>
            <a:pPr marL="111760" marR="102870" algn="ctr">
              <a:lnSpc>
                <a:spcPct val="100000"/>
              </a:lnSpc>
              <a:spcBef>
                <a:spcPts val="40"/>
              </a:spcBef>
            </a:pPr>
            <a:r>
              <a:rPr sz="1600" b="1" spc="-5" dirty="0">
                <a:latin typeface="Trebuchet MS"/>
                <a:cs typeface="Trebuchet MS"/>
              </a:rPr>
              <a:t>Полное</a:t>
            </a:r>
            <a:r>
              <a:rPr sz="1600" b="1" spc="-25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или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частичное </a:t>
            </a:r>
            <a:r>
              <a:rPr sz="1600" b="1" spc="-465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отсутствие речи, </a:t>
            </a:r>
            <a:r>
              <a:rPr sz="1600" b="1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обусловленное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Trebuchet MS"/>
                <a:cs typeface="Trebuchet MS"/>
              </a:rPr>
              <a:t>недоразвитием</a:t>
            </a:r>
            <a:r>
              <a:rPr sz="1600" b="1" spc="-5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речевых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Trebuchet MS"/>
                <a:cs typeface="Trebuchet MS"/>
              </a:rPr>
              <a:t>центров</a:t>
            </a:r>
            <a:r>
              <a:rPr sz="1600" b="1" spc="-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коры</a:t>
            </a:r>
            <a:r>
              <a:rPr sz="1600" b="1" spc="-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мозга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26440" y="4340871"/>
            <a:ext cx="4082415" cy="2421255"/>
            <a:chOff x="726440" y="4340871"/>
            <a:chExt cx="4082415" cy="242125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6440" y="4340871"/>
              <a:ext cx="4082288" cy="242112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67740" y="4582160"/>
              <a:ext cx="3604260" cy="1943100"/>
            </a:xfrm>
            <a:custGeom>
              <a:avLst/>
              <a:gdLst/>
              <a:ahLst/>
              <a:cxnLst/>
              <a:rect l="l" t="t" r="r" b="b"/>
              <a:pathLst>
                <a:path w="3604260" h="1943100">
                  <a:moveTo>
                    <a:pt x="3280410" y="0"/>
                  </a:moveTo>
                  <a:lnTo>
                    <a:pt x="323850" y="0"/>
                  </a:lnTo>
                  <a:lnTo>
                    <a:pt x="275994" y="3512"/>
                  </a:lnTo>
                  <a:lnTo>
                    <a:pt x="230319" y="13714"/>
                  </a:lnTo>
                  <a:lnTo>
                    <a:pt x="187324" y="30106"/>
                  </a:lnTo>
                  <a:lnTo>
                    <a:pt x="147511" y="52184"/>
                  </a:lnTo>
                  <a:lnTo>
                    <a:pt x="111381" y="79448"/>
                  </a:lnTo>
                  <a:lnTo>
                    <a:pt x="79436" y="111397"/>
                  </a:lnTo>
                  <a:lnTo>
                    <a:pt x="52175" y="147528"/>
                  </a:lnTo>
                  <a:lnTo>
                    <a:pt x="30099" y="187340"/>
                  </a:lnTo>
                  <a:lnTo>
                    <a:pt x="13711" y="230332"/>
                  </a:lnTo>
                  <a:lnTo>
                    <a:pt x="3511" y="276003"/>
                  </a:lnTo>
                  <a:lnTo>
                    <a:pt x="0" y="323850"/>
                  </a:lnTo>
                  <a:lnTo>
                    <a:pt x="0" y="1619249"/>
                  </a:lnTo>
                  <a:lnTo>
                    <a:pt x="3511" y="1667105"/>
                  </a:lnTo>
                  <a:lnTo>
                    <a:pt x="13711" y="1712780"/>
                  </a:lnTo>
                  <a:lnTo>
                    <a:pt x="30099" y="1755775"/>
                  </a:lnTo>
                  <a:lnTo>
                    <a:pt x="52175" y="1795588"/>
                  </a:lnTo>
                  <a:lnTo>
                    <a:pt x="79436" y="1831718"/>
                  </a:lnTo>
                  <a:lnTo>
                    <a:pt x="111381" y="1863663"/>
                  </a:lnTo>
                  <a:lnTo>
                    <a:pt x="147511" y="1890924"/>
                  </a:lnTo>
                  <a:lnTo>
                    <a:pt x="187324" y="1913000"/>
                  </a:lnTo>
                  <a:lnTo>
                    <a:pt x="230319" y="1929388"/>
                  </a:lnTo>
                  <a:lnTo>
                    <a:pt x="275994" y="1939588"/>
                  </a:lnTo>
                  <a:lnTo>
                    <a:pt x="323850" y="1943100"/>
                  </a:lnTo>
                  <a:lnTo>
                    <a:pt x="3280410" y="1943100"/>
                  </a:lnTo>
                  <a:lnTo>
                    <a:pt x="3328256" y="1939588"/>
                  </a:lnTo>
                  <a:lnTo>
                    <a:pt x="3373927" y="1929388"/>
                  </a:lnTo>
                  <a:lnTo>
                    <a:pt x="3416919" y="1913000"/>
                  </a:lnTo>
                  <a:lnTo>
                    <a:pt x="3456731" y="1890924"/>
                  </a:lnTo>
                  <a:lnTo>
                    <a:pt x="3492862" y="1863663"/>
                  </a:lnTo>
                  <a:lnTo>
                    <a:pt x="3524811" y="1831718"/>
                  </a:lnTo>
                  <a:lnTo>
                    <a:pt x="3552075" y="1795588"/>
                  </a:lnTo>
                  <a:lnTo>
                    <a:pt x="3574153" y="1755775"/>
                  </a:lnTo>
                  <a:lnTo>
                    <a:pt x="3590545" y="1712780"/>
                  </a:lnTo>
                  <a:lnTo>
                    <a:pt x="3600747" y="1667105"/>
                  </a:lnTo>
                  <a:lnTo>
                    <a:pt x="3604260" y="1619249"/>
                  </a:lnTo>
                  <a:lnTo>
                    <a:pt x="3604260" y="323850"/>
                  </a:lnTo>
                  <a:lnTo>
                    <a:pt x="3600747" y="276003"/>
                  </a:lnTo>
                  <a:lnTo>
                    <a:pt x="3590545" y="230332"/>
                  </a:lnTo>
                  <a:lnTo>
                    <a:pt x="3574153" y="187340"/>
                  </a:lnTo>
                  <a:lnTo>
                    <a:pt x="3552075" y="147528"/>
                  </a:lnTo>
                  <a:lnTo>
                    <a:pt x="3524811" y="111397"/>
                  </a:lnTo>
                  <a:lnTo>
                    <a:pt x="3492862" y="79448"/>
                  </a:lnTo>
                  <a:lnTo>
                    <a:pt x="3456731" y="52184"/>
                  </a:lnTo>
                  <a:lnTo>
                    <a:pt x="3416919" y="30106"/>
                  </a:lnTo>
                  <a:lnTo>
                    <a:pt x="3373927" y="13714"/>
                  </a:lnTo>
                  <a:lnTo>
                    <a:pt x="3328256" y="3512"/>
                  </a:lnTo>
                  <a:lnTo>
                    <a:pt x="3280410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67740" y="4582160"/>
              <a:ext cx="3604260" cy="1943100"/>
            </a:xfrm>
            <a:custGeom>
              <a:avLst/>
              <a:gdLst/>
              <a:ahLst/>
              <a:cxnLst/>
              <a:rect l="l" t="t" r="r" b="b"/>
              <a:pathLst>
                <a:path w="3604260" h="1943100">
                  <a:moveTo>
                    <a:pt x="0" y="323850"/>
                  </a:moveTo>
                  <a:lnTo>
                    <a:pt x="3511" y="276003"/>
                  </a:lnTo>
                  <a:lnTo>
                    <a:pt x="13711" y="230332"/>
                  </a:lnTo>
                  <a:lnTo>
                    <a:pt x="30099" y="187340"/>
                  </a:lnTo>
                  <a:lnTo>
                    <a:pt x="52175" y="147528"/>
                  </a:lnTo>
                  <a:lnTo>
                    <a:pt x="79436" y="111397"/>
                  </a:lnTo>
                  <a:lnTo>
                    <a:pt x="111381" y="79448"/>
                  </a:lnTo>
                  <a:lnTo>
                    <a:pt x="147511" y="52184"/>
                  </a:lnTo>
                  <a:lnTo>
                    <a:pt x="187324" y="30106"/>
                  </a:lnTo>
                  <a:lnTo>
                    <a:pt x="230319" y="13714"/>
                  </a:lnTo>
                  <a:lnTo>
                    <a:pt x="275994" y="3512"/>
                  </a:lnTo>
                  <a:lnTo>
                    <a:pt x="323850" y="0"/>
                  </a:lnTo>
                  <a:lnTo>
                    <a:pt x="3280410" y="0"/>
                  </a:lnTo>
                  <a:lnTo>
                    <a:pt x="3328256" y="3512"/>
                  </a:lnTo>
                  <a:lnTo>
                    <a:pt x="3373927" y="13714"/>
                  </a:lnTo>
                  <a:lnTo>
                    <a:pt x="3416919" y="30106"/>
                  </a:lnTo>
                  <a:lnTo>
                    <a:pt x="3456731" y="52184"/>
                  </a:lnTo>
                  <a:lnTo>
                    <a:pt x="3492862" y="79448"/>
                  </a:lnTo>
                  <a:lnTo>
                    <a:pt x="3524811" y="111397"/>
                  </a:lnTo>
                  <a:lnTo>
                    <a:pt x="3552075" y="147528"/>
                  </a:lnTo>
                  <a:lnTo>
                    <a:pt x="3574153" y="187340"/>
                  </a:lnTo>
                  <a:lnTo>
                    <a:pt x="3590545" y="230332"/>
                  </a:lnTo>
                  <a:lnTo>
                    <a:pt x="3600747" y="276003"/>
                  </a:lnTo>
                  <a:lnTo>
                    <a:pt x="3604260" y="323850"/>
                  </a:lnTo>
                  <a:lnTo>
                    <a:pt x="3604260" y="1619249"/>
                  </a:lnTo>
                  <a:lnTo>
                    <a:pt x="3600747" y="1667105"/>
                  </a:lnTo>
                  <a:lnTo>
                    <a:pt x="3590545" y="1712780"/>
                  </a:lnTo>
                  <a:lnTo>
                    <a:pt x="3574153" y="1755775"/>
                  </a:lnTo>
                  <a:lnTo>
                    <a:pt x="3552075" y="1795588"/>
                  </a:lnTo>
                  <a:lnTo>
                    <a:pt x="3524811" y="1831718"/>
                  </a:lnTo>
                  <a:lnTo>
                    <a:pt x="3492862" y="1863663"/>
                  </a:lnTo>
                  <a:lnTo>
                    <a:pt x="3456731" y="1890924"/>
                  </a:lnTo>
                  <a:lnTo>
                    <a:pt x="3416919" y="1913000"/>
                  </a:lnTo>
                  <a:lnTo>
                    <a:pt x="3373927" y="1929388"/>
                  </a:lnTo>
                  <a:lnTo>
                    <a:pt x="3328256" y="1939588"/>
                  </a:lnTo>
                  <a:lnTo>
                    <a:pt x="3280410" y="1943100"/>
                  </a:lnTo>
                  <a:lnTo>
                    <a:pt x="323850" y="1943100"/>
                  </a:lnTo>
                  <a:lnTo>
                    <a:pt x="275994" y="1939588"/>
                  </a:lnTo>
                  <a:lnTo>
                    <a:pt x="230319" y="1929388"/>
                  </a:lnTo>
                  <a:lnTo>
                    <a:pt x="187324" y="1913000"/>
                  </a:lnTo>
                  <a:lnTo>
                    <a:pt x="147511" y="1890924"/>
                  </a:lnTo>
                  <a:lnTo>
                    <a:pt x="111381" y="1863663"/>
                  </a:lnTo>
                  <a:lnTo>
                    <a:pt x="79436" y="1831718"/>
                  </a:lnTo>
                  <a:lnTo>
                    <a:pt x="52175" y="1795588"/>
                  </a:lnTo>
                  <a:lnTo>
                    <a:pt x="30099" y="1755775"/>
                  </a:lnTo>
                  <a:lnTo>
                    <a:pt x="13711" y="1712780"/>
                  </a:lnTo>
                  <a:lnTo>
                    <a:pt x="3511" y="1667105"/>
                  </a:lnTo>
                  <a:lnTo>
                    <a:pt x="0" y="1619249"/>
                  </a:lnTo>
                  <a:lnTo>
                    <a:pt x="0" y="323850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63955" y="4907660"/>
            <a:ext cx="3211830" cy="137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Ринолалия</a:t>
            </a:r>
            <a:endParaRPr sz="2400">
              <a:latin typeface="Trebuchet MS"/>
              <a:cs typeface="Trebuchet MS"/>
            </a:endParaRPr>
          </a:p>
          <a:p>
            <a:pPr marL="12065" marR="5080" algn="ctr">
              <a:lnSpc>
                <a:spcPct val="100000"/>
              </a:lnSpc>
              <a:spcBef>
                <a:spcPts val="40"/>
              </a:spcBef>
            </a:pPr>
            <a:r>
              <a:rPr sz="1600" b="1" spc="-5" dirty="0">
                <a:latin typeface="Trebuchet MS"/>
                <a:cs typeface="Trebuchet MS"/>
              </a:rPr>
              <a:t>Нарушение </a:t>
            </a:r>
            <a:r>
              <a:rPr sz="1600" b="1" dirty="0">
                <a:latin typeface="Trebuchet MS"/>
                <a:cs typeface="Trebuchet MS"/>
              </a:rPr>
              <a:t>тембра голоса и 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звукопроизношения, </a:t>
            </a:r>
            <a:r>
              <a:rPr sz="1600" b="1" dirty="0">
                <a:latin typeface="Trebuchet MS"/>
                <a:cs typeface="Trebuchet MS"/>
              </a:rPr>
              <a:t>вызванное </a:t>
            </a:r>
            <a:r>
              <a:rPr sz="1600" b="1" spc="-47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анатомическими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дефектами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Trebuchet MS"/>
                <a:cs typeface="Trebuchet MS"/>
              </a:rPr>
              <a:t>речевого</a:t>
            </a:r>
            <a:r>
              <a:rPr sz="1600" b="1" spc="-3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аппарата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62500" y="4340871"/>
            <a:ext cx="3574415" cy="2421255"/>
            <a:chOff x="4762500" y="4340871"/>
            <a:chExt cx="3574415" cy="242125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62500" y="4340871"/>
              <a:ext cx="3574288" cy="242112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03800" y="4582160"/>
              <a:ext cx="3096260" cy="1943100"/>
            </a:xfrm>
            <a:custGeom>
              <a:avLst/>
              <a:gdLst/>
              <a:ahLst/>
              <a:cxnLst/>
              <a:rect l="l" t="t" r="r" b="b"/>
              <a:pathLst>
                <a:path w="3096259" h="1943100">
                  <a:moveTo>
                    <a:pt x="2772409" y="0"/>
                  </a:moveTo>
                  <a:lnTo>
                    <a:pt x="323850" y="0"/>
                  </a:lnTo>
                  <a:lnTo>
                    <a:pt x="276003" y="3512"/>
                  </a:lnTo>
                  <a:lnTo>
                    <a:pt x="230332" y="13714"/>
                  </a:lnTo>
                  <a:lnTo>
                    <a:pt x="187340" y="30106"/>
                  </a:lnTo>
                  <a:lnTo>
                    <a:pt x="147528" y="52184"/>
                  </a:lnTo>
                  <a:lnTo>
                    <a:pt x="111397" y="79448"/>
                  </a:lnTo>
                  <a:lnTo>
                    <a:pt x="79448" y="111397"/>
                  </a:lnTo>
                  <a:lnTo>
                    <a:pt x="52184" y="147528"/>
                  </a:lnTo>
                  <a:lnTo>
                    <a:pt x="30106" y="187340"/>
                  </a:lnTo>
                  <a:lnTo>
                    <a:pt x="13714" y="230332"/>
                  </a:lnTo>
                  <a:lnTo>
                    <a:pt x="3512" y="276003"/>
                  </a:lnTo>
                  <a:lnTo>
                    <a:pt x="0" y="323850"/>
                  </a:lnTo>
                  <a:lnTo>
                    <a:pt x="0" y="1619237"/>
                  </a:lnTo>
                  <a:lnTo>
                    <a:pt x="3512" y="1667095"/>
                  </a:lnTo>
                  <a:lnTo>
                    <a:pt x="13714" y="1712773"/>
                  </a:lnTo>
                  <a:lnTo>
                    <a:pt x="30106" y="1755770"/>
                  </a:lnTo>
                  <a:lnTo>
                    <a:pt x="52184" y="1795584"/>
                  </a:lnTo>
                  <a:lnTo>
                    <a:pt x="79448" y="1831715"/>
                  </a:lnTo>
                  <a:lnTo>
                    <a:pt x="111397" y="1863662"/>
                  </a:lnTo>
                  <a:lnTo>
                    <a:pt x="147528" y="1890924"/>
                  </a:lnTo>
                  <a:lnTo>
                    <a:pt x="187340" y="1912999"/>
                  </a:lnTo>
                  <a:lnTo>
                    <a:pt x="230332" y="1929388"/>
                  </a:lnTo>
                  <a:lnTo>
                    <a:pt x="276003" y="1939588"/>
                  </a:lnTo>
                  <a:lnTo>
                    <a:pt x="323850" y="1943100"/>
                  </a:lnTo>
                  <a:lnTo>
                    <a:pt x="2772409" y="1943100"/>
                  </a:lnTo>
                  <a:lnTo>
                    <a:pt x="2820256" y="1939588"/>
                  </a:lnTo>
                  <a:lnTo>
                    <a:pt x="2865927" y="1929388"/>
                  </a:lnTo>
                  <a:lnTo>
                    <a:pt x="2908919" y="1912999"/>
                  </a:lnTo>
                  <a:lnTo>
                    <a:pt x="2948731" y="1890924"/>
                  </a:lnTo>
                  <a:lnTo>
                    <a:pt x="2984862" y="1863662"/>
                  </a:lnTo>
                  <a:lnTo>
                    <a:pt x="3016811" y="1831715"/>
                  </a:lnTo>
                  <a:lnTo>
                    <a:pt x="3044075" y="1795584"/>
                  </a:lnTo>
                  <a:lnTo>
                    <a:pt x="3066153" y="1755770"/>
                  </a:lnTo>
                  <a:lnTo>
                    <a:pt x="3082545" y="1712773"/>
                  </a:lnTo>
                  <a:lnTo>
                    <a:pt x="3092747" y="1667095"/>
                  </a:lnTo>
                  <a:lnTo>
                    <a:pt x="3096259" y="1619237"/>
                  </a:lnTo>
                  <a:lnTo>
                    <a:pt x="3096259" y="323850"/>
                  </a:lnTo>
                  <a:lnTo>
                    <a:pt x="3092747" y="276003"/>
                  </a:lnTo>
                  <a:lnTo>
                    <a:pt x="3082545" y="230332"/>
                  </a:lnTo>
                  <a:lnTo>
                    <a:pt x="3066153" y="187340"/>
                  </a:lnTo>
                  <a:lnTo>
                    <a:pt x="3044075" y="147528"/>
                  </a:lnTo>
                  <a:lnTo>
                    <a:pt x="3016811" y="111397"/>
                  </a:lnTo>
                  <a:lnTo>
                    <a:pt x="2984862" y="79448"/>
                  </a:lnTo>
                  <a:lnTo>
                    <a:pt x="2948731" y="52184"/>
                  </a:lnTo>
                  <a:lnTo>
                    <a:pt x="2908919" y="30106"/>
                  </a:lnTo>
                  <a:lnTo>
                    <a:pt x="2865927" y="13714"/>
                  </a:lnTo>
                  <a:lnTo>
                    <a:pt x="2820256" y="3512"/>
                  </a:lnTo>
                  <a:lnTo>
                    <a:pt x="2772409" y="0"/>
                  </a:lnTo>
                  <a:close/>
                </a:path>
              </a:pathLst>
            </a:custGeom>
            <a:solidFill>
              <a:srgbClr val="CC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03800" y="4582160"/>
              <a:ext cx="3096260" cy="1943100"/>
            </a:xfrm>
            <a:custGeom>
              <a:avLst/>
              <a:gdLst/>
              <a:ahLst/>
              <a:cxnLst/>
              <a:rect l="l" t="t" r="r" b="b"/>
              <a:pathLst>
                <a:path w="3096259" h="1943100">
                  <a:moveTo>
                    <a:pt x="0" y="323850"/>
                  </a:moveTo>
                  <a:lnTo>
                    <a:pt x="3512" y="276003"/>
                  </a:lnTo>
                  <a:lnTo>
                    <a:pt x="13714" y="230332"/>
                  </a:lnTo>
                  <a:lnTo>
                    <a:pt x="30106" y="187340"/>
                  </a:lnTo>
                  <a:lnTo>
                    <a:pt x="52184" y="147528"/>
                  </a:lnTo>
                  <a:lnTo>
                    <a:pt x="79448" y="111397"/>
                  </a:lnTo>
                  <a:lnTo>
                    <a:pt x="111397" y="79448"/>
                  </a:lnTo>
                  <a:lnTo>
                    <a:pt x="147528" y="52184"/>
                  </a:lnTo>
                  <a:lnTo>
                    <a:pt x="187340" y="30106"/>
                  </a:lnTo>
                  <a:lnTo>
                    <a:pt x="230332" y="13714"/>
                  </a:lnTo>
                  <a:lnTo>
                    <a:pt x="276003" y="3512"/>
                  </a:lnTo>
                  <a:lnTo>
                    <a:pt x="323850" y="0"/>
                  </a:lnTo>
                  <a:lnTo>
                    <a:pt x="2772409" y="0"/>
                  </a:lnTo>
                  <a:lnTo>
                    <a:pt x="2820256" y="3512"/>
                  </a:lnTo>
                  <a:lnTo>
                    <a:pt x="2865927" y="13714"/>
                  </a:lnTo>
                  <a:lnTo>
                    <a:pt x="2908919" y="30106"/>
                  </a:lnTo>
                  <a:lnTo>
                    <a:pt x="2948731" y="52184"/>
                  </a:lnTo>
                  <a:lnTo>
                    <a:pt x="2984862" y="79448"/>
                  </a:lnTo>
                  <a:lnTo>
                    <a:pt x="3016811" y="111397"/>
                  </a:lnTo>
                  <a:lnTo>
                    <a:pt x="3044075" y="147528"/>
                  </a:lnTo>
                  <a:lnTo>
                    <a:pt x="3066153" y="187340"/>
                  </a:lnTo>
                  <a:lnTo>
                    <a:pt x="3082545" y="230332"/>
                  </a:lnTo>
                  <a:lnTo>
                    <a:pt x="3092747" y="276003"/>
                  </a:lnTo>
                  <a:lnTo>
                    <a:pt x="3096259" y="323850"/>
                  </a:lnTo>
                  <a:lnTo>
                    <a:pt x="3096259" y="1619237"/>
                  </a:lnTo>
                  <a:lnTo>
                    <a:pt x="3092747" y="1667095"/>
                  </a:lnTo>
                  <a:lnTo>
                    <a:pt x="3082545" y="1712773"/>
                  </a:lnTo>
                  <a:lnTo>
                    <a:pt x="3066153" y="1755770"/>
                  </a:lnTo>
                  <a:lnTo>
                    <a:pt x="3044075" y="1795584"/>
                  </a:lnTo>
                  <a:lnTo>
                    <a:pt x="3016811" y="1831715"/>
                  </a:lnTo>
                  <a:lnTo>
                    <a:pt x="2984862" y="1863662"/>
                  </a:lnTo>
                  <a:lnTo>
                    <a:pt x="2948731" y="1890924"/>
                  </a:lnTo>
                  <a:lnTo>
                    <a:pt x="2908919" y="1912999"/>
                  </a:lnTo>
                  <a:lnTo>
                    <a:pt x="2865927" y="1929388"/>
                  </a:lnTo>
                  <a:lnTo>
                    <a:pt x="2820256" y="1939588"/>
                  </a:lnTo>
                  <a:lnTo>
                    <a:pt x="2772409" y="1943100"/>
                  </a:lnTo>
                  <a:lnTo>
                    <a:pt x="323850" y="1943100"/>
                  </a:lnTo>
                  <a:lnTo>
                    <a:pt x="276003" y="1939588"/>
                  </a:lnTo>
                  <a:lnTo>
                    <a:pt x="230332" y="1929388"/>
                  </a:lnTo>
                  <a:lnTo>
                    <a:pt x="187340" y="1912999"/>
                  </a:lnTo>
                  <a:lnTo>
                    <a:pt x="147528" y="1890924"/>
                  </a:lnTo>
                  <a:lnTo>
                    <a:pt x="111397" y="1863662"/>
                  </a:lnTo>
                  <a:lnTo>
                    <a:pt x="79448" y="1831715"/>
                  </a:lnTo>
                  <a:lnTo>
                    <a:pt x="52184" y="1795584"/>
                  </a:lnTo>
                  <a:lnTo>
                    <a:pt x="30106" y="1755770"/>
                  </a:lnTo>
                  <a:lnTo>
                    <a:pt x="13714" y="1712773"/>
                  </a:lnTo>
                  <a:lnTo>
                    <a:pt x="3512" y="1667095"/>
                  </a:lnTo>
                  <a:lnTo>
                    <a:pt x="0" y="1619237"/>
                  </a:lnTo>
                  <a:lnTo>
                    <a:pt x="0" y="323850"/>
                  </a:lnTo>
                  <a:close/>
                </a:path>
              </a:pathLst>
            </a:custGeom>
            <a:ln w="2032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200015" y="4861941"/>
            <a:ext cx="2707005" cy="137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Заикание</a:t>
            </a:r>
            <a:endParaRPr sz="2400">
              <a:latin typeface="Trebuchet MS"/>
              <a:cs typeface="Trebuchet MS"/>
            </a:endParaRPr>
          </a:p>
          <a:p>
            <a:pPr marL="12065" marR="5080" algn="ctr">
              <a:lnSpc>
                <a:spcPct val="100000"/>
              </a:lnSpc>
              <a:spcBef>
                <a:spcPts val="35"/>
              </a:spcBef>
            </a:pPr>
            <a:r>
              <a:rPr sz="1600" b="1" spc="-5" dirty="0">
                <a:latin typeface="Trebuchet MS"/>
                <a:cs typeface="Trebuchet MS"/>
              </a:rPr>
              <a:t>Нарушение</a:t>
            </a:r>
            <a:r>
              <a:rPr sz="1600" b="1" spc="-1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темпа,</a:t>
            </a:r>
            <a:r>
              <a:rPr sz="1600" b="1" spc="-5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ритма</a:t>
            </a:r>
            <a:r>
              <a:rPr sz="1600" b="1" spc="-2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и </a:t>
            </a:r>
            <a:r>
              <a:rPr sz="1600" b="1" spc="-46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плавности</a:t>
            </a:r>
            <a:r>
              <a:rPr sz="1600" b="1" spc="1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речи, </a:t>
            </a:r>
            <a:r>
              <a:rPr sz="1600" b="1" dirty="0">
                <a:latin typeface="Trebuchet MS"/>
                <a:cs typeface="Trebuchet MS"/>
              </a:rPr>
              <a:t> вызванное судорогами </a:t>
            </a:r>
            <a:r>
              <a:rPr sz="1600" b="1" spc="5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мышц</a:t>
            </a:r>
            <a:r>
              <a:rPr sz="1600" b="1" spc="445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лицевого</a:t>
            </a:r>
            <a:r>
              <a:rPr sz="1600" b="1" spc="-10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аппарата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47320" y="7620"/>
            <a:ext cx="2439035" cy="2078355"/>
            <a:chOff x="147320" y="7620"/>
            <a:chExt cx="2439035" cy="207835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320" y="7620"/>
              <a:ext cx="2438654" cy="207797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8920" y="109220"/>
              <a:ext cx="2235454" cy="18747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500" y="187960"/>
            <a:ext cx="7241540" cy="937260"/>
          </a:xfrm>
          <a:custGeom>
            <a:avLst/>
            <a:gdLst/>
            <a:ahLst/>
            <a:cxnLst/>
            <a:rect l="l" t="t" r="r" b="b"/>
            <a:pathLst>
              <a:path w="7241540" h="937260">
                <a:moveTo>
                  <a:pt x="7241540" y="0"/>
                </a:moveTo>
                <a:lnTo>
                  <a:pt x="0" y="0"/>
                </a:lnTo>
                <a:lnTo>
                  <a:pt x="0" y="937259"/>
                </a:lnTo>
                <a:lnTo>
                  <a:pt x="7241540" y="937259"/>
                </a:lnTo>
                <a:lnTo>
                  <a:pt x="7241540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8329" y="212090"/>
            <a:ext cx="4622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u="heavy" spc="-10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Нарушения</a:t>
            </a:r>
            <a:r>
              <a:rPr u="heavy" spc="-5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10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могут</a:t>
            </a:r>
            <a:r>
              <a:rPr u="heavy" spc="-40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быть</a:t>
            </a:r>
            <a:r>
              <a:rPr u="heavy" spc="-15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5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вызваны</a:t>
            </a:r>
          </a:p>
          <a:p>
            <a:pPr marL="5080" algn="ctr">
              <a:lnSpc>
                <a:spcPct val="100000"/>
              </a:lnSpc>
            </a:pPr>
            <a:r>
              <a:rPr b="0" u="none" spc="5" dirty="0">
                <a:solidFill>
                  <a:srgbClr val="170901"/>
                </a:solidFill>
                <a:latin typeface="Times New Roman"/>
                <a:cs typeface="Times New Roman"/>
              </a:rPr>
              <a:t> </a:t>
            </a:r>
            <a:r>
              <a:rPr u="heavy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разными</a:t>
            </a:r>
            <a:r>
              <a:rPr u="heavy" spc="-35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heavy" spc="-5" dirty="0">
                <a:solidFill>
                  <a:srgbClr val="170901"/>
                </a:solidFill>
                <a:uFill>
                  <a:solidFill>
                    <a:srgbClr val="170901"/>
                  </a:solidFill>
                </a:uFill>
                <a:latin typeface="Times New Roman"/>
                <a:cs typeface="Times New Roman"/>
              </a:rPr>
              <a:t>причинами: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1125219"/>
            <a:ext cx="6913880" cy="54737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79169" y="1131315"/>
            <a:ext cx="6758940" cy="497522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280"/>
              </a:spcBef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14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Перинатальные</a:t>
            </a:r>
            <a:r>
              <a:rPr sz="1500" b="1" spc="40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проблемы</a:t>
            </a:r>
            <a:r>
              <a:rPr sz="1500" b="1" spc="39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–</a:t>
            </a:r>
            <a:r>
              <a:rPr sz="1500" b="1" spc="4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различные</a:t>
            </a:r>
            <a:r>
              <a:rPr sz="1500" b="1" spc="8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внутриутробные </a:t>
            </a:r>
            <a:r>
              <a:rPr sz="1500" b="1" spc="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патологии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формирования плода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(гипоксия, 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токсикоз,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вирусные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и </a:t>
            </a:r>
            <a:r>
              <a:rPr sz="1500" b="1" spc="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инфекционные заболевания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матери, резус-конфликт,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нездоровый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образ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жизни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беременной,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неблагоприятная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экологическая </a:t>
            </a:r>
            <a:r>
              <a:rPr sz="1500" b="1" spc="-40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обстановка,</a:t>
            </a:r>
            <a:r>
              <a:rPr sz="1500" b="1" spc="3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облучение,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вредное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промышленное</a:t>
            </a:r>
            <a:r>
              <a:rPr sz="1500" b="1" spc="-4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производство)</a:t>
            </a:r>
            <a:endParaRPr sz="15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819"/>
              </a:spcBef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3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200" spc="32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Асфиксия</a:t>
            </a:r>
            <a:r>
              <a:rPr sz="1500" b="1" spc="-2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</a:t>
            </a:r>
            <a:r>
              <a:rPr sz="1500" b="1" spc="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родах,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а</a:t>
            </a:r>
            <a:r>
              <a:rPr sz="1500" b="1" spc="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также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кровоизлияние</a:t>
            </a:r>
            <a:r>
              <a:rPr sz="1500" b="1" spc="-4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</a:t>
            </a:r>
            <a:r>
              <a:rPr sz="1500" b="1" spc="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мозг</a:t>
            </a:r>
            <a:endParaRPr sz="1500">
              <a:latin typeface="Segoe UI"/>
              <a:cs typeface="Segoe UI"/>
            </a:endParaRPr>
          </a:p>
          <a:p>
            <a:pPr marL="12700" algn="just">
              <a:lnSpc>
                <a:spcPts val="1710"/>
              </a:lnSpc>
              <a:spcBef>
                <a:spcPts val="820"/>
              </a:spcBef>
            </a:pPr>
            <a:r>
              <a:rPr sz="1200" spc="-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3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200" spc="32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Врожденные</a:t>
            </a:r>
            <a:r>
              <a:rPr sz="1500" b="1" spc="3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дефекты</a:t>
            </a:r>
            <a:r>
              <a:rPr sz="1500" b="1" spc="4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различных</a:t>
            </a:r>
            <a:r>
              <a:rPr sz="1500" b="1" spc="4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органов</a:t>
            </a:r>
            <a:r>
              <a:rPr sz="1500" b="1" spc="2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речи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(языка,</a:t>
            </a:r>
            <a:r>
              <a:rPr sz="1500" b="1" spc="5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губ,</a:t>
            </a:r>
            <a:r>
              <a:rPr sz="1500" b="1" spc="4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нёба)</a:t>
            </a:r>
            <a:r>
              <a:rPr sz="1500" b="1" spc="4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–</a:t>
            </a:r>
            <a:endParaRPr sz="1500">
              <a:latin typeface="Segoe UI"/>
              <a:cs typeface="Segoe UI"/>
            </a:endParaRPr>
          </a:p>
          <a:p>
            <a:pPr marL="355600" algn="just">
              <a:lnSpc>
                <a:spcPts val="1710"/>
              </a:lnSpc>
            </a:pP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«заячья губа»,</a:t>
            </a:r>
            <a:r>
              <a:rPr sz="1500" b="1" spc="3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«волчья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пасть»,</a:t>
            </a:r>
            <a:r>
              <a:rPr sz="1500" b="1" spc="2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короткая</a:t>
            </a:r>
            <a:r>
              <a:rPr sz="1500" b="1" spc="-2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уздечка.</a:t>
            </a:r>
            <a:endParaRPr sz="1500">
              <a:latin typeface="Segoe UI"/>
              <a:cs typeface="Segoe UI"/>
            </a:endParaRPr>
          </a:p>
          <a:p>
            <a:pPr marL="12700" algn="just">
              <a:lnSpc>
                <a:spcPts val="1710"/>
              </a:lnSpc>
              <a:spcBef>
                <a:spcPts val="819"/>
              </a:spcBef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31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200" spc="31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20" dirty="0">
                <a:solidFill>
                  <a:srgbClr val="404040"/>
                </a:solidFill>
                <a:latin typeface="Segoe UI"/>
                <a:cs typeface="Segoe UI"/>
              </a:rPr>
              <a:t>Тяжелые</a:t>
            </a:r>
            <a:r>
              <a:rPr sz="1500" b="1" spc="484" dirty="0">
                <a:solidFill>
                  <a:srgbClr val="404040"/>
                </a:solidFill>
                <a:latin typeface="Segoe UI"/>
                <a:cs typeface="Segoe UI"/>
              </a:rPr>
              <a:t> 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заболевания</a:t>
            </a:r>
            <a:r>
              <a:rPr sz="1500" b="1" spc="48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484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   </a:t>
            </a:r>
            <a:r>
              <a:rPr sz="1500" b="1" spc="13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первые   </a:t>
            </a:r>
            <a:r>
              <a:rPr sz="1500" b="1" spc="15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годы</a:t>
            </a:r>
            <a:r>
              <a:rPr sz="1500" b="1" spc="470" dirty="0">
                <a:solidFill>
                  <a:srgbClr val="404040"/>
                </a:solidFill>
                <a:latin typeface="Segoe UI"/>
                <a:cs typeface="Segoe UI"/>
              </a:rPr>
              <a:t> 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жизни</a:t>
            </a:r>
            <a:r>
              <a:rPr sz="1500" b="1" spc="475" dirty="0">
                <a:solidFill>
                  <a:srgbClr val="404040"/>
                </a:solidFill>
                <a:latin typeface="Segoe UI"/>
                <a:cs typeface="Segoe UI"/>
              </a:rPr>
              <a:t> 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ребенка</a:t>
            </a:r>
            <a:r>
              <a:rPr sz="1500" b="1" spc="48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484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–</a:t>
            </a:r>
            <a:endParaRPr sz="1500">
              <a:latin typeface="Segoe UI"/>
              <a:cs typeface="Segoe UI"/>
            </a:endParaRPr>
          </a:p>
          <a:p>
            <a:pPr marR="1909445" algn="ctr">
              <a:lnSpc>
                <a:spcPts val="1710"/>
              </a:lnSpc>
            </a:pP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инфекционные,</a:t>
            </a:r>
            <a:r>
              <a:rPr sz="1500" b="1" spc="-5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вирусные,</a:t>
            </a:r>
            <a:r>
              <a:rPr sz="1500" b="1" spc="2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энцефалические</a:t>
            </a:r>
            <a:endParaRPr sz="1500">
              <a:latin typeface="Segoe UI"/>
              <a:cs typeface="Segoe UI"/>
            </a:endParaRPr>
          </a:p>
          <a:p>
            <a:pPr marR="1871980" algn="ctr">
              <a:lnSpc>
                <a:spcPct val="100000"/>
              </a:lnSpc>
              <a:spcBef>
                <a:spcPts val="819"/>
              </a:spcBef>
              <a:tabLst>
                <a:tab pos="342265" algn="l"/>
              </a:tabLst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Серьезные</a:t>
            </a:r>
            <a:r>
              <a:rPr sz="1500" b="1" spc="-5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травмы</a:t>
            </a:r>
            <a:r>
              <a:rPr sz="1500" b="1" spc="3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головы</a:t>
            </a:r>
            <a:r>
              <a:rPr sz="1500" b="1" spc="-2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с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сотрясением</a:t>
            </a:r>
            <a:r>
              <a:rPr sz="1500" b="1" spc="-4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мозга</a:t>
            </a:r>
            <a:endParaRPr sz="1500">
              <a:latin typeface="Segoe UI"/>
              <a:cs typeface="Segoe UI"/>
            </a:endParaRPr>
          </a:p>
          <a:p>
            <a:pPr algn="ctr">
              <a:lnSpc>
                <a:spcPts val="1710"/>
              </a:lnSpc>
              <a:spcBef>
                <a:spcPts val="825"/>
              </a:spcBef>
              <a:tabLst>
                <a:tab pos="342265" algn="l"/>
                <a:tab pos="1539240" algn="l"/>
                <a:tab pos="1780539" algn="l"/>
                <a:tab pos="3142615" algn="l"/>
                <a:tab pos="4191635" algn="l"/>
                <a:tab pos="5080635" algn="l"/>
                <a:tab pos="5845810" algn="l"/>
                <a:tab pos="6170930" algn="l"/>
              </a:tabLst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	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Отставание	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	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психическом	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развитии,	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которое	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влечет	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за	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собой</a:t>
            </a:r>
            <a:endParaRPr sz="1500">
              <a:latin typeface="Segoe UI"/>
              <a:cs typeface="Segoe UI"/>
            </a:endParaRPr>
          </a:p>
          <a:p>
            <a:pPr marR="2835910" algn="ctr">
              <a:lnSpc>
                <a:spcPts val="1710"/>
              </a:lnSpc>
            </a:pP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нарушение</a:t>
            </a:r>
            <a:r>
              <a:rPr sz="1500" b="1" spc="-5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речевой</a:t>
            </a:r>
            <a:r>
              <a:rPr sz="1500" b="1" spc="-5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деятельности</a:t>
            </a:r>
            <a:endParaRPr sz="1500">
              <a:latin typeface="Segoe UI"/>
              <a:cs typeface="Segoe UI"/>
            </a:endParaRPr>
          </a:p>
          <a:p>
            <a:pPr marL="355600" marR="6350" indent="-342900" algn="just">
              <a:lnSpc>
                <a:spcPts val="1620"/>
              </a:lnSpc>
              <a:spcBef>
                <a:spcPts val="1025"/>
              </a:spcBef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-114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Неграмотная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речь</a:t>
            </a:r>
            <a:r>
              <a:rPr sz="1500" b="1" spc="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</a:t>
            </a:r>
            <a:r>
              <a:rPr sz="1500" b="1" spc="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семье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–</a:t>
            </a:r>
            <a:r>
              <a:rPr sz="1500" b="1" spc="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из-за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нее</a:t>
            </a:r>
            <a:r>
              <a:rPr sz="1500" b="1" spc="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нередко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формируются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подражательные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нарушения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речи,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такие как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ускоренный ее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темп,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звуковые</a:t>
            </a:r>
            <a:r>
              <a:rPr sz="1500" b="1" spc="3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дефекты,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«съедание» окончаний</a:t>
            </a:r>
            <a:r>
              <a:rPr sz="1500" b="1" spc="-3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слов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и</a:t>
            </a:r>
            <a:r>
              <a:rPr sz="1500" b="1" spc="-2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проч.</a:t>
            </a:r>
            <a:endParaRPr sz="1500">
              <a:latin typeface="Segoe UI"/>
              <a:cs typeface="Segoe UI"/>
            </a:endParaRPr>
          </a:p>
          <a:p>
            <a:pPr marL="355600" marR="7620" indent="-342900" algn="just">
              <a:lnSpc>
                <a:spcPts val="1620"/>
              </a:lnSpc>
              <a:spcBef>
                <a:spcPts val="1000"/>
              </a:spcBef>
            </a:pPr>
            <a:r>
              <a:rPr sz="1200" spc="-120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-114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Воспитание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 семье, 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где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оба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родителя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или 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один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из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них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страдают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5" dirty="0">
                <a:solidFill>
                  <a:srgbClr val="404040"/>
                </a:solidFill>
                <a:latin typeface="Segoe UI"/>
                <a:cs typeface="Segoe UI"/>
              </a:rPr>
              <a:t>глухотой,</a:t>
            </a:r>
            <a:r>
              <a:rPr sz="1500" b="1" spc="2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тяжелыми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речевыми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нарушениями,</a:t>
            </a:r>
            <a:r>
              <a:rPr sz="1500" b="1" spc="-3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заиканием</a:t>
            </a:r>
            <a:endParaRPr sz="1500">
              <a:latin typeface="Segoe UI"/>
              <a:cs typeface="Segoe UI"/>
            </a:endParaRPr>
          </a:p>
          <a:p>
            <a:pPr marL="12700" algn="just">
              <a:lnSpc>
                <a:spcPct val="100000"/>
              </a:lnSpc>
              <a:spcBef>
                <a:spcPts val="800"/>
              </a:spcBef>
            </a:pPr>
            <a:r>
              <a:rPr sz="1200" spc="-114" dirty="0">
                <a:solidFill>
                  <a:srgbClr val="90C225"/>
                </a:solidFill>
                <a:latin typeface="Lucida Sans Unicode"/>
                <a:cs typeface="Lucida Sans Unicode"/>
              </a:rPr>
              <a:t>▶</a:t>
            </a:r>
            <a:r>
              <a:rPr sz="1200" spc="295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200" spc="300" dirty="0">
                <a:solidFill>
                  <a:srgbClr val="90C225"/>
                </a:solidFill>
                <a:latin typeface="Lucida Sans Unicode"/>
                <a:cs typeface="Lucida Sans Unicode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Двуязычие</a:t>
            </a:r>
            <a:r>
              <a:rPr sz="1500" b="1" spc="25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(билингвизм)</a:t>
            </a:r>
            <a:r>
              <a:rPr sz="1500" b="1" spc="-3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Segoe UI"/>
                <a:cs typeface="Segoe UI"/>
              </a:rPr>
              <a:t>в</a:t>
            </a:r>
            <a:r>
              <a:rPr sz="1500" b="1" spc="-10" dirty="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sz="1500" b="1" spc="-5" dirty="0">
                <a:solidFill>
                  <a:srgbClr val="404040"/>
                </a:solidFill>
                <a:latin typeface="Segoe UI"/>
                <a:cs typeface="Segoe UI"/>
              </a:rPr>
              <a:t>семье.</a:t>
            </a:r>
            <a:endParaRPr sz="1500">
              <a:latin typeface="Segoe UI"/>
              <a:cs typeface="Segoe U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23855" y="5430569"/>
            <a:ext cx="1555394" cy="14221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63804" y="5481541"/>
            <a:ext cx="1123891" cy="12245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87960"/>
            <a:ext cx="1188720" cy="12623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8719" y="187960"/>
            <a:ext cx="6347460" cy="947419"/>
          </a:xfrm>
          <a:prstGeom prst="rect">
            <a:avLst/>
          </a:prstGeom>
          <a:solidFill>
            <a:srgbClr val="CCFF99"/>
          </a:solidFill>
        </p:spPr>
        <p:txBody>
          <a:bodyPr vert="horz" wrap="square" lIns="0" tIns="36830" rIns="0" bIns="0" rtlCol="0">
            <a:spAutoFit/>
          </a:bodyPr>
          <a:lstStyle/>
          <a:p>
            <a:pPr marL="904240" marR="706120" indent="-193040">
              <a:lnSpc>
                <a:spcPct val="100000"/>
              </a:lnSpc>
              <a:spcBef>
                <a:spcPts val="290"/>
              </a:spcBef>
            </a:pPr>
            <a:r>
              <a:rPr sz="2800" spc="-5" dirty="0">
                <a:latin typeface="Trebuchet MS"/>
                <a:cs typeface="Trebuchet MS"/>
              </a:rPr>
              <a:t>Взаимодействие участников </a:t>
            </a:r>
            <a:r>
              <a:rPr sz="2800" u="none" spc="-83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коррекционного</a:t>
            </a:r>
            <a:r>
              <a:rPr sz="2800" dirty="0">
                <a:latin typeface="Trebuchet MS"/>
                <a:cs typeface="Trebuchet MS"/>
              </a:rPr>
              <a:t> </a:t>
            </a:r>
            <a:r>
              <a:rPr sz="2800" spc="-5" dirty="0">
                <a:latin typeface="Trebuchet MS"/>
                <a:cs typeface="Trebuchet MS"/>
              </a:rPr>
              <a:t>процесса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80" y="1155700"/>
            <a:ext cx="7655559" cy="56032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92169" y="1244600"/>
            <a:ext cx="1101725" cy="12020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09220" marR="99060" algn="ctr">
              <a:lnSpc>
                <a:spcPts val="1660"/>
              </a:lnSpc>
              <a:spcBef>
                <a:spcPts val="370"/>
              </a:spcBef>
            </a:pPr>
            <a:r>
              <a:rPr sz="1600" b="1" dirty="0">
                <a:latin typeface="Trebuchet MS"/>
                <a:cs typeface="Trebuchet MS"/>
              </a:rPr>
              <a:t>У</a:t>
            </a:r>
            <a:r>
              <a:rPr sz="1600" b="1" spc="-10" dirty="0">
                <a:latin typeface="Trebuchet MS"/>
                <a:cs typeface="Trebuchet MS"/>
              </a:rPr>
              <a:t>ч</a:t>
            </a:r>
            <a:r>
              <a:rPr sz="1600" b="1" spc="-5" dirty="0">
                <a:latin typeface="Trebuchet MS"/>
                <a:cs typeface="Trebuchet MS"/>
              </a:rPr>
              <a:t>итель</a:t>
            </a:r>
            <a:r>
              <a:rPr sz="1600" b="1" dirty="0">
                <a:latin typeface="Trebuchet MS"/>
                <a:cs typeface="Trebuchet MS"/>
              </a:rPr>
              <a:t>-  </a:t>
            </a:r>
            <a:r>
              <a:rPr sz="1600" b="1" spc="-5" dirty="0">
                <a:latin typeface="Trebuchet MS"/>
                <a:cs typeface="Trebuchet MS"/>
              </a:rPr>
              <a:t>логопед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ts val="1350"/>
              </a:lnSpc>
              <a:spcBef>
                <a:spcPts val="470"/>
              </a:spcBef>
            </a:pPr>
            <a:r>
              <a:rPr sz="1200" b="1" spc="-5" dirty="0">
                <a:latin typeface="Trebuchet MS"/>
                <a:cs typeface="Trebuchet MS"/>
              </a:rPr>
              <a:t>Максимальная</a:t>
            </a:r>
            <a:endParaRPr sz="1200">
              <a:latin typeface="Trebuchet MS"/>
              <a:cs typeface="Trebuchet MS"/>
            </a:endParaRPr>
          </a:p>
          <a:p>
            <a:pPr marL="114300" marR="103505" indent="-1270" algn="ctr">
              <a:lnSpc>
                <a:spcPct val="86800"/>
              </a:lnSpc>
              <a:spcBef>
                <a:spcPts val="100"/>
              </a:spcBef>
            </a:pPr>
            <a:r>
              <a:rPr sz="1200" b="1" spc="-5" dirty="0">
                <a:latin typeface="Trebuchet MS"/>
                <a:cs typeface="Trebuchet MS"/>
              </a:rPr>
              <a:t>коррекция </a:t>
            </a:r>
            <a:r>
              <a:rPr sz="1200" b="1" dirty="0">
                <a:latin typeface="Trebuchet MS"/>
                <a:cs typeface="Trebuchet MS"/>
              </a:rPr>
              <a:t> речевых </a:t>
            </a:r>
            <a:r>
              <a:rPr sz="1200" b="1" spc="5" dirty="0">
                <a:latin typeface="Trebuchet MS"/>
                <a:cs typeface="Trebuchet MS"/>
              </a:rPr>
              <a:t> </a:t>
            </a:r>
            <a:r>
              <a:rPr sz="1200" b="1" spc="-5" dirty="0">
                <a:latin typeface="Trebuchet MS"/>
                <a:cs typeface="Trebuchet MS"/>
              </a:rPr>
              <a:t>от</a:t>
            </a:r>
            <a:r>
              <a:rPr sz="1200" b="1" dirty="0">
                <a:latin typeface="Trebuchet MS"/>
                <a:cs typeface="Trebuchet MS"/>
              </a:rPr>
              <a:t>к</a:t>
            </a:r>
            <a:r>
              <a:rPr sz="1200" b="1" spc="-5" dirty="0">
                <a:latin typeface="Trebuchet MS"/>
                <a:cs typeface="Trebuchet MS"/>
              </a:rPr>
              <a:t>ло</a:t>
            </a:r>
            <a:r>
              <a:rPr sz="1200" b="1" dirty="0">
                <a:latin typeface="Trebuchet MS"/>
                <a:cs typeface="Trebuchet MS"/>
              </a:rPr>
              <a:t>не</a:t>
            </a:r>
            <a:r>
              <a:rPr sz="1200" b="1" spc="5" dirty="0">
                <a:latin typeface="Trebuchet MS"/>
                <a:cs typeface="Trebuchet MS"/>
              </a:rPr>
              <a:t>н</a:t>
            </a:r>
            <a:r>
              <a:rPr sz="1200" b="1" spc="-5" dirty="0">
                <a:latin typeface="Trebuchet MS"/>
                <a:cs typeface="Trebuchet MS"/>
              </a:rPr>
              <a:t>ий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32271" y="2147315"/>
            <a:ext cx="977265" cy="113347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90805" marR="74930" indent="-10160">
              <a:lnSpc>
                <a:spcPts val="1460"/>
              </a:lnSpc>
              <a:spcBef>
                <a:spcPts val="330"/>
              </a:spcBef>
            </a:pPr>
            <a:r>
              <a:rPr sz="1400" b="1" spc="-5" dirty="0">
                <a:latin typeface="Trebuchet MS"/>
                <a:cs typeface="Trebuchet MS"/>
              </a:rPr>
              <a:t>Педагог</a:t>
            </a:r>
            <a:r>
              <a:rPr sz="1400" b="1" spc="-7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– </a:t>
            </a:r>
            <a:r>
              <a:rPr sz="1400" b="1" spc="-40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пси</a:t>
            </a:r>
            <a:r>
              <a:rPr sz="1400" b="1" spc="-10" dirty="0">
                <a:latin typeface="Trebuchet MS"/>
                <a:cs typeface="Trebuchet MS"/>
              </a:rPr>
              <a:t>х</a:t>
            </a:r>
            <a:r>
              <a:rPr sz="1400" b="1" dirty="0">
                <a:latin typeface="Trebuchet MS"/>
                <a:cs typeface="Trebuchet MS"/>
              </a:rPr>
              <a:t>олог</a:t>
            </a:r>
            <a:endParaRPr sz="1400">
              <a:latin typeface="Trebuchet MS"/>
              <a:cs typeface="Trebuchet MS"/>
            </a:endParaRPr>
          </a:p>
          <a:p>
            <a:pPr marL="128905" marR="81280" indent="-43180">
              <a:lnSpc>
                <a:spcPts val="1260"/>
              </a:lnSpc>
              <a:spcBef>
                <a:spcPts val="565"/>
              </a:spcBef>
            </a:pPr>
            <a:r>
              <a:rPr sz="1200" b="1" spc="-10" dirty="0">
                <a:latin typeface="Trebuchet MS"/>
                <a:cs typeface="Trebuchet MS"/>
              </a:rPr>
              <a:t>К</a:t>
            </a:r>
            <a:r>
              <a:rPr sz="1200" b="1" spc="-5" dirty="0">
                <a:latin typeface="Trebuchet MS"/>
                <a:cs typeface="Trebuchet MS"/>
              </a:rPr>
              <a:t>о</a:t>
            </a:r>
            <a:r>
              <a:rPr sz="1200" b="1" dirty="0">
                <a:latin typeface="Trebuchet MS"/>
                <a:cs typeface="Trebuchet MS"/>
              </a:rPr>
              <a:t>р</a:t>
            </a:r>
            <a:r>
              <a:rPr sz="1200" b="1" spc="-5" dirty="0">
                <a:latin typeface="Trebuchet MS"/>
                <a:cs typeface="Trebuchet MS"/>
              </a:rPr>
              <a:t>р</a:t>
            </a:r>
            <a:r>
              <a:rPr sz="1200" b="1" dirty="0">
                <a:latin typeface="Trebuchet MS"/>
                <a:cs typeface="Trebuchet MS"/>
              </a:rPr>
              <a:t>ек</a:t>
            </a:r>
            <a:r>
              <a:rPr sz="1200" b="1" spc="-5" dirty="0">
                <a:latin typeface="Trebuchet MS"/>
                <a:cs typeface="Trebuchet MS"/>
              </a:rPr>
              <a:t>ци</a:t>
            </a:r>
            <a:r>
              <a:rPr sz="1200" b="1" dirty="0">
                <a:latin typeface="Trebuchet MS"/>
                <a:cs typeface="Trebuchet MS"/>
              </a:rPr>
              <a:t>я  </a:t>
            </a:r>
            <a:r>
              <a:rPr sz="1200" b="1" spc="-5" dirty="0">
                <a:latin typeface="Trebuchet MS"/>
                <a:cs typeface="Trebuchet MS"/>
              </a:rPr>
              <a:t>основных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ts val="1150"/>
              </a:lnSpc>
            </a:pPr>
            <a:r>
              <a:rPr sz="1200" b="1" spc="-5" dirty="0">
                <a:latin typeface="Trebuchet MS"/>
                <a:cs typeface="Trebuchet MS"/>
              </a:rPr>
              <a:t>психических</a:t>
            </a:r>
            <a:endParaRPr sz="1200">
              <a:latin typeface="Trebuchet MS"/>
              <a:cs typeface="Trebuchet MS"/>
            </a:endParaRPr>
          </a:p>
          <a:p>
            <a:pPr marL="100965">
              <a:lnSpc>
                <a:spcPts val="1340"/>
              </a:lnSpc>
            </a:pPr>
            <a:r>
              <a:rPr sz="1200" b="1" spc="-5" dirty="0">
                <a:latin typeface="Trebuchet MS"/>
                <a:cs typeface="Trebuchet MS"/>
              </a:rPr>
              <a:t>процессов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75181" y="3739641"/>
            <a:ext cx="5545455" cy="401320"/>
          </a:xfrm>
          <a:custGeom>
            <a:avLst/>
            <a:gdLst/>
            <a:ahLst/>
            <a:cxnLst/>
            <a:rect l="l" t="t" r="r" b="b"/>
            <a:pathLst>
              <a:path w="5545455" h="401320">
                <a:moveTo>
                  <a:pt x="471424" y="206629"/>
                </a:moveTo>
                <a:lnTo>
                  <a:pt x="242824" y="0"/>
                </a:lnTo>
                <a:lnTo>
                  <a:pt x="0" y="189611"/>
                </a:lnTo>
                <a:lnTo>
                  <a:pt x="94234" y="193040"/>
                </a:lnTo>
                <a:lnTo>
                  <a:pt x="87109" y="391160"/>
                </a:lnTo>
                <a:lnTo>
                  <a:pt x="370078" y="401320"/>
                </a:lnTo>
                <a:lnTo>
                  <a:pt x="377190" y="203200"/>
                </a:lnTo>
                <a:lnTo>
                  <a:pt x="471424" y="206629"/>
                </a:lnTo>
                <a:close/>
              </a:path>
              <a:path w="5545455" h="401320">
                <a:moveTo>
                  <a:pt x="5545328" y="183007"/>
                </a:moveTo>
                <a:lnTo>
                  <a:pt x="5452110" y="197231"/>
                </a:lnTo>
                <a:lnTo>
                  <a:pt x="5428869" y="44577"/>
                </a:lnTo>
                <a:lnTo>
                  <a:pt x="5149088" y="87122"/>
                </a:lnTo>
                <a:lnTo>
                  <a:pt x="5172202" y="239649"/>
                </a:lnTo>
                <a:lnTo>
                  <a:pt x="5078857" y="253873"/>
                </a:lnTo>
                <a:lnTo>
                  <a:pt x="5335270" y="370967"/>
                </a:lnTo>
                <a:lnTo>
                  <a:pt x="5545328" y="183007"/>
                </a:lnTo>
                <a:close/>
              </a:path>
            </a:pathLst>
          </a:custGeom>
          <a:solidFill>
            <a:srgbClr val="C5DD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24040" y="4594859"/>
            <a:ext cx="1231265" cy="6807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indent="6985">
              <a:lnSpc>
                <a:spcPts val="1460"/>
              </a:lnSpc>
              <a:spcBef>
                <a:spcPts val="330"/>
              </a:spcBef>
            </a:pP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М</a:t>
            </a: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sz="1400" b="1" spc="5" dirty="0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ык</a:t>
            </a: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ь</a:t>
            </a: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ы</a:t>
            </a: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й  руковод</a:t>
            </a: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ит</a:t>
            </a:r>
            <a:r>
              <a:rPr sz="1400" b="1" spc="-15" dirty="0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sz="1400" b="1" spc="-5" dirty="0">
                <a:solidFill>
                  <a:srgbClr val="FFFFFF"/>
                </a:solidFill>
                <a:latin typeface="Trebuchet MS"/>
                <a:cs typeface="Trebuchet MS"/>
              </a:rPr>
              <a:t>ль</a:t>
            </a:r>
            <a:endParaRPr sz="1400">
              <a:latin typeface="Trebuchet MS"/>
              <a:cs typeface="Trebuchet MS"/>
            </a:endParaRPr>
          </a:p>
          <a:p>
            <a:pPr marL="58419">
              <a:lnSpc>
                <a:spcPct val="100000"/>
              </a:lnSpc>
              <a:spcBef>
                <a:spcPts val="330"/>
              </a:spcBef>
            </a:pPr>
            <a:r>
              <a:rPr sz="1400" b="1" spc="-10" dirty="0">
                <a:solidFill>
                  <a:srgbClr val="FFFFFF"/>
                </a:solidFill>
                <a:latin typeface="Trebuchet MS"/>
                <a:cs typeface="Trebuchet MS"/>
              </a:rPr>
              <a:t>логоритмика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6280" y="5548312"/>
            <a:ext cx="1201420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570"/>
              </a:lnSpc>
              <a:spcBef>
                <a:spcPts val="100"/>
              </a:spcBef>
            </a:pPr>
            <a:r>
              <a:rPr sz="1400" b="1" spc="-10" dirty="0">
                <a:latin typeface="Trebuchet MS"/>
                <a:cs typeface="Trebuchet MS"/>
              </a:rPr>
              <a:t>Медицинский</a:t>
            </a:r>
            <a:endParaRPr sz="1400">
              <a:latin typeface="Trebuchet MS"/>
              <a:cs typeface="Trebuchet MS"/>
            </a:endParaRPr>
          </a:p>
          <a:p>
            <a:pPr marL="3175" algn="ctr">
              <a:lnSpc>
                <a:spcPts val="1570"/>
              </a:lnSpc>
            </a:pPr>
            <a:r>
              <a:rPr sz="1400" b="1" spc="-5" dirty="0">
                <a:latin typeface="Trebuchet MS"/>
                <a:cs typeface="Trebuchet MS"/>
              </a:rPr>
              <a:t>работник</a:t>
            </a:r>
            <a:endParaRPr sz="1400">
              <a:latin typeface="Trebuchet MS"/>
              <a:cs typeface="Trebuchet MS"/>
            </a:endParaRPr>
          </a:p>
          <a:p>
            <a:pPr marL="142240" marR="24130" indent="-109220">
              <a:lnSpc>
                <a:spcPts val="1260"/>
              </a:lnSpc>
              <a:spcBef>
                <a:spcPts val="575"/>
              </a:spcBef>
            </a:pPr>
            <a:r>
              <a:rPr sz="1200" b="1" spc="-5" dirty="0">
                <a:latin typeface="Trebuchet MS"/>
                <a:cs typeface="Trebuchet MS"/>
              </a:rPr>
              <a:t>Наблюдение</a:t>
            </a:r>
            <a:r>
              <a:rPr sz="1200" b="1" spc="-80" dirty="0">
                <a:latin typeface="Trebuchet MS"/>
                <a:cs typeface="Trebuchet MS"/>
              </a:rPr>
              <a:t> </a:t>
            </a:r>
            <a:r>
              <a:rPr sz="1200" b="1" dirty="0">
                <a:latin typeface="Trebuchet MS"/>
                <a:cs typeface="Trebuchet MS"/>
              </a:rPr>
              <a:t>за </a:t>
            </a:r>
            <a:r>
              <a:rPr sz="1200" b="1" spc="-345" dirty="0">
                <a:latin typeface="Trebuchet MS"/>
                <a:cs typeface="Trebuchet MS"/>
              </a:rPr>
              <a:t> </a:t>
            </a:r>
            <a:r>
              <a:rPr sz="1200" b="1" spc="-5" dirty="0">
                <a:latin typeface="Trebuchet MS"/>
                <a:cs typeface="Trebuchet MS"/>
              </a:rPr>
              <a:t>физическим </a:t>
            </a:r>
            <a:r>
              <a:rPr sz="1200" b="1" dirty="0">
                <a:latin typeface="Trebuchet MS"/>
                <a:cs typeface="Trebuchet MS"/>
              </a:rPr>
              <a:t> </a:t>
            </a:r>
            <a:r>
              <a:rPr sz="1200" b="1" spc="-5" dirty="0">
                <a:latin typeface="Trebuchet MS"/>
                <a:cs typeface="Trebuchet MS"/>
              </a:rPr>
              <a:t>здоровьем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5697" y="4488179"/>
            <a:ext cx="1275715" cy="75184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740"/>
              </a:spcBef>
            </a:pPr>
            <a:r>
              <a:rPr sz="1600" b="1" spc="-5" dirty="0">
                <a:latin typeface="Trebuchet MS"/>
                <a:cs typeface="Trebuchet MS"/>
              </a:rPr>
              <a:t>Родители</a:t>
            </a:r>
            <a:endParaRPr sz="1600">
              <a:latin typeface="Trebuchet MS"/>
              <a:cs typeface="Trebuchet MS"/>
            </a:endParaRPr>
          </a:p>
          <a:p>
            <a:pPr marL="12700" marR="5080" algn="ctr">
              <a:lnSpc>
                <a:spcPts val="1240"/>
              </a:lnSpc>
              <a:spcBef>
                <a:spcPts val="685"/>
              </a:spcBef>
            </a:pPr>
            <a:r>
              <a:rPr sz="1200" b="1" spc="-5" dirty="0">
                <a:latin typeface="Trebuchet MS"/>
                <a:cs typeface="Trebuchet MS"/>
              </a:rPr>
              <a:t>И</a:t>
            </a:r>
            <a:r>
              <a:rPr sz="1200" b="1" dirty="0">
                <a:latin typeface="Trebuchet MS"/>
                <a:cs typeface="Trebuchet MS"/>
              </a:rPr>
              <a:t>н</a:t>
            </a:r>
            <a:r>
              <a:rPr sz="1200" b="1" spc="5" dirty="0">
                <a:latin typeface="Trebuchet MS"/>
                <a:cs typeface="Trebuchet MS"/>
              </a:rPr>
              <a:t>д</a:t>
            </a:r>
            <a:r>
              <a:rPr sz="1200" b="1" spc="-5" dirty="0">
                <a:latin typeface="Trebuchet MS"/>
                <a:cs typeface="Trebuchet MS"/>
              </a:rPr>
              <a:t>и</a:t>
            </a:r>
            <a:r>
              <a:rPr sz="1200" b="1" dirty="0">
                <a:latin typeface="Trebuchet MS"/>
                <a:cs typeface="Trebuchet MS"/>
              </a:rPr>
              <a:t>в</a:t>
            </a:r>
            <a:r>
              <a:rPr sz="1200" b="1" spc="-5" dirty="0">
                <a:latin typeface="Trebuchet MS"/>
                <a:cs typeface="Trebuchet MS"/>
              </a:rPr>
              <a:t>и</a:t>
            </a:r>
            <a:r>
              <a:rPr sz="1200" b="1" spc="5" dirty="0">
                <a:latin typeface="Trebuchet MS"/>
                <a:cs typeface="Trebuchet MS"/>
              </a:rPr>
              <a:t>д</a:t>
            </a:r>
            <a:r>
              <a:rPr sz="1200" b="1" spc="-10" dirty="0">
                <a:latin typeface="Trebuchet MS"/>
                <a:cs typeface="Trebuchet MS"/>
              </a:rPr>
              <a:t>у</a:t>
            </a:r>
            <a:r>
              <a:rPr sz="1200" b="1" spc="-5" dirty="0">
                <a:latin typeface="Trebuchet MS"/>
                <a:cs typeface="Trebuchet MS"/>
              </a:rPr>
              <a:t>ал</a:t>
            </a:r>
            <a:r>
              <a:rPr sz="1200" b="1" spc="-10" dirty="0">
                <a:latin typeface="Trebuchet MS"/>
                <a:cs typeface="Trebuchet MS"/>
              </a:rPr>
              <a:t>ь</a:t>
            </a:r>
            <a:r>
              <a:rPr sz="1200" b="1" spc="5" dirty="0">
                <a:latin typeface="Trebuchet MS"/>
                <a:cs typeface="Trebuchet MS"/>
              </a:rPr>
              <a:t>н</a:t>
            </a:r>
            <a:r>
              <a:rPr sz="1200" b="1" spc="-5" dirty="0">
                <a:latin typeface="Trebuchet MS"/>
                <a:cs typeface="Trebuchet MS"/>
              </a:rPr>
              <a:t>ая  работа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2685" y="2202686"/>
            <a:ext cx="1371600" cy="91186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735"/>
              </a:spcBef>
            </a:pPr>
            <a:r>
              <a:rPr sz="1600" b="1" spc="-5" dirty="0">
                <a:latin typeface="Trebuchet MS"/>
                <a:cs typeface="Trebuchet MS"/>
              </a:rPr>
              <a:t>Воспитатель</a:t>
            </a:r>
            <a:endParaRPr sz="1600">
              <a:latin typeface="Trebuchet MS"/>
              <a:cs typeface="Trebuchet MS"/>
            </a:endParaRPr>
          </a:p>
          <a:p>
            <a:pPr marL="223520">
              <a:lnSpc>
                <a:spcPts val="1340"/>
              </a:lnSpc>
              <a:spcBef>
                <a:spcPts val="475"/>
              </a:spcBef>
            </a:pPr>
            <a:r>
              <a:rPr sz="1200" b="1" spc="-5" dirty="0">
                <a:latin typeface="Trebuchet MS"/>
                <a:cs typeface="Trebuchet MS"/>
              </a:rPr>
              <a:t>Выполнение</a:t>
            </a:r>
            <a:endParaRPr sz="1200">
              <a:latin typeface="Trebuchet MS"/>
              <a:cs typeface="Trebuchet MS"/>
            </a:endParaRPr>
          </a:p>
          <a:p>
            <a:pPr marL="12700" marR="5080" indent="129539">
              <a:lnSpc>
                <a:spcPts val="1260"/>
              </a:lnSpc>
              <a:spcBef>
                <a:spcPts val="95"/>
              </a:spcBef>
            </a:pPr>
            <a:r>
              <a:rPr sz="1200" b="1" spc="-5" dirty="0">
                <a:latin typeface="Trebuchet MS"/>
                <a:cs typeface="Trebuchet MS"/>
              </a:rPr>
              <a:t>рекомендаций </a:t>
            </a:r>
            <a:r>
              <a:rPr sz="1200" b="1" dirty="0">
                <a:latin typeface="Trebuchet MS"/>
                <a:cs typeface="Trebuchet MS"/>
              </a:rPr>
              <a:t> </a:t>
            </a:r>
            <a:r>
              <a:rPr sz="1200" b="1" spc="-10" dirty="0">
                <a:latin typeface="Trebuchet MS"/>
                <a:cs typeface="Trebuchet MS"/>
              </a:rPr>
              <a:t>у</a:t>
            </a:r>
            <a:r>
              <a:rPr sz="1200" b="1" dirty="0">
                <a:latin typeface="Trebuchet MS"/>
                <a:cs typeface="Trebuchet MS"/>
              </a:rPr>
              <a:t>чи</a:t>
            </a:r>
            <a:r>
              <a:rPr sz="1200" b="1" spc="-10" dirty="0">
                <a:latin typeface="Trebuchet MS"/>
                <a:cs typeface="Trebuchet MS"/>
              </a:rPr>
              <a:t>т</a:t>
            </a:r>
            <a:r>
              <a:rPr sz="1200" b="1" dirty="0">
                <a:latin typeface="Trebuchet MS"/>
                <a:cs typeface="Trebuchet MS"/>
              </a:rPr>
              <a:t>е</a:t>
            </a:r>
            <a:r>
              <a:rPr sz="1200" b="1" spc="-5" dirty="0">
                <a:latin typeface="Trebuchet MS"/>
                <a:cs typeface="Trebuchet MS"/>
              </a:rPr>
              <a:t>л</a:t>
            </a:r>
            <a:r>
              <a:rPr sz="1200" b="1" spc="10" dirty="0">
                <a:latin typeface="Trebuchet MS"/>
                <a:cs typeface="Trebuchet MS"/>
              </a:rPr>
              <a:t>я</a:t>
            </a:r>
            <a:r>
              <a:rPr sz="1200" b="1" spc="-5" dirty="0">
                <a:latin typeface="Trebuchet MS"/>
                <a:cs typeface="Trebuchet MS"/>
              </a:rPr>
              <a:t>-логоп</a:t>
            </a:r>
            <a:r>
              <a:rPr sz="1200" b="1" dirty="0">
                <a:latin typeface="Trebuchet MS"/>
                <a:cs typeface="Trebuchet MS"/>
              </a:rPr>
              <a:t>е</a:t>
            </a:r>
            <a:r>
              <a:rPr sz="1200" b="1" spc="5" dirty="0">
                <a:latin typeface="Trebuchet MS"/>
                <a:cs typeface="Trebuchet MS"/>
              </a:rPr>
              <a:t>д</a:t>
            </a:r>
            <a:r>
              <a:rPr sz="1200" b="1" dirty="0">
                <a:latin typeface="Trebuchet MS"/>
                <a:cs typeface="Trebuchet MS"/>
              </a:rPr>
              <a:t>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29050" y="3594734"/>
            <a:ext cx="1251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rebuchet MS"/>
                <a:cs typeface="Trebuchet MS"/>
              </a:rPr>
              <a:t>р</a:t>
            </a:r>
            <a:r>
              <a:rPr sz="2400" b="1" spc="-15" dirty="0">
                <a:latin typeface="Trebuchet MS"/>
                <a:cs typeface="Trebuchet MS"/>
              </a:rPr>
              <a:t>е</a:t>
            </a:r>
            <a:r>
              <a:rPr sz="2400" b="1" dirty="0">
                <a:latin typeface="Trebuchet MS"/>
                <a:cs typeface="Trebuchet MS"/>
              </a:rPr>
              <a:t>бе</a:t>
            </a:r>
            <a:r>
              <a:rPr sz="2400" b="1" spc="-10" dirty="0">
                <a:latin typeface="Trebuchet MS"/>
                <a:cs typeface="Trebuchet MS"/>
              </a:rPr>
              <a:t>но</a:t>
            </a:r>
            <a:r>
              <a:rPr sz="2400" b="1" dirty="0">
                <a:latin typeface="Trebuchet MS"/>
                <a:cs typeface="Trebuchet MS"/>
              </a:rPr>
              <a:t>к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60" y="1127760"/>
            <a:ext cx="1437640" cy="11785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4699" y="1428432"/>
            <a:ext cx="51904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0" i="1" u="none" spc="-5" dirty="0">
                <a:latin typeface="Segoe UI"/>
                <a:cs typeface="Segoe UI"/>
              </a:rPr>
              <a:t>Спасибо за</a:t>
            </a:r>
            <a:r>
              <a:rPr sz="4000" b="0" i="1" u="none" spc="-25" dirty="0">
                <a:latin typeface="Segoe UI"/>
                <a:cs typeface="Segoe UI"/>
              </a:rPr>
              <a:t> </a:t>
            </a:r>
            <a:r>
              <a:rPr sz="4000" b="0" i="1" u="none" spc="-5" dirty="0">
                <a:latin typeface="Segoe UI"/>
                <a:cs typeface="Segoe UI"/>
              </a:rPr>
              <a:t>внимание!</a:t>
            </a:r>
            <a:endParaRPr sz="4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375</Words>
  <Application>Microsoft Office PowerPoint</Application>
  <PresentationFormat>Экран (4:3)</PresentationFormat>
  <Paragraphs>87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Lucida Sans Unicode</vt:lpstr>
      <vt:lpstr>Segoe UI</vt:lpstr>
      <vt:lpstr>Times New Roman</vt:lpstr>
      <vt:lpstr>Trebuchet MS</vt:lpstr>
      <vt:lpstr>Office Theme</vt:lpstr>
      <vt:lpstr>Дети с тяжелыми нарушениями  речи (ТНР)</vt:lpstr>
      <vt:lpstr>Для детей с ТНР характерно:</vt:lpstr>
      <vt:lpstr>Основные признаки тяжелого нарушения речи:</vt:lpstr>
      <vt:lpstr>1. Психолого-педагогическая</vt:lpstr>
      <vt:lpstr>Презентация PowerPoint</vt:lpstr>
      <vt:lpstr>Презентация PowerPoint</vt:lpstr>
      <vt:lpstr>Нарушения могут быть вызваны  разными причинами:</vt:lpstr>
      <vt:lpstr>Взаимодействие участников  коррекционного процесса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СОВЕТЫ ДЛЯ РОДИТЕЛЕЙ,  ВОСПИТЫВАЮЩИХ  ДЕТЕЙ  С ОГРАНИЧЕННЫМИ ВОЗМОЖНОСТЯМИ ЗДОРОВЬЯ</dc:title>
  <dc:creator>XP GAME 2009</dc:creator>
  <cp:lastModifiedBy>HP</cp:lastModifiedBy>
  <cp:revision>1</cp:revision>
  <dcterms:created xsi:type="dcterms:W3CDTF">2021-07-18T16:06:47Z</dcterms:created>
  <dcterms:modified xsi:type="dcterms:W3CDTF">2021-07-18T16:07:45Z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2021-07-18T00:00:00Z</vt:filetime>
  </property>
</Properties>
</file>