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308" r:id="rId3"/>
    <p:sldId id="275" r:id="rId4"/>
    <p:sldId id="294" r:id="rId5"/>
    <p:sldId id="276" r:id="rId6"/>
    <p:sldId id="299" r:id="rId7"/>
    <p:sldId id="272" r:id="rId8"/>
    <p:sldId id="260" r:id="rId9"/>
    <p:sldId id="300" r:id="rId10"/>
    <p:sldId id="278" r:id="rId11"/>
    <p:sldId id="286" r:id="rId12"/>
    <p:sldId id="301" r:id="rId13"/>
    <p:sldId id="285" r:id="rId14"/>
    <p:sldId id="281" r:id="rId15"/>
    <p:sldId id="283" r:id="rId16"/>
    <p:sldId id="282" r:id="rId17"/>
    <p:sldId id="269" r:id="rId18"/>
    <p:sldId id="291" r:id="rId19"/>
    <p:sldId id="306" r:id="rId20"/>
    <p:sldId id="288" r:id="rId21"/>
    <p:sldId id="287" r:id="rId22"/>
    <p:sldId id="280" r:id="rId23"/>
    <p:sldId id="256" r:id="rId24"/>
    <p:sldId id="290" r:id="rId25"/>
    <p:sldId id="265" r:id="rId26"/>
    <p:sldId id="295" r:id="rId27"/>
    <p:sldId id="266" r:id="rId28"/>
    <p:sldId id="307" r:id="rId29"/>
    <p:sldId id="304" r:id="rId30"/>
    <p:sldId id="267" r:id="rId31"/>
    <p:sldId id="261" r:id="rId32"/>
    <p:sldId id="311" r:id="rId33"/>
    <p:sldId id="284" r:id="rId34"/>
    <p:sldId id="292" r:id="rId35"/>
    <p:sldId id="302" r:id="rId36"/>
    <p:sldId id="305" r:id="rId37"/>
    <p:sldId id="312" r:id="rId38"/>
    <p:sldId id="30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56C83B8-99F5-4A79-BDEE-ECFEBDAD65DE}" type="datetimeFigureOut">
              <a:rPr lang="ru-RU" smtClean="0"/>
              <a:pPr/>
              <a:t>22.08.2021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95540B2-74F2-42F3-8107-39C2C56C02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mir-anekdotov.ru/images/skateboard-fail-cast.jpg" TargetMode="External"/><Relationship Id="rId13" Type="http://schemas.openxmlformats.org/officeDocument/2006/relationships/hyperlink" Target="https://family365.ru/upload/009/u946/010/fc0bb123.jpg" TargetMode="External"/><Relationship Id="rId18" Type="http://schemas.openxmlformats.org/officeDocument/2006/relationships/hyperlink" Target="https://bykovo-media.ru/media/k2/items/cache/a7dd4e8906f827fd05b5e8adff75740a_XL.jpg" TargetMode="External"/><Relationship Id="rId3" Type="http://schemas.openxmlformats.org/officeDocument/2006/relationships/hyperlink" Target="https://aspectsp.ru/wa-data/public/photos/58/00/58/58.970.jpg" TargetMode="External"/><Relationship Id="rId21" Type="http://schemas.openxmlformats.org/officeDocument/2006/relationships/hyperlink" Target="https://avatars.mds.yandex.net/get-pdb/228049/85d99e47-dbc0-4d9f-9245-b90c3440194d/s1200" TargetMode="External"/><Relationship Id="rId7" Type="http://schemas.openxmlformats.org/officeDocument/2006/relationships/hyperlink" Target="https://img-fotki.yandex.ru/get/197102/67700761.36a/0_14e3d3_d4cbcf9f_orig.jpg" TargetMode="External"/><Relationship Id="rId12" Type="http://schemas.openxmlformats.org/officeDocument/2006/relationships/hyperlink" Target="https://golos.ua/images/items/2018-02/25/JG3iGJUYIoG5ECe5/img_top.jpg" TargetMode="External"/><Relationship Id="rId17" Type="http://schemas.openxmlformats.org/officeDocument/2006/relationships/hyperlink" Target="http://okb.tomsk.ru/img/dep/maxillofacial/maxillofacial_1.jpg" TargetMode="External"/><Relationship Id="rId2" Type="http://schemas.openxmlformats.org/officeDocument/2006/relationships/hyperlink" Target="https://i.sunhome.ru/dreamer/231/boljnitsa-v7.xxl.jpg" TargetMode="External"/><Relationship Id="rId16" Type="http://schemas.openxmlformats.org/officeDocument/2006/relationships/hyperlink" Target="http://doctor-medic.ru/img/5201/16.jpg" TargetMode="External"/><Relationship Id="rId20" Type="http://schemas.openxmlformats.org/officeDocument/2006/relationships/hyperlink" Target="http://zwezda.net/files/article/photo/preview/675f7fea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oday.kz/static/uploads/media/pages/2014/05/&#1088;&#1077;&#1072;&#1085;&#1080;&#1084;&#1072;&#1094;&#1080;&#1103;.jpg" TargetMode="External"/><Relationship Id="rId11" Type="http://schemas.openxmlformats.org/officeDocument/2006/relationships/hyperlink" Target="https://1gkb-kbr.ru/wp-content/uploads/2014/09/daa_0897-751x500.jpg" TargetMode="External"/><Relationship Id="rId5" Type="http://schemas.openxmlformats.org/officeDocument/2006/relationships/hyperlink" Target="https://ok-inform.ru/images/2013/june/KMO_111884_00006_1h-2.jpg" TargetMode="External"/><Relationship Id="rId15" Type="http://schemas.openxmlformats.org/officeDocument/2006/relationships/hyperlink" Target="http://ivokb.ru/wp-content/uploads/2014/11/&#1055;&#1091;&#1083;&#1100;&#1084;&#1086;-1024x683.jpg" TargetMode="External"/><Relationship Id="rId10" Type="http://schemas.openxmlformats.org/officeDocument/2006/relationships/hyperlink" Target="http://rastishka.by/wp-content/uploads/2015/02/bol-min.jpg" TargetMode="External"/><Relationship Id="rId19" Type="http://schemas.openxmlformats.org/officeDocument/2006/relationships/hyperlink" Target="https://news.pn/photo/30991abd70652f344b00fe3748cd82c4.i1200x895x686.jpeg" TargetMode="External"/><Relationship Id="rId4" Type="http://schemas.openxmlformats.org/officeDocument/2006/relationships/hyperlink" Target="http://gkb1-74.ru/upload/medialibrary/e0b/e0bbc0d4fef59c5ef6481e198d900f65.JPG" TargetMode="External"/><Relationship Id="rId9" Type="http://schemas.openxmlformats.org/officeDocument/2006/relationships/hyperlink" Target="https://pbs.twimg.com/media/C8pIbaZXUAANcE9.jpg:large" TargetMode="External"/><Relationship Id="rId14" Type="http://schemas.openxmlformats.org/officeDocument/2006/relationships/hyperlink" Target="http://ktovmedicine.ru/img/images/gorodskaya-klinicheskaya-bolnica-40-departamenta-zdravoohraneniya-goroda-moskvy-foto-anastasiya-nefy.jpg" TargetMode="External"/><Relationship Id="rId22" Type="http://schemas.openxmlformats.org/officeDocument/2006/relationships/hyperlink" Target="http://images.gg-art.com/trahow/photos/1149/148309l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Наша больница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6429396"/>
            <a:ext cx="464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СБО: Щёлокова Вера Павловна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olgasrt.ucoz.ru/sco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642918"/>
            <a:ext cx="777240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800" dirty="0" smtClean="0"/>
              <a:t>Провести познавательную экскурсию по медицинским учреждениям и познакомить с основными функциями врачей-специалистов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Задачи урока:</a:t>
            </a:r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772" y="0"/>
            <a:ext cx="8229600" cy="13316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Любая больница начинается с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регистратуры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где больные получают талоны на приём ко врачу и берут свою медицинскую карту.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efimovna.ru/wp-content/uploads/2016/12/_%D1%80%D0%B5%D0%B3%D0%B8%D1%81%D1%82%D1%80%D0%B0%D1%82%D1%83%D1%80%D0%B0-e14808324516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07415"/>
            <a:ext cx="7708404" cy="55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 помощью такого аппарата скоро все пациенты будут записываться на приём ко врачу.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://www.kovrov33.ru/sites/default/files/picture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8092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Ещё в холле больницы имеется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расписание приёма  врачей-специалистов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xn-----glcebh5bjheaccklx2g.xn--p1ai/wp-content/uploads/2013/02/%D0%B2%D0%B7%D1%80%D0%BE%D1%81%D0%BB%D0%B0%D1%8F-%D0%BC%D0%B0%D0%BB%D0%B5%D0%BD%D1%8C%D0%BA%D0%B0%D1%8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8208912" cy="5733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274638"/>
            <a:ext cx="3682752" cy="358641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Первое, что должен предъявить больной в регистратуре – полис обязательного медицинского страхования, паспорт  и страховое свидетельство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zlat-go.ru/oms/change_the_policies/pic_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49625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http://www.activcargo.ru/img/strahovoe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4016171"/>
            <a:ext cx="4211960" cy="2841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orgpoisk.ru/upload/image/articles/polis_om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52425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Так   выглядит больничный лист, который выдаётся больному на время его бюллетеня.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http://lekar24.ru/images/lic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95936" y="0"/>
            <a:ext cx="5148064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88640"/>
            <a:ext cx="8215370" cy="14310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процедурный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кабинет, где медицинская сестра делает больным уколы, прививки, берёт на анализы кровь.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24tv.ua/resources/photos/news/420x315_DIR/201201/178192.jpg?Dec%2020,%202013%2012:26:46%20P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131078"/>
            <a:ext cx="3635896" cy="2726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2" descr="http://www.pharmabar.ru/ch_razdel_info/img/procedurnyi%20kabinet(1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4170275"/>
            <a:ext cx="3583632" cy="2687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http://www.klinika-dixion.ru/sites/default/files/procedur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627784" y="1700808"/>
            <a:ext cx="3491880" cy="2616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 вот так выглядит процедурный кабинет в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стационарном отделении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primoravtotour.ru/apps/primoravtotrans/add_files/procedurnyj_kabinet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1628800"/>
            <a:ext cx="6096000" cy="4572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68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  пациенты сидят у кабинета того врача, на приём к которому они записались.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http://www.stihi.ru/pics/2013/07/11/65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280920" cy="48965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теперь пройдёмся по кабинетам врачей-специалистов.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2" descr="word2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14678" y="2928934"/>
            <a:ext cx="86518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86215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Первый врач, к которому попадает больной –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врач-терапевт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который измеряет давление, температуру, определяет заболевание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43010" name="Picture 2" descr="http://www.24smi.com/img_info_2000_2000_eb9be6ef2b04fa467652a13fe7312ee3d2f88f6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1714488"/>
            <a:ext cx="8532440" cy="48554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Кабинет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физиолечения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где врачи проводят ряд процедур , назначенных врачом-специалистом.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crimea-hoteli.com/assets/images/Rest/Sanatorii/alushta/slavytich/procedurnyj-kabinet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571612"/>
            <a:ext cx="8280920" cy="497498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одной из процедур в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физиокабинете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ttp://www.gintur.com/userfiles/gallery/big/yuzhnoberezhnyj/yuzhnoberezhnyj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00" y="1071546"/>
            <a:ext cx="7620000" cy="545435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Такие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физиокабинеты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находятся в стационарном отделении.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://mednehama.ru/wp-content/uploads/2012/02/3.-%D0%9F%D0%B0%D0%BD%D0%BE%D1%80%D0%B0%D0%BC%D0%B0-%D0%BA%D0%B0%D0%B1%D0%B8%D0%BD%D0%B5%D1%8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068" y="1410172"/>
            <a:ext cx="8143932" cy="54478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приёме у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стоматолога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://upload.wikimedia.org/wikipedia/commons/b/b0/North_Korea-Pyongyang_Maternity_Hospital-0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1214422"/>
            <a:ext cx="8460432" cy="54366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выглядит стоматологический кабинет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http://testox.ru/wp-content/uploads/2012/09/kak-pravilno-vybrat-kliniku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424936" cy="51125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116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Тихо! Идёт операция!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Здесь работают врачи-хирурги.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my-ivanovo.ru/wp-content/uploads/2011/01/14_klin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785926"/>
            <a:ext cx="7572428" cy="478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6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 это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врач-травматолог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который лечит переломы, ушибы, вывихи.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://www.ortoped.by/user/image/%D0%BA%D0%BE%D0%BD%D1%81%D1%83%D0%BB%D1%8C%D1%82%D0%B0%D1%86%D0%B8%D0%B8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8352928" cy="50760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Окулист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который внимательно следит за вашим зрением, вовремя предупреждает об опасности.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http://003.ratiss.org/find/images/36/36_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7344816" cy="48965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Кабинет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УЗИ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(ультразвукового излучения), где врачи-специалисты с помощью специальных  аппаратов обследуют внутренние органы человека.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http://tour.uainter.net/photo/hotel/23854_12_20100201225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3016"/>
            <a:ext cx="4067944" cy="2780928"/>
          </a:xfrm>
          <a:prstGeom prst="rect">
            <a:avLst/>
          </a:prstGeom>
          <a:noFill/>
        </p:spPr>
      </p:pic>
      <p:pic>
        <p:nvPicPr>
          <p:cNvPr id="5" name="Picture 2" descr="http://vsezdorovo.com/wp-content/uploads/2012/02/%D0%9A%D0%B0%D0%B1%D0%B8%D0%BD%D0%B5%D1%82%20%D0%A3%D0%97%D0%98-%D0%B4%D0%B8%D0%B0%D0%B3%D0%BD%D0%BE%D1%81%D1%82%D0%B8%D0%BA%D0%B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3968" y="1916832"/>
            <a:ext cx="4644008" cy="300543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8243918" cy="74002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 это врачи-реаниматоры и кардиологи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thenews.kz/static/news/6/c/6cxF9jJ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2" y="908720"/>
            <a:ext cx="7644342" cy="5733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88640"/>
            <a:ext cx="8072462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Отоларинголог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(ЛОР)–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врач,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который занимается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лечением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 болезней уха, носа, горла (глотки, гортани, трахеи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www.cybermed.ru/i/photo/ex_lor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8280920" cy="41044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Врачи-рентгенологи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которые с помощью специальной аппаратуры проводят рентген ваших внутренних органов.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www.24smi.com/img_info_2000_2000_f8b72416677b6ef46445e260b6a28c0005d5e58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844824"/>
            <a:ext cx="6120680" cy="44644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 помощью этого аппарата  также выполняется ряд определённых обследований больного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http://radius72.ru/uploads/images/00/00/68/2013/05/15/1f4c4ec4c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85926"/>
            <a:ext cx="7125444" cy="475029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Пост медицинских сестёр в стационарном отделении.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pda.fedpress.ru/sites/fedpress/files/albalaev/news/08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901" y="1340768"/>
            <a:ext cx="7681531" cy="50405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Все назначения врача, все выполняемые процедуры  медицинские сёстры заносят в специальный журнал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krskstate.ru/dat/pic/news/b-569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571612"/>
            <a:ext cx="7572428" cy="503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2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Так выглядят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коридоры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стационарного отделения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lrps.ru/components/com_datsogallery/img_originals/ABB1411E89D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500174"/>
            <a:ext cx="7572428" cy="535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11136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Так выглядят палаты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стационарных отделениях.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6" name="AutoShape 2" descr="http://www.debaltsevo.com/_nw/3/823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i.sunhome.ru/dreamer/231/boljnitsa-v7.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7338954" cy="531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Любая медицинская сестра может квалифицированно поставить капельницу, сделать укол и оказать первую медицинскую помощь.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img.gazeta.ru/files3/317/4806317/hospital-pic4_zoom-1000x1000-9558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472" y="1778421"/>
            <a:ext cx="8208912" cy="507957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Поиграем?</a:t>
            </a:r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73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8501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называется специальность врача?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1428.xn--p1ai/mtb/data/stomatolog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1124744"/>
            <a:ext cx="8424936" cy="55446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называется специальность врача и что входит в его обязанности?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http://p2.zoon.ru/preview/sv6gc1F2zKoqMzjR7Z1okQ/520x270x85/0/4/0/original_52021450a0f302c31f000045_52034a11f4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33600"/>
            <a:ext cx="6912768" cy="46085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называется кабинет и каково его назначение?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ikar62.ru/upload/images/f7/f75b2ca6e04c8daee3682bb8c78d8682thumb640x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56792"/>
            <a:ext cx="6210267" cy="46577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это за кабинет?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Для чего предназначена данная аппаратура?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infokanal55.ru/image/news/image/onkodispanser10-ckedi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71612"/>
            <a:ext cx="7786742" cy="528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3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764704"/>
            <a:ext cx="8291264" cy="5904656"/>
          </a:xfrm>
        </p:spPr>
        <p:txBody>
          <a:bodyPr/>
          <a:lstStyle/>
          <a:p>
            <a:pPr marL="624078" indent="-514350">
              <a:buAutoNum type="arabicPeriod"/>
            </a:pPr>
            <a:r>
              <a:rPr lang="ru-RU" dirty="0" smtClean="0"/>
              <a:t>Как называется медицинское учреждение, в котором лечат амбулаторно? </a:t>
            </a:r>
          </a:p>
          <a:p>
            <a:pPr marL="624078" indent="-514350">
              <a:buAutoNum type="arabicPeriod" startAt="2"/>
            </a:pPr>
            <a:r>
              <a:rPr lang="ru-RU" dirty="0" smtClean="0"/>
              <a:t>Как </a:t>
            </a:r>
            <a:r>
              <a:rPr lang="ru-RU" dirty="0"/>
              <a:t>называется медицинское учреждение, в котором лечат </a:t>
            </a:r>
            <a:r>
              <a:rPr lang="ru-RU" dirty="0" smtClean="0"/>
              <a:t>стационарно?</a:t>
            </a:r>
          </a:p>
          <a:p>
            <a:pPr marL="624078" indent="-514350">
              <a:buAutoNum type="arabicPeriod" startAt="2"/>
            </a:pPr>
            <a:r>
              <a:rPr lang="ru-RU" dirty="0" smtClean="0"/>
              <a:t>К какому врачу вы пойдёте на приём, если у вас заболит ухо, горло?</a:t>
            </a:r>
          </a:p>
          <a:p>
            <a:pPr marL="624078" indent="-514350">
              <a:buAutoNum type="arabicPeriod" startAt="2"/>
            </a:pPr>
            <a:r>
              <a:rPr lang="ru-RU" dirty="0" smtClean="0"/>
              <a:t>Какой врач лечит травмы?</a:t>
            </a:r>
          </a:p>
          <a:p>
            <a:pPr marL="624078" indent="-514350">
              <a:buAutoNum type="arabicPeriod" startAt="2"/>
            </a:pPr>
            <a:r>
              <a:rPr lang="ru-RU" dirty="0" smtClean="0"/>
              <a:t>Какие документы необходимы при записи на приём ко врачу?</a:t>
            </a:r>
          </a:p>
          <a:p>
            <a:pPr marL="624078" indent="-514350">
              <a:buAutoNum type="arabicPeriod" startAt="2"/>
            </a:pPr>
            <a:endParaRPr lang="ru-RU" dirty="0" smtClean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Тест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8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100" dirty="0" smtClean="0">
                <a:hlinkClick r:id="rId2"/>
              </a:rPr>
              <a:t>https</a:t>
            </a:r>
            <a:r>
              <a:rPr lang="en-US" sz="1100" dirty="0">
                <a:hlinkClick r:id="rId2"/>
              </a:rPr>
              <a:t>://</a:t>
            </a:r>
            <a:r>
              <a:rPr lang="en-US" sz="1100" dirty="0" smtClean="0">
                <a:hlinkClick r:id="rId2"/>
              </a:rPr>
              <a:t>i.sunhome.ru/dreamer/231/boljnitsa-v7.xxl.jpg</a:t>
            </a:r>
            <a:endParaRPr lang="ru-RU" sz="1100" dirty="0" smtClean="0"/>
          </a:p>
          <a:p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aspectsp.ru/wa-data/public/photos/58/00/58/58.970.jpg</a:t>
            </a:r>
            <a:endParaRPr lang="ru-RU" sz="1100" dirty="0" smtClean="0"/>
          </a:p>
          <a:p>
            <a:r>
              <a:rPr lang="en-US" sz="1100" dirty="0">
                <a:hlinkClick r:id="rId4"/>
              </a:rPr>
              <a:t>http://</a:t>
            </a:r>
            <a:r>
              <a:rPr lang="en-US" sz="1100" dirty="0" smtClean="0">
                <a:hlinkClick r:id="rId4"/>
              </a:rPr>
              <a:t>gkb1-74.ru/upload/medialibrary/e0b/e0bbc0d4fef59c5ef6481e198d900f65.JPG</a:t>
            </a:r>
            <a:endParaRPr lang="ru-RU" sz="1100" dirty="0" smtClean="0"/>
          </a:p>
          <a:p>
            <a:r>
              <a:rPr lang="en-US" sz="1100" dirty="0">
                <a:hlinkClick r:id="rId5"/>
              </a:rPr>
              <a:t>https://</a:t>
            </a:r>
            <a:r>
              <a:rPr lang="en-US" sz="1100" dirty="0" smtClean="0">
                <a:hlinkClick r:id="rId5"/>
              </a:rPr>
              <a:t>ok-inform.ru/images/2013/june/KMO_111884_00006_1h-2.jpg</a:t>
            </a:r>
            <a:endParaRPr lang="ru-RU" sz="1100" dirty="0" smtClean="0"/>
          </a:p>
          <a:p>
            <a:r>
              <a:rPr lang="en-US" sz="1100" dirty="0">
                <a:hlinkClick r:id="rId6"/>
              </a:rPr>
              <a:t>http://today.kz/static/uploads/media/pages/2014/05/</a:t>
            </a:r>
            <a:r>
              <a:rPr lang="ru-RU" sz="1100" dirty="0">
                <a:hlinkClick r:id="rId6"/>
              </a:rPr>
              <a:t>реанимация.</a:t>
            </a:r>
            <a:r>
              <a:rPr lang="en-US" sz="1100" dirty="0" smtClean="0">
                <a:hlinkClick r:id="rId6"/>
              </a:rPr>
              <a:t>jpg</a:t>
            </a:r>
            <a:endParaRPr lang="ru-RU" sz="1100" dirty="0" smtClean="0"/>
          </a:p>
          <a:p>
            <a:r>
              <a:rPr lang="en-US" sz="1100" dirty="0">
                <a:hlinkClick r:id="rId7"/>
              </a:rPr>
              <a:t>https://</a:t>
            </a:r>
            <a:r>
              <a:rPr lang="en-US" sz="1100" dirty="0" smtClean="0">
                <a:hlinkClick r:id="rId7"/>
              </a:rPr>
              <a:t>img-fotki.yandex.ru/get/197102/67700761.36a/0_14e3d3_d4cbcf9f_orig.jpg</a:t>
            </a:r>
            <a:endParaRPr lang="ru-RU" sz="1100" dirty="0" smtClean="0"/>
          </a:p>
          <a:p>
            <a:r>
              <a:rPr lang="en-US" sz="1100" dirty="0">
                <a:hlinkClick r:id="rId8"/>
              </a:rPr>
              <a:t>http://</a:t>
            </a:r>
            <a:r>
              <a:rPr lang="en-US" sz="1100" dirty="0" smtClean="0">
                <a:hlinkClick r:id="rId8"/>
              </a:rPr>
              <a:t>mir-anekdotov.ru/images/skateboard-fail-cast.jpg</a:t>
            </a:r>
            <a:endParaRPr lang="ru-RU" sz="1100" dirty="0" smtClean="0"/>
          </a:p>
          <a:p>
            <a:r>
              <a:rPr lang="en-US" sz="1100" dirty="0">
                <a:hlinkClick r:id="rId9"/>
              </a:rPr>
              <a:t>https://</a:t>
            </a:r>
            <a:r>
              <a:rPr lang="en-US" sz="1100" dirty="0" smtClean="0">
                <a:hlinkClick r:id="rId9"/>
              </a:rPr>
              <a:t>pbs.twimg.com/media/C8pIbaZXUAANcE9.jpg:large</a:t>
            </a:r>
            <a:endParaRPr lang="ru-RU" sz="1100" dirty="0" smtClean="0"/>
          </a:p>
          <a:p>
            <a:r>
              <a:rPr lang="en-US" sz="1100" dirty="0">
                <a:hlinkClick r:id="rId10"/>
              </a:rPr>
              <a:t>http://</a:t>
            </a:r>
            <a:r>
              <a:rPr lang="en-US" sz="1100" dirty="0" smtClean="0">
                <a:hlinkClick r:id="rId10"/>
              </a:rPr>
              <a:t>rastishka.by/wp-content/uploads/2015/02/bol-min.jpg</a:t>
            </a:r>
            <a:endParaRPr lang="ru-RU" sz="1100" dirty="0" smtClean="0"/>
          </a:p>
          <a:p>
            <a:r>
              <a:rPr lang="en-US" sz="1100" dirty="0">
                <a:hlinkClick r:id="rId11"/>
              </a:rPr>
              <a:t>https://</a:t>
            </a:r>
            <a:r>
              <a:rPr lang="en-US" sz="1100" dirty="0" smtClean="0">
                <a:hlinkClick r:id="rId11"/>
              </a:rPr>
              <a:t>1gkb-kbr.ru/wp-content/uploads/2014/09/daa_0897-751x500.jpg</a:t>
            </a:r>
            <a:endParaRPr lang="ru-RU" sz="1100" dirty="0" smtClean="0"/>
          </a:p>
          <a:p>
            <a:r>
              <a:rPr lang="en-US" sz="1100" dirty="0">
                <a:hlinkClick r:id="rId12"/>
              </a:rPr>
              <a:t>https://</a:t>
            </a:r>
            <a:r>
              <a:rPr lang="en-US" sz="1100" dirty="0" smtClean="0">
                <a:hlinkClick r:id="rId12"/>
              </a:rPr>
              <a:t>golos.ua/images/items/2018-02/25/JG3iGJUYIoG5ECe5/img_top.jpg</a:t>
            </a:r>
            <a:endParaRPr lang="ru-RU" sz="1100" dirty="0" smtClean="0"/>
          </a:p>
          <a:p>
            <a:r>
              <a:rPr lang="en-US" sz="1100" dirty="0">
                <a:hlinkClick r:id="rId13"/>
              </a:rPr>
              <a:t>https://</a:t>
            </a:r>
            <a:r>
              <a:rPr lang="en-US" sz="1100" dirty="0" smtClean="0">
                <a:hlinkClick r:id="rId13"/>
              </a:rPr>
              <a:t>family365.ru/upload/009/u946/010/fc0bb123.jpg</a:t>
            </a:r>
            <a:endParaRPr lang="ru-RU" sz="1100" dirty="0" smtClean="0"/>
          </a:p>
          <a:p>
            <a:r>
              <a:rPr lang="en-US" sz="1100" dirty="0">
                <a:hlinkClick r:id="rId14"/>
              </a:rPr>
              <a:t>http://</a:t>
            </a:r>
            <a:r>
              <a:rPr lang="en-US" sz="1100" dirty="0" smtClean="0">
                <a:hlinkClick r:id="rId14"/>
              </a:rPr>
              <a:t>ktovmedicine.ru/img/images/gorodskaya-klinicheskaya-bolnica-40-departamenta-zdravoohraneniya-goroda-moskvy-foto-anastasiya-nefy.jpg</a:t>
            </a:r>
            <a:endParaRPr lang="ru-RU" sz="1100" dirty="0" smtClean="0"/>
          </a:p>
          <a:p>
            <a:r>
              <a:rPr lang="en-US" sz="1100" dirty="0">
                <a:hlinkClick r:id="rId15"/>
              </a:rPr>
              <a:t>http://ivokb.ru/wp-content/uploads/2014/11/</a:t>
            </a:r>
            <a:r>
              <a:rPr lang="ru-RU" sz="1100" dirty="0">
                <a:hlinkClick r:id="rId15"/>
              </a:rPr>
              <a:t>Пульмо-1024</a:t>
            </a:r>
            <a:r>
              <a:rPr lang="en-US" sz="1100" dirty="0" smtClean="0">
                <a:hlinkClick r:id="rId15"/>
              </a:rPr>
              <a:t>x683.jpg</a:t>
            </a:r>
            <a:endParaRPr lang="ru-RU" sz="1100" dirty="0" smtClean="0"/>
          </a:p>
          <a:p>
            <a:r>
              <a:rPr lang="en-US" sz="1100" dirty="0">
                <a:hlinkClick r:id="rId16"/>
              </a:rPr>
              <a:t>http://</a:t>
            </a:r>
            <a:r>
              <a:rPr lang="en-US" sz="1100" dirty="0" smtClean="0">
                <a:hlinkClick r:id="rId16"/>
              </a:rPr>
              <a:t>doctor-medic.ru/img/5201/16.jpg</a:t>
            </a:r>
            <a:endParaRPr lang="ru-RU" sz="1100" dirty="0" smtClean="0"/>
          </a:p>
          <a:p>
            <a:r>
              <a:rPr lang="en-US" sz="1100" dirty="0">
                <a:hlinkClick r:id="rId17"/>
              </a:rPr>
              <a:t>http://</a:t>
            </a:r>
            <a:r>
              <a:rPr lang="en-US" sz="1100" dirty="0" smtClean="0">
                <a:hlinkClick r:id="rId17"/>
              </a:rPr>
              <a:t>okb.tomsk.ru/img/dep/maxillofacial/maxillofacial_1.jpg</a:t>
            </a:r>
            <a:endParaRPr lang="ru-RU" sz="1100" dirty="0" smtClean="0"/>
          </a:p>
          <a:p>
            <a:r>
              <a:rPr lang="en-US" sz="1100" dirty="0">
                <a:hlinkClick r:id="rId18"/>
              </a:rPr>
              <a:t>https://</a:t>
            </a:r>
            <a:r>
              <a:rPr lang="en-US" sz="1100" dirty="0" smtClean="0">
                <a:hlinkClick r:id="rId18"/>
              </a:rPr>
              <a:t>bykovo-media.ru/media/k2/items/cache/a7dd4e8906f827fd05b5e8adff75740a_XL.jpg</a:t>
            </a:r>
            <a:endParaRPr lang="ru-RU" sz="1100" dirty="0" smtClean="0"/>
          </a:p>
          <a:p>
            <a:r>
              <a:rPr lang="en-US" sz="1100" dirty="0">
                <a:hlinkClick r:id="rId19"/>
              </a:rPr>
              <a:t>https://</a:t>
            </a:r>
            <a:r>
              <a:rPr lang="en-US" sz="1100" dirty="0" smtClean="0">
                <a:hlinkClick r:id="rId19"/>
              </a:rPr>
              <a:t>news.pn/photo/30991abd70652f344b00fe3748cd82c4.i1200x895x686.jpeg</a:t>
            </a:r>
            <a:endParaRPr lang="ru-RU" sz="1100" dirty="0" smtClean="0"/>
          </a:p>
          <a:p>
            <a:r>
              <a:rPr lang="en-US" sz="1100" dirty="0">
                <a:hlinkClick r:id="rId20"/>
              </a:rPr>
              <a:t>http://</a:t>
            </a:r>
            <a:r>
              <a:rPr lang="en-US" sz="1100" dirty="0" smtClean="0">
                <a:hlinkClick r:id="rId20"/>
              </a:rPr>
              <a:t>zwezda.net/files/article/photo/preview/675f7fea.jpg</a:t>
            </a:r>
            <a:endParaRPr lang="ru-RU" sz="1100" dirty="0" smtClean="0"/>
          </a:p>
          <a:p>
            <a:r>
              <a:rPr lang="en-US" sz="1100" dirty="0">
                <a:hlinkClick r:id="rId21"/>
              </a:rPr>
              <a:t>https://</a:t>
            </a:r>
            <a:r>
              <a:rPr lang="en-US" sz="1100" dirty="0" smtClean="0">
                <a:hlinkClick r:id="rId21"/>
              </a:rPr>
              <a:t>avatars.mds.yandex.net/get-pdb/228049/85d99e47-dbc0-4d9f-9245-b90c3440194d/s1200</a:t>
            </a:r>
            <a:endParaRPr lang="ru-RU" sz="1100" dirty="0" smtClean="0"/>
          </a:p>
          <a:p>
            <a:r>
              <a:rPr lang="en-US" sz="1100" dirty="0">
                <a:hlinkClick r:id="rId22"/>
              </a:rPr>
              <a:t>http://</a:t>
            </a:r>
            <a:r>
              <a:rPr lang="en-US" sz="1100" dirty="0" smtClean="0">
                <a:hlinkClick r:id="rId22"/>
              </a:rPr>
              <a:t>images.gg-art.com/trahow/photos/1149/148309l5.jpg</a:t>
            </a:r>
            <a:endParaRPr lang="ru-RU" sz="1100" dirty="0" smtClean="0"/>
          </a:p>
          <a:p>
            <a:endParaRPr lang="ru-RU" sz="1100" dirty="0" smtClean="0"/>
          </a:p>
          <a:p>
            <a:endParaRPr lang="ru-RU" sz="1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505</TotalTime>
  <Words>474</Words>
  <Application>Microsoft Office PowerPoint</Application>
  <PresentationFormat>Экран (4:3)</PresentationFormat>
  <Paragraphs>65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Открытая</vt:lpstr>
      <vt:lpstr>Наша больница</vt:lpstr>
      <vt:lpstr>Задачи урока:</vt:lpstr>
      <vt:lpstr>Любая больница начинается с регистратуры, где больные получают талоны на приём ко врачу и берут свою медицинскую карту.</vt:lpstr>
      <vt:lpstr>С помощью такого аппарата скоро все пациенты будут записываться на приём ко врачу.</vt:lpstr>
      <vt:lpstr>Ещё в холле больницы имеется расписание приёма  врачей-специалистов</vt:lpstr>
      <vt:lpstr>Первое, что должен предъявить больной в регистратуре – полис обязательного медицинского страхования, паспорт  и страховое свидетельство  </vt:lpstr>
      <vt:lpstr>Презентация PowerPoint</vt:lpstr>
      <vt:lpstr> Так   выглядит больничный лист, который выдаётся больному на время его бюллетеня. </vt:lpstr>
      <vt:lpstr>Это процедурный кабинет, где медицинская сестра делает больным уколы, прививки, берёт на анализы кровь.</vt:lpstr>
      <vt:lpstr>А вот так выглядит процедурный кабинет в стационарном отделении</vt:lpstr>
      <vt:lpstr>Все  пациенты сидят у кабинета того врача, на приём к которому они записались.</vt:lpstr>
      <vt:lpstr>А теперь пройдёмся по кабинетам врачей-специалистов.</vt:lpstr>
      <vt:lpstr>Первый врач, к которому попадает больной – врач-терапевт, который измеряет давление, температуру, определяет заболевание.</vt:lpstr>
      <vt:lpstr>Кабинет физиолечения, где врачи проводят ряд процедур , назначенных врачом-специалистом.</vt:lpstr>
      <vt:lpstr>На одной из процедур в физиокабинете</vt:lpstr>
      <vt:lpstr>Такие физиокабинеты находятся в стационарном отделении.</vt:lpstr>
      <vt:lpstr>На приёме у стоматолога</vt:lpstr>
      <vt:lpstr>Так выглядит стоматологический кабинет</vt:lpstr>
      <vt:lpstr>Тихо! Идёт операция!  Здесь работают врачи-хирурги.</vt:lpstr>
      <vt:lpstr>А это врач-травматолог, который лечит переломы, ушибы, вывихи.</vt:lpstr>
      <vt:lpstr>Окулист, который внимательно следит за вашим зрением, вовремя предупреждает об опасности.</vt:lpstr>
      <vt:lpstr>Кабинет УЗИ (ультразвукового излучения), где врачи-специалисты с помощью специальных  аппаратов обследуют внутренние органы человека.</vt:lpstr>
      <vt:lpstr>А это врачи-реаниматоры и кардиологи</vt:lpstr>
      <vt:lpstr>Отоларинголог (ЛОР)– это   врач,  который занимается лечением  болезней уха, носа, горла (глотки, гортани, трахеи)</vt:lpstr>
      <vt:lpstr>Врачи-рентгенологи, которые с помощью специальной аппаратуры проводят рентген ваших внутренних органов.</vt:lpstr>
      <vt:lpstr>С помощью этого аппарата  также выполняется ряд определённых обследований больного</vt:lpstr>
      <vt:lpstr>Пост медицинских сестёр в стационарном отделении.</vt:lpstr>
      <vt:lpstr>Все назначения врача, все выполняемые процедуры  медицинские сёстры заносят в специальный журнал</vt:lpstr>
      <vt:lpstr>Так выглядят коридоры стационарного отделения</vt:lpstr>
      <vt:lpstr>Так выглядят палаты  в стационарных отделениях.</vt:lpstr>
      <vt:lpstr>Любая медицинская сестра может квалифицированно поставить капельницу, сделать укол и оказать первую медицинскую помощь.</vt:lpstr>
      <vt:lpstr>Поиграем?</vt:lpstr>
      <vt:lpstr>Как называется специальность врача?</vt:lpstr>
      <vt:lpstr>Как называется специальность врача и что входит в его обязанности?</vt:lpstr>
      <vt:lpstr>Как называется кабинет и каково его назначение?</vt:lpstr>
      <vt:lpstr>Что это за кабинет?  Для чего предназначена данная аппаратура?</vt:lpstr>
      <vt:lpstr>Тест </vt:lpstr>
      <vt:lpstr>Источники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53</cp:revision>
  <dcterms:created xsi:type="dcterms:W3CDTF">2014-04-13T14:03:06Z</dcterms:created>
  <dcterms:modified xsi:type="dcterms:W3CDTF">2021-08-22T11:09:04Z</dcterms:modified>
</cp:coreProperties>
</file>