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9" r:id="rId13"/>
    <p:sldId id="270" r:id="rId14"/>
    <p:sldId id="271" r:id="rId15"/>
    <p:sldId id="272" r:id="rId16"/>
    <p:sldId id="268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65" d="100"/>
          <a:sy n="65" d="100"/>
        </p:scale>
        <p:origin x="-145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07.04.2021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07.04.2021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1\AppData\Local\Temp\Rar$DRa5164.16334\&#1084;&#1086;&#1076;&#1077;&#1083;&#1080;&#1088;&#1086;&#1074;&#1072;&#1085;&#1080;&#1077;%20&#1074;%20&#1075;&#1077;&#1086;&#1075;&#1088;&#1072;&#1092;&#1080;&#1080;\&#1059;&#1088;&#1086;&#1082;%20&#1075;&#1077;&#1086;&#1075;&#1088;&#1072;&#1092;&#1080;&#1080;%20&#1057;&#1090;&#1088;&#1086;&#1077;&#1085;&#1080;&#1077;%20&#1047;&#1077;&#1084;&#1083;&#1080;.mp4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dirty="0" smtClean="0"/>
              <a:t>Выполнил учитель географии </a:t>
            </a:r>
          </a:p>
          <a:p>
            <a:pPr algn="r"/>
            <a:r>
              <a:rPr lang="ru-RU" dirty="0" smtClean="0"/>
              <a:t>МОУ«СОШ №66» </a:t>
            </a:r>
            <a:r>
              <a:rPr lang="ru-RU" dirty="0" err="1" smtClean="0"/>
              <a:t>Беззубкова</a:t>
            </a:r>
            <a:r>
              <a:rPr lang="ru-RU" dirty="0" smtClean="0"/>
              <a:t> .Е.А.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«Метод проектов как средство реализации практической части программы по географии»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Проект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- это замысел,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план.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Метод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- это система приёмов и способов овладения определёнными 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практическими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и теоретическими знаниями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Метод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проектов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- это совокупность последовательных учебных приёмов, которые позволяют учащимся приобретать знания и умения в процессе планирования и самостоятельного выполнения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определённых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практических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заданий с обязательным представлением результатов.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Метод проектов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Сегодня технологию проектной деятельности в учебном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процессе использует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практически каждый учитель.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Отсюда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возникает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некоторое недоразумение, состоящее в том, что теперь чуть ли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не любое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хорошее дело, будь то внеклассное мероприятие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или хороший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урок, называют проектом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Главное, учитель должен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помнить, что «урок - проект» это не игра, а особая форма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уровня информационной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компетенции.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Виды проектов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Практико-ориентированный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Нацелен на социальные интересы самих участников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проекта. 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Продукт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заранее определен и может быть использован в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жизни  класса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школы.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Виды проектов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Исследовательский проект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ключает: актуальность избранной  темы.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Определение задач исследования, обязательное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ыдвижение гипотезы с последующей ее проверкой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обсуждение полученных результатов.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Виды проектов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dirty="0" smtClean="0"/>
              <a:t>Информационный проект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Направлен на сбор информации о каком-то объекте, явлении с целью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ее анализа,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обобщения и представления для широкой аудитории.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Виды проектов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3300" b="1" dirty="0" smtClean="0">
                <a:latin typeface="Times New Roman" pitchFamily="18" charset="0"/>
                <a:cs typeface="Times New Roman" pitchFamily="18" charset="0"/>
              </a:rPr>
              <a:t>Творческий проект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Предполагает максимально свободный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нетрадиционный подход оформлению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результатов.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Это могут быть макеты, модели, видеофильмы и т.п.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Этапы выполнения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проекта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62056" cy="5149552"/>
          </a:xfrm>
        </p:spPr>
        <p:txBody>
          <a:bodyPr/>
          <a:lstStyle/>
          <a:p>
            <a:r>
              <a:rPr lang="ru-RU" dirty="0" smtClean="0"/>
              <a:t>    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524000" y="1448674"/>
          <a:ext cx="6096000" cy="4910982"/>
        </p:xfrm>
        <a:graphic>
          <a:graphicData uri="http://schemas.openxmlformats.org/drawingml/2006/table">
            <a:tbl>
              <a:tblPr/>
              <a:tblGrid>
                <a:gridCol w="1670651"/>
                <a:gridCol w="2134970"/>
                <a:gridCol w="2290379"/>
              </a:tblGrid>
              <a:tr h="1072676"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800" b="1" i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800" b="1" i="0" dirty="0">
                          <a:solidFill>
                            <a:srgbClr val="FFFF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​</a:t>
                      </a:r>
                    </a:p>
                    <a:p>
                      <a:pPr algn="ctr" rtl="0" fontAlgn="base"/>
                      <a:r>
                        <a:rPr lang="ru-RU" sz="1800" b="1" i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Учитель</a:t>
                      </a:r>
                      <a:r>
                        <a:rPr lang="ru-RU" sz="1800" b="1" i="0" dirty="0">
                          <a:solidFill>
                            <a:srgbClr val="FFFF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​</a:t>
                      </a:r>
                    </a:p>
                    <a:p>
                      <a:pPr algn="ctr" rtl="0" fontAlgn="base"/>
                      <a:r>
                        <a:rPr lang="ru-RU" sz="1800" b="1" i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800" b="1" i="0" dirty="0">
                          <a:solidFill>
                            <a:srgbClr val="FFFF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​</a:t>
                      </a:r>
                    </a:p>
                  </a:txBody>
                  <a:tcPr marL="82514" marR="82514" marT="41257" marB="41257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24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800" b="1" i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800" b="1" i="0" dirty="0">
                          <a:solidFill>
                            <a:srgbClr val="FFFF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​</a:t>
                      </a:r>
                    </a:p>
                    <a:p>
                      <a:pPr algn="ctr" rtl="0" fontAlgn="base"/>
                      <a:r>
                        <a:rPr lang="ru-RU" sz="1800" b="1" i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Групповая работа учащихся в проекте</a:t>
                      </a:r>
                      <a:r>
                        <a:rPr lang="ru-RU" sz="1800" b="1" i="0" dirty="0">
                          <a:solidFill>
                            <a:srgbClr val="FFFF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​</a:t>
                      </a:r>
                    </a:p>
                    <a:p>
                      <a:pPr algn="ctr" rtl="0" fontAlgn="base"/>
                      <a:r>
                        <a:rPr lang="ru-RU" sz="1800" b="1" i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800" b="1" i="0" dirty="0">
                          <a:solidFill>
                            <a:srgbClr val="FFFF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​</a:t>
                      </a:r>
                    </a:p>
                  </a:txBody>
                  <a:tcPr marL="82514" marR="82514" marT="41257" marB="41257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24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ru-RU" sz="1800" b="1" i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800" b="1" i="0" dirty="0">
                          <a:solidFill>
                            <a:srgbClr val="FFFF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​</a:t>
                      </a:r>
                    </a:p>
                    <a:p>
                      <a:pPr algn="ctr" rtl="0" fontAlgn="base"/>
                      <a:r>
                        <a:rPr lang="ru-RU" sz="1800" b="1" i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Индивидуальный проект</a:t>
                      </a:r>
                      <a:r>
                        <a:rPr lang="ru-RU" sz="1800" b="1" i="0" dirty="0">
                          <a:solidFill>
                            <a:srgbClr val="FFFF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​</a:t>
                      </a:r>
                    </a:p>
                  </a:txBody>
                  <a:tcPr marL="82514" marR="82514" marT="41257" marB="41257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24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</a:tr>
              <a:tr h="825136">
                <a:tc gridSpan="3">
                  <a:txBody>
                    <a:bodyPr/>
                    <a:lstStyle/>
                    <a:p>
                      <a:pPr algn="ctr" rtl="0" fontAlgn="base"/>
                      <a:r>
                        <a:rPr lang="en-US" sz="1800" b="1" i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en-US" sz="1800" b="1" i="0" dirty="0">
                          <a:solidFill>
                            <a:srgbClr val="FFFF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​</a:t>
                      </a:r>
                    </a:p>
                    <a:p>
                      <a:pPr algn="ctr" rtl="0" fontAlgn="base"/>
                      <a:r>
                        <a:rPr lang="en-US" sz="1800" b="1" i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I. </a:t>
                      </a:r>
                      <a:r>
                        <a:rPr lang="ru-RU" sz="1800" b="1" i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погружение в проект</a:t>
                      </a:r>
                      <a:r>
                        <a:rPr lang="ru-RU" sz="1800" b="1" i="0" dirty="0">
                          <a:solidFill>
                            <a:srgbClr val="FFFF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​</a:t>
                      </a:r>
                    </a:p>
                    <a:p>
                      <a:pPr algn="ctr" rtl="0" fontAlgn="base"/>
                      <a:r>
                        <a:rPr lang="ru-RU" sz="1800" b="1" i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800" b="1" i="0" dirty="0">
                          <a:solidFill>
                            <a:srgbClr val="FFFF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​</a:t>
                      </a:r>
                    </a:p>
                  </a:txBody>
                  <a:tcPr marL="82514" marR="82514" marT="41257" marB="41257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24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24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62839"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 b="1" i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800" b="1" i="0" dirty="0">
                          <a:solidFill>
                            <a:srgbClr val="FFFF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​</a:t>
                      </a:r>
                    </a:p>
                    <a:p>
                      <a:pPr algn="l" rtl="0" fontAlgn="base"/>
                      <a:r>
                        <a:rPr lang="ru-RU" sz="1800" b="1" i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Формулирует </a:t>
                      </a:r>
                      <a:r>
                        <a:rPr lang="ru-RU" sz="1800" b="1" i="0" dirty="0">
                          <a:solidFill>
                            <a:srgbClr val="FFFF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​</a:t>
                      </a:r>
                    </a:p>
                    <a:p>
                      <a:pPr algn="l" rtl="0" fontAlgn="base"/>
                      <a:r>
                        <a:rPr lang="ru-RU" sz="1800" b="1" i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проблему и ситуацию</a:t>
                      </a:r>
                      <a:r>
                        <a:rPr lang="ru-RU" sz="1800" b="1" i="0" dirty="0">
                          <a:solidFill>
                            <a:srgbClr val="FFFF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​</a:t>
                      </a:r>
                    </a:p>
                    <a:p>
                      <a:pPr algn="l" rtl="0" fontAlgn="base"/>
                      <a:r>
                        <a:rPr lang="ru-RU" sz="1800" b="1" i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цели и задачи</a:t>
                      </a:r>
                      <a:r>
                        <a:rPr lang="ru-RU" sz="1800" b="1" i="0" dirty="0">
                          <a:solidFill>
                            <a:srgbClr val="FFFF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​</a:t>
                      </a:r>
                    </a:p>
                  </a:txBody>
                  <a:tcPr marL="82514" marR="82514" marT="41257" marB="41257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24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 b="1" i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800" b="1" i="0" dirty="0">
                          <a:solidFill>
                            <a:srgbClr val="FFFF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​</a:t>
                      </a:r>
                    </a:p>
                    <a:p>
                      <a:pPr algn="l" rtl="0" fontAlgn="base"/>
                      <a:r>
                        <a:rPr lang="ru-RU" sz="1800" b="1" i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осознание научной или социальной значимости темы ;</a:t>
                      </a:r>
                      <a:r>
                        <a:rPr lang="ru-RU" sz="1800" b="1" i="0" dirty="0">
                          <a:solidFill>
                            <a:srgbClr val="FFFF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​</a:t>
                      </a:r>
                    </a:p>
                    <a:p>
                      <a:pPr algn="l" rtl="0" fontAlgn="base"/>
                      <a:r>
                        <a:rPr lang="ru-RU" sz="1800" b="1" i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вживание в ситуацию;</a:t>
                      </a:r>
                      <a:r>
                        <a:rPr lang="ru-RU" sz="1800" b="1" i="0" dirty="0">
                          <a:solidFill>
                            <a:srgbClr val="FFFF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​</a:t>
                      </a:r>
                    </a:p>
                    <a:p>
                      <a:pPr algn="l" rtl="0" fontAlgn="base"/>
                      <a:r>
                        <a:rPr lang="ru-RU" sz="1800" b="1" i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уточнение целей и задач</a:t>
                      </a:r>
                      <a:r>
                        <a:rPr lang="ru-RU" sz="1800" b="1" i="0" dirty="0">
                          <a:solidFill>
                            <a:srgbClr val="FFFF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​</a:t>
                      </a:r>
                    </a:p>
                  </a:txBody>
                  <a:tcPr marL="82514" marR="82514" marT="41257" marB="41257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24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ru-RU" sz="1800" b="1" i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800" b="1" i="0" dirty="0">
                          <a:solidFill>
                            <a:srgbClr val="FFFF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​</a:t>
                      </a:r>
                    </a:p>
                    <a:p>
                      <a:pPr algn="l" rtl="0" fontAlgn="base"/>
                      <a:r>
                        <a:rPr lang="ru-RU" sz="1800" b="1" i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осознание научной или социальной значимости темы; </a:t>
                      </a:r>
                      <a:r>
                        <a:rPr lang="ru-RU" sz="1800" b="1" i="0" dirty="0">
                          <a:solidFill>
                            <a:srgbClr val="FFFF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​</a:t>
                      </a:r>
                    </a:p>
                    <a:p>
                      <a:pPr algn="l" rtl="0" fontAlgn="base"/>
                      <a:r>
                        <a:rPr lang="ru-RU" sz="1800" b="1" i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уточнение целей и задач;</a:t>
                      </a:r>
                      <a:r>
                        <a:rPr lang="ru-RU" sz="1800" b="1" i="0" dirty="0">
                          <a:solidFill>
                            <a:srgbClr val="FFFF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​</a:t>
                      </a:r>
                    </a:p>
                    <a:p>
                      <a:pPr algn="l" rtl="0" fontAlgn="base"/>
                      <a:r>
                        <a:rPr lang="ru-RU" sz="1800" b="1" i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обдумывание методов исследования</a:t>
                      </a:r>
                      <a:r>
                        <a:rPr lang="ru-RU" sz="1800" b="1" i="0" dirty="0">
                          <a:solidFill>
                            <a:srgbClr val="FFFF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​</a:t>
                      </a:r>
                    </a:p>
                  </a:txBody>
                  <a:tcPr marL="82514" marR="82514" marT="41257" marB="41257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24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Этапы выполнения проекта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fontAlgn="base">
              <a:buNone/>
            </a:pPr>
            <a:r>
              <a:rPr lang="ru-RU" b="1" dirty="0" smtClean="0"/>
              <a:t> </a:t>
            </a:r>
            <a:r>
              <a:rPr lang="en-US" b="1" dirty="0" smtClean="0"/>
              <a:t>​</a:t>
            </a:r>
          </a:p>
          <a:p>
            <a:pPr algn="ctr" fontAlgn="base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II. организация деятельности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​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​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 распределение амплуа учащихся​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распределение на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группы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распределение ролей в группе;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​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планирование работы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​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​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определение диапазона теоретических источников информации;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​</a:t>
            </a:r>
          </a:p>
          <a:p>
            <a:pPr fontAlgn="base">
              <a:buNone/>
            </a:pPr>
            <a:r>
              <a:rPr lang="ru-RU" b="1" dirty="0" smtClean="0"/>
              <a:t>​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Этапы выполнения проекта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pPr fontAlgn="base">
              <a:buNone/>
            </a:pPr>
            <a:endParaRPr lang="en-US" b="1" dirty="0" smtClean="0"/>
          </a:p>
          <a:p>
            <a:pPr algn="ctr" fontAlgn="base">
              <a:buNone/>
            </a:pPr>
            <a:r>
              <a:rPr lang="ru-RU" b="1" dirty="0" smtClean="0"/>
              <a:t>III. Осуществление работы</a:t>
            </a:r>
            <a:r>
              <a:rPr lang="en-US" b="1" dirty="0" smtClean="0"/>
              <a:t>​</a:t>
            </a:r>
            <a:endParaRPr lang="ru-RU" b="1" dirty="0" smtClean="0"/>
          </a:p>
          <a:p>
            <a:pPr algn="ctr" fontAlgn="base">
              <a:buNone/>
            </a:pPr>
            <a:endParaRPr lang="en-US" sz="4000" b="1" dirty="0" smtClean="0"/>
          </a:p>
          <a:p>
            <a:pPr fontAlgn="base">
              <a:buNone/>
            </a:pPr>
            <a:r>
              <a:rPr lang="ru-RU" sz="4000" b="1" dirty="0" smtClean="0"/>
              <a:t> </a:t>
            </a:r>
            <a:r>
              <a:rPr lang="ru-RU" sz="4000" b="1" dirty="0" smtClean="0"/>
              <a:t>​</a:t>
            </a:r>
            <a:r>
              <a:rPr lang="ru-RU" sz="4000" b="1" dirty="0" smtClean="0"/>
              <a:t>- консультант </a:t>
            </a:r>
            <a:r>
              <a:rPr lang="en-US" sz="4000" b="1" dirty="0" smtClean="0"/>
              <a:t>​</a:t>
            </a:r>
          </a:p>
          <a:p>
            <a:pPr fontAlgn="base">
              <a:buNone/>
            </a:pPr>
            <a:r>
              <a:rPr lang="ru-RU" sz="4000" b="1" dirty="0" smtClean="0"/>
              <a:t>- ненавязчивый контроль и направление к анализу</a:t>
            </a:r>
          </a:p>
          <a:p>
            <a:pPr fontAlgn="base">
              <a:buNone/>
            </a:pPr>
            <a:endParaRPr lang="ru-RU" sz="4000" b="1" dirty="0" smtClean="0"/>
          </a:p>
          <a:p>
            <a:pPr fontAlgn="base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- активная самостоятельная работа; 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​</a:t>
            </a:r>
          </a:p>
          <a:p>
            <a:pPr fontAlgn="base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- анализ результатов​</a:t>
            </a:r>
          </a:p>
          <a:p>
            <a:pPr fontAlgn="base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- проведение необходимых исследований для анализа прогнозируемых результатов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​</a:t>
            </a:r>
          </a:p>
          <a:p>
            <a:pPr fontAlgn="base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​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Этапы выполнения проекта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fontAlgn="base">
              <a:buNone/>
            </a:pPr>
            <a:r>
              <a:rPr lang="ru-RU" b="1" dirty="0" smtClean="0"/>
              <a:t> </a:t>
            </a:r>
            <a:r>
              <a:rPr lang="en-US" b="1" dirty="0" smtClean="0"/>
              <a:t>​</a:t>
            </a:r>
          </a:p>
          <a:p>
            <a:pPr algn="ctr"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IV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Презентация​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Демонстрация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​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понимания проблемы,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​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умения планировать и осуществлять работу,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​</a:t>
            </a:r>
          </a:p>
          <a:p>
            <a:pPr fontAlgn="base">
              <a:buNone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- 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рефлексии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деятельности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.​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Выполнение проекта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Урок географии будет намного понятнее и интереснее, если использовать на нём различные типы моделей. Н.Н. </a:t>
            </a:r>
            <a:r>
              <a:rPr lang="ru-RU" dirty="0" err="1" smtClean="0"/>
              <a:t>Баранский</a:t>
            </a:r>
            <a:r>
              <a:rPr lang="ru-RU" dirty="0" smtClean="0"/>
              <a:t> говорил,  «что ни один из других предметов в такой степени не нуждается в наглядности и занимательности, как география, и в то же время ни один из предметов не представляет более благоприятного поля для применения наглядных и занимательных способов преподавания, как география». Создание моделей способствует развитию абстрактного мышления путём формирования географического образа мира.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Выполнение проекта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3600" dirty="0" smtClean="0"/>
              <a:t>Метод моделирования в географии позволяет:</a:t>
            </a:r>
          </a:p>
          <a:p>
            <a:pPr lvl="0">
              <a:buNone/>
            </a:pPr>
            <a:r>
              <a:rPr lang="ru-RU" sz="3600" dirty="0" smtClean="0"/>
              <a:t>Изучить тему более быстрыми темпами</a:t>
            </a:r>
          </a:p>
          <a:p>
            <a:pPr lvl="0">
              <a:buNone/>
            </a:pPr>
            <a:r>
              <a:rPr lang="ru-RU" sz="3600" dirty="0" smtClean="0"/>
              <a:t>Самостоятельно выполнять задания творческого характера</a:t>
            </a:r>
          </a:p>
          <a:p>
            <a:pPr lvl="0">
              <a:buNone/>
            </a:pPr>
            <a:r>
              <a:rPr lang="ru-RU" sz="3600" dirty="0" smtClean="0"/>
              <a:t>Обеспечить динамичность подачи информации, что позволяет снижать перегрузку учащихся</a:t>
            </a:r>
          </a:p>
          <a:p>
            <a:pPr lvl="0">
              <a:buNone/>
            </a:pPr>
            <a:r>
              <a:rPr lang="ru-RU" sz="3600" dirty="0" smtClean="0"/>
              <a:t>Формировать более высокий уровень теоретического мышления</a:t>
            </a:r>
          </a:p>
          <a:p>
            <a:pPr lvl="0">
              <a:buNone/>
            </a:pPr>
            <a:r>
              <a:rPr lang="ru-RU" sz="3600" dirty="0" smtClean="0"/>
              <a:t>Обеспечить качественный анализ учебного материала</a:t>
            </a:r>
          </a:p>
          <a:p>
            <a:pPr lvl="0">
              <a:buNone/>
            </a:pPr>
            <a:r>
              <a:rPr lang="ru-RU" sz="3600" dirty="0" smtClean="0"/>
              <a:t>Позволяет сжато излагать и воспроизводить информацию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Урок по теме «Слои «твердой» Земли»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Тип </a:t>
            </a:r>
            <a:r>
              <a:rPr lang="ru-RU" dirty="0" smtClean="0"/>
              <a:t>учебного занятия по дидактической цели – изучение нового материала</a:t>
            </a:r>
          </a:p>
          <a:p>
            <a:pPr>
              <a:buNone/>
            </a:pPr>
            <a:r>
              <a:rPr lang="ru-RU" dirty="0" smtClean="0"/>
              <a:t>Оборудование – учебник, видеофрагменты, пластилин, картон,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1. Организационно-мотивационный этап урока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 smtClean="0"/>
              <a:t>Определение темы </a:t>
            </a:r>
            <a:r>
              <a:rPr lang="ru-RU" sz="2800" dirty="0" smtClean="0"/>
              <a:t>урока</a:t>
            </a:r>
          </a:p>
          <a:p>
            <a:pPr>
              <a:buNone/>
            </a:pPr>
            <a:r>
              <a:rPr lang="ru-RU" sz="2800" dirty="0" smtClean="0"/>
              <a:t>Смотрят видеофрагмент. Отвечают на поставленные вопрос.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 чем пойдет речь на уроке.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Урок географии Строение Земли.mp4">
            <a:hlinkClick r:id="" action="ppaction://media"/>
          </p:cNvPr>
          <p:cNvPicPr>
            <a:picLocks noGrp="1" noRot="1" noChangeAspect="1"/>
          </p:cNvPicPr>
          <p:nvPr>
            <p:ph sz="quarter"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3347864" y="2564904"/>
            <a:ext cx="3048000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С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оздание мотивационной установки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32500" lnSpcReduction="20000"/>
          </a:bodyPr>
          <a:lstStyle/>
          <a:p>
            <a:pPr>
              <a:buNone/>
            </a:pPr>
            <a:r>
              <a:rPr lang="ru-RU" sz="7000" dirty="0" smtClean="0"/>
              <a:t>В просмотренном видеофильме с чем сравнивают нашу планету? </a:t>
            </a:r>
          </a:p>
          <a:p>
            <a:pPr>
              <a:buNone/>
            </a:pPr>
            <a:r>
              <a:rPr lang="ru-RU" sz="7000" dirty="0" smtClean="0"/>
              <a:t>Как устроена Земля?</a:t>
            </a:r>
          </a:p>
          <a:p>
            <a:pPr>
              <a:buNone/>
            </a:pPr>
            <a:r>
              <a:rPr lang="ru-RU" sz="7000" dirty="0" smtClean="0"/>
              <a:t>Из чего она состоит?</a:t>
            </a:r>
          </a:p>
          <a:p>
            <a:pPr>
              <a:buNone/>
            </a:pPr>
            <a:r>
              <a:rPr lang="ru-RU" sz="7000" dirty="0" smtClean="0"/>
              <a:t>Что происходит внутри Земли?</a:t>
            </a:r>
          </a:p>
          <a:p>
            <a:pPr>
              <a:buNone/>
            </a:pPr>
            <a:r>
              <a:rPr lang="ru-RU" sz="7000" dirty="0" smtClean="0"/>
              <a:t>А зачем человеку нужны эти знания?</a:t>
            </a:r>
          </a:p>
          <a:p>
            <a:pPr>
              <a:buNone/>
            </a:pPr>
            <a:r>
              <a:rPr lang="ru-RU" sz="7000" dirty="0" smtClean="0"/>
              <a:t> </a:t>
            </a:r>
          </a:p>
          <a:p>
            <a:pPr>
              <a:buNone/>
            </a:pPr>
            <a:r>
              <a:rPr lang="ru-RU" sz="7000" dirty="0" smtClean="0"/>
              <a:t>Сформулируйте цель нашей работы. </a:t>
            </a:r>
          </a:p>
          <a:p>
            <a:pPr>
              <a:buNone/>
            </a:pPr>
            <a:r>
              <a:rPr lang="ru-RU" sz="7000" dirty="0" smtClean="0"/>
              <a:t> </a:t>
            </a:r>
          </a:p>
          <a:p>
            <a:pPr>
              <a:buNone/>
            </a:pPr>
            <a:r>
              <a:rPr lang="ru-RU" sz="7000" dirty="0" smtClean="0"/>
              <a:t> </a:t>
            </a:r>
          </a:p>
          <a:p>
            <a:pPr>
              <a:buNone/>
            </a:pPr>
            <a:r>
              <a:rPr lang="ru-RU" sz="7000" dirty="0" smtClean="0"/>
              <a:t>Объект, который нам предстоит изучить, не просто большой, а огромный. Как лучше изучать такие объекты?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Формулирование задач урока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Определите, какие задачи нам понадобится решить для достижения этой цели.</a:t>
            </a:r>
          </a:p>
          <a:p>
            <a:pPr>
              <a:buNone/>
            </a:pPr>
            <a:r>
              <a:rPr lang="ru-RU" dirty="0" smtClean="0"/>
              <a:t>Чтобы наш урок прошел наиболее плодотворно и мы успели весь материал изучить, как нам лучше организовать свою работу?</a:t>
            </a:r>
          </a:p>
          <a:p>
            <a:pPr lvl="0">
              <a:buNone/>
            </a:pPr>
            <a:r>
              <a:rPr lang="ru-RU" dirty="0" smtClean="0"/>
              <a:t>Кто хочет </a:t>
            </a:r>
            <a:r>
              <a:rPr lang="ru-RU" dirty="0" smtClean="0"/>
              <a:t>совершить путешествие в глубь Земли и любит работать с </a:t>
            </a:r>
            <a:r>
              <a:rPr lang="ru-RU" dirty="0" smtClean="0"/>
              <a:t>пластилином</a:t>
            </a:r>
            <a:r>
              <a:rPr lang="ru-RU" dirty="0" smtClean="0"/>
              <a:t>?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Процессуально - содержательный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этап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 smtClean="0"/>
              <a:t>Каждый  получил </a:t>
            </a:r>
            <a:r>
              <a:rPr lang="ru-RU" sz="2800" dirty="0" smtClean="0"/>
              <a:t>задание. Но перед началом работы учитель объявляет</a:t>
            </a:r>
            <a:r>
              <a:rPr lang="ru-RU" sz="2800" dirty="0" smtClean="0"/>
              <a:t>, каждый </a:t>
            </a:r>
            <a:r>
              <a:rPr lang="ru-RU" sz="2800" dirty="0" smtClean="0"/>
              <a:t>делает свою модель, вы можете </a:t>
            </a:r>
            <a:r>
              <a:rPr lang="ru-RU" sz="2800" dirty="0" smtClean="0"/>
              <a:t>совещаться</a:t>
            </a:r>
          </a:p>
          <a:p>
            <a:pPr>
              <a:buNone/>
            </a:pPr>
            <a:r>
              <a:rPr lang="ru-RU" sz="2800" dirty="0" smtClean="0"/>
              <a:t>Демонстрация результатов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Рефлексия деятельности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800" dirty="0" smtClean="0"/>
              <a:t>Прием «Закончи фразу».</a:t>
            </a:r>
          </a:p>
          <a:p>
            <a:pPr>
              <a:buNone/>
            </a:pPr>
            <a:r>
              <a:rPr lang="ru-RU" sz="2800" dirty="0" smtClean="0"/>
              <a:t>Определяя внутреннее строение Земли, мы…</a:t>
            </a:r>
          </a:p>
          <a:p>
            <a:pPr algn="ctr">
              <a:buNone/>
            </a:pPr>
            <a:r>
              <a:rPr lang="ru-RU" sz="2800" dirty="0" smtClean="0"/>
              <a:t>Закрепление</a:t>
            </a:r>
          </a:p>
          <a:p>
            <a:pPr>
              <a:buNone/>
            </a:pPr>
            <a:r>
              <a:rPr lang="ru-RU" sz="2800" dirty="0" smtClean="0"/>
              <a:t> </a:t>
            </a:r>
            <a:r>
              <a:rPr lang="ru-RU" sz="2800" dirty="0" smtClean="0"/>
              <a:t>Литосфера не является цельной оболочкой, а состоит из нескольких …?</a:t>
            </a:r>
          </a:p>
          <a:p>
            <a:pPr>
              <a:buNone/>
            </a:pPr>
            <a:r>
              <a:rPr lang="ru-RU" sz="2800" dirty="0" smtClean="0"/>
              <a:t> </a:t>
            </a:r>
            <a:r>
              <a:rPr lang="ru-RU" sz="2800" dirty="0" smtClean="0"/>
              <a:t>В центре земли находится…?</a:t>
            </a:r>
          </a:p>
          <a:p>
            <a:pPr>
              <a:buNone/>
            </a:pPr>
            <a:r>
              <a:rPr lang="ru-RU" sz="2800" dirty="0" smtClean="0"/>
              <a:t> </a:t>
            </a:r>
            <a:r>
              <a:rPr lang="ru-RU" sz="2800" dirty="0" smtClean="0"/>
              <a:t>Оболочка между ядром и земной корой называется…?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Рефлексия эмоционального состояния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 smtClean="0"/>
              <a:t>Прием «Фотография на память». На круглых листочках (учитель раздает их заранее) нарисуйте свой портрет, отражающий ваше эмоциональное состояние на уроке.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210</TotalTime>
  <Words>565</Words>
  <Application>Microsoft Office PowerPoint</Application>
  <PresentationFormat>Экран (4:3)</PresentationFormat>
  <Paragraphs>132</Paragraphs>
  <Slides>21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Справедливость</vt:lpstr>
      <vt:lpstr>«Метод проектов как средство реализации практической части программы по географии»</vt:lpstr>
      <vt:lpstr>Проект - это замысел, план.</vt:lpstr>
      <vt:lpstr>Метод проектов</vt:lpstr>
      <vt:lpstr>Виды проектов</vt:lpstr>
      <vt:lpstr>Виды проектов</vt:lpstr>
      <vt:lpstr>Виды проектов</vt:lpstr>
      <vt:lpstr>Виды проектов</vt:lpstr>
      <vt:lpstr>Этапы выполнения проекта</vt:lpstr>
      <vt:lpstr>Этапы выполнения проекта</vt:lpstr>
      <vt:lpstr>Этапы выполнения проекта</vt:lpstr>
      <vt:lpstr>Этапы выполнения проекта</vt:lpstr>
      <vt:lpstr>Выполнение проекта</vt:lpstr>
      <vt:lpstr>Выполнение проекта</vt:lpstr>
      <vt:lpstr>Урок по теме «Слои «твердой» Земли» </vt:lpstr>
      <vt:lpstr>1. Организационно-мотивационный этап урока</vt:lpstr>
      <vt:lpstr>О чем пойдет речь на уроке.  </vt:lpstr>
      <vt:lpstr>Создание мотивационной установки</vt:lpstr>
      <vt:lpstr>Формулирование задач урока</vt:lpstr>
      <vt:lpstr>Процессуально - содержательный этап</vt:lpstr>
      <vt:lpstr>Рефлексия деятельности</vt:lpstr>
      <vt:lpstr>Рефлексия эмоционального состояния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«Метод проектов как средство реализации практической части программы по географии»</dc:title>
  <dc:creator>1</dc:creator>
  <cp:lastModifiedBy>1</cp:lastModifiedBy>
  <cp:revision>18</cp:revision>
  <dcterms:created xsi:type="dcterms:W3CDTF">2021-04-07T16:19:02Z</dcterms:created>
  <dcterms:modified xsi:type="dcterms:W3CDTF">2021-04-07T20:00:16Z</dcterms:modified>
</cp:coreProperties>
</file>