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7" r:id="rId7"/>
    <p:sldId id="268" r:id="rId8"/>
    <p:sldId id="265" r:id="rId9"/>
    <p:sldId id="264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510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C69F-88AA-46FD-89A2-496EEF05C4DF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20244-E7D2-4813-8E03-5137425113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C69F-88AA-46FD-89A2-496EEF05C4DF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20244-E7D2-4813-8E03-5137425113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C69F-88AA-46FD-89A2-496EEF05C4DF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20244-E7D2-4813-8E03-5137425113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C69F-88AA-46FD-89A2-496EEF05C4DF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20244-E7D2-4813-8E03-5137425113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C69F-88AA-46FD-89A2-496EEF05C4DF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20244-E7D2-4813-8E03-5137425113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C69F-88AA-46FD-89A2-496EEF05C4DF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20244-E7D2-4813-8E03-5137425113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C69F-88AA-46FD-89A2-496EEF05C4DF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20244-E7D2-4813-8E03-5137425113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C69F-88AA-46FD-89A2-496EEF05C4DF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20244-E7D2-4813-8E03-5137425113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C69F-88AA-46FD-89A2-496EEF05C4DF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20244-E7D2-4813-8E03-5137425113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C69F-88AA-46FD-89A2-496EEF05C4DF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20244-E7D2-4813-8E03-5137425113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CC69F-88AA-46FD-89A2-496EEF05C4DF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20244-E7D2-4813-8E03-5137425113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CC69F-88AA-46FD-89A2-496EEF05C4DF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20244-E7D2-4813-8E03-51374251139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Рисунок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" y="0"/>
            <a:ext cx="9139944" cy="6858000"/>
          </a:xfrm>
          <a:prstGeom prst="rect">
            <a:avLst/>
          </a:prstGeom>
        </p:spPr>
      </p:pic>
      <p:pic>
        <p:nvPicPr>
          <p:cNvPr id="4" name="Рисунок 3" descr="kisspng-the-wonderful-wizard-of-oz-the-wizard-of-oz-the-em-fantasy-castle-5b51a710a35345.7076402815320778406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96703"/>
            <a:ext cx="9144000" cy="466129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14290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ПУТЕШЕСТВИЕ В ИЗУМРУДНЫЙ ГОРОД</a:t>
            </a:r>
            <a:endParaRPr lang="ru-RU" b="1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85720" y="1571612"/>
            <a:ext cx="4143404" cy="785818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Урок – игра </a:t>
            </a:r>
          </a:p>
          <a:p>
            <a:pPr algn="l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«Деление с остатком»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Рисунок 59" descr="Рисунок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99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274638"/>
            <a:ext cx="6186502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РАЗМИНКА</a:t>
            </a:r>
            <a:endParaRPr lang="ru-RU" b="1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4" name="Содержимое 3" descr="3_6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158" y="3311158"/>
            <a:ext cx="2928958" cy="3170597"/>
          </a:xfrm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12858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18383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Выноска-облако 22"/>
          <p:cNvSpPr/>
          <p:nvPr/>
        </p:nvSpPr>
        <p:spPr>
          <a:xfrm>
            <a:off x="1928794" y="785794"/>
            <a:ext cx="1928826" cy="1143008"/>
          </a:xfrm>
          <a:prstGeom prst="cloud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285984" y="1071546"/>
            <a:ext cx="13573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Comic Sans MS" pitchFamily="66" charset="0"/>
              </a:rPr>
              <a:t>247:4=</a:t>
            </a:r>
            <a:endParaRPr lang="ru-RU" sz="20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3286116" y="4857760"/>
            <a:ext cx="1928826" cy="1143008"/>
            <a:chOff x="4572000" y="1285860"/>
            <a:chExt cx="1928826" cy="1143008"/>
          </a:xfrm>
        </p:grpSpPr>
        <p:sp>
          <p:nvSpPr>
            <p:cNvPr id="29" name="Выноска-облако 28"/>
            <p:cNvSpPr/>
            <p:nvPr/>
          </p:nvSpPr>
          <p:spPr>
            <a:xfrm>
              <a:off x="4572000" y="1285860"/>
              <a:ext cx="1928826" cy="1143008"/>
            </a:xfrm>
            <a:prstGeom prst="cloudCallou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929190" y="1643050"/>
              <a:ext cx="13573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rgbClr val="0070C0"/>
                  </a:solidFill>
                  <a:latin typeface="Comic Sans MS" pitchFamily="66" charset="0"/>
                </a:rPr>
                <a:t>78:9=</a:t>
              </a:r>
              <a:endParaRPr lang="ru-RU" sz="2000" b="1" dirty="0">
                <a:solidFill>
                  <a:srgbClr val="0070C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142844" y="1785926"/>
            <a:ext cx="1928826" cy="1143008"/>
            <a:chOff x="2428860" y="1500174"/>
            <a:chExt cx="1928826" cy="1143008"/>
          </a:xfrm>
        </p:grpSpPr>
        <p:sp>
          <p:nvSpPr>
            <p:cNvPr id="24" name="Выноска-облако 23"/>
            <p:cNvSpPr/>
            <p:nvPr/>
          </p:nvSpPr>
          <p:spPr>
            <a:xfrm>
              <a:off x="2428860" y="1500174"/>
              <a:ext cx="1928826" cy="1143008"/>
            </a:xfrm>
            <a:prstGeom prst="cloudCallou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71736" y="1785926"/>
              <a:ext cx="16430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rgbClr val="0070C0"/>
                  </a:solidFill>
                  <a:latin typeface="Comic Sans MS" pitchFamily="66" charset="0"/>
                </a:rPr>
                <a:t>1000:150</a:t>
              </a:r>
              <a:r>
                <a:rPr lang="ru-RU" sz="2000" b="1" dirty="0" smtClean="0">
                  <a:solidFill>
                    <a:srgbClr val="0070C0"/>
                  </a:solidFill>
                  <a:latin typeface="Bookman Old Style" pitchFamily="18" charset="0"/>
                </a:rPr>
                <a:t>=</a:t>
              </a:r>
              <a:endParaRPr lang="ru-RU" sz="2000" b="1" dirty="0">
                <a:solidFill>
                  <a:srgbClr val="0070C0"/>
                </a:solidFill>
                <a:latin typeface="Bookman Old Style" pitchFamily="18" charset="0"/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1857356" y="2357430"/>
            <a:ext cx="1928826" cy="1143008"/>
            <a:chOff x="1142976" y="2500306"/>
            <a:chExt cx="1928826" cy="1143008"/>
          </a:xfrm>
        </p:grpSpPr>
        <p:sp>
          <p:nvSpPr>
            <p:cNvPr id="25" name="Выноска-облако 24"/>
            <p:cNvSpPr/>
            <p:nvPr/>
          </p:nvSpPr>
          <p:spPr>
            <a:xfrm>
              <a:off x="1142976" y="2500306"/>
              <a:ext cx="1928826" cy="1143008"/>
            </a:xfrm>
            <a:prstGeom prst="cloudCallou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28728" y="2857496"/>
              <a:ext cx="13573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rgbClr val="0070C0"/>
                  </a:solidFill>
                  <a:latin typeface="Comic Sans MS" pitchFamily="66" charset="0"/>
                </a:rPr>
                <a:t>120:5</a:t>
              </a:r>
              <a:r>
                <a:rPr lang="ru-RU" sz="2000" b="1" dirty="0" smtClean="0">
                  <a:solidFill>
                    <a:srgbClr val="0070C0"/>
                  </a:solidFill>
                  <a:latin typeface="Bookman Old Style" pitchFamily="18" charset="0"/>
                </a:rPr>
                <a:t>=</a:t>
              </a:r>
              <a:endParaRPr lang="ru-RU" sz="2000" b="1" dirty="0">
                <a:solidFill>
                  <a:srgbClr val="0070C0"/>
                </a:solidFill>
                <a:latin typeface="Bookman Old Style" pitchFamily="18" charset="0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2714612" y="3500438"/>
            <a:ext cx="1928826" cy="1143008"/>
            <a:chOff x="3286116" y="4429132"/>
            <a:chExt cx="1928826" cy="1143008"/>
          </a:xfrm>
        </p:grpSpPr>
        <p:sp>
          <p:nvSpPr>
            <p:cNvPr id="26" name="Выноска-облако 25"/>
            <p:cNvSpPr/>
            <p:nvPr/>
          </p:nvSpPr>
          <p:spPr>
            <a:xfrm>
              <a:off x="3286116" y="4429132"/>
              <a:ext cx="1928826" cy="1143008"/>
            </a:xfrm>
            <a:prstGeom prst="cloudCallou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571868" y="4786322"/>
              <a:ext cx="13573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rgbClr val="0070C0"/>
                  </a:solidFill>
                  <a:latin typeface="Comic Sans MS" pitchFamily="66" charset="0"/>
                </a:rPr>
                <a:t>307:3</a:t>
              </a:r>
              <a:r>
                <a:rPr lang="ru-RU" sz="2000" b="1" dirty="0" smtClean="0">
                  <a:solidFill>
                    <a:srgbClr val="0070C0"/>
                  </a:solidFill>
                  <a:latin typeface="Bookman Old Style" pitchFamily="18" charset="0"/>
                </a:rPr>
                <a:t>=</a:t>
              </a:r>
              <a:endParaRPr lang="ru-RU" sz="2000" b="1" dirty="0">
                <a:solidFill>
                  <a:srgbClr val="0070C0"/>
                </a:solidFill>
                <a:latin typeface="Bookman Old Style" pitchFamily="18" charset="0"/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5072066" y="1928802"/>
            <a:ext cx="1785950" cy="1000132"/>
            <a:chOff x="5072066" y="1928802"/>
            <a:chExt cx="1785950" cy="1000132"/>
          </a:xfrm>
        </p:grpSpPr>
        <p:sp>
          <p:nvSpPr>
            <p:cNvPr id="36" name="Облако 35"/>
            <p:cNvSpPr/>
            <p:nvPr/>
          </p:nvSpPr>
          <p:spPr>
            <a:xfrm>
              <a:off x="5072066" y="1928802"/>
              <a:ext cx="1785950" cy="1000132"/>
            </a:xfrm>
            <a:prstGeom prst="cloud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286380" y="2214554"/>
              <a:ext cx="1571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accent2"/>
                  </a:solidFill>
                  <a:latin typeface="Comic Sans MS" pitchFamily="66" charset="0"/>
                </a:rPr>
                <a:t>61 (ост.3)</a:t>
              </a:r>
              <a:endParaRPr lang="ru-RU" b="1" dirty="0">
                <a:solidFill>
                  <a:schemeClr val="accent2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6858016" y="2500306"/>
            <a:ext cx="1785950" cy="1000132"/>
            <a:chOff x="5072066" y="1928802"/>
            <a:chExt cx="1785950" cy="1000132"/>
          </a:xfrm>
        </p:grpSpPr>
        <p:sp>
          <p:nvSpPr>
            <p:cNvPr id="49" name="Облако 48"/>
            <p:cNvSpPr/>
            <p:nvPr/>
          </p:nvSpPr>
          <p:spPr>
            <a:xfrm>
              <a:off x="5072066" y="1928802"/>
              <a:ext cx="1785950" cy="1000132"/>
            </a:xfrm>
            <a:prstGeom prst="cloud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86380" y="2214554"/>
              <a:ext cx="1571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chemeClr val="accent2"/>
                  </a:solidFill>
                  <a:latin typeface="Comic Sans MS" pitchFamily="66" charset="0"/>
                </a:rPr>
                <a:t>8</a:t>
              </a:r>
              <a:r>
                <a:rPr lang="ru-RU" b="1" dirty="0" smtClean="0">
                  <a:solidFill>
                    <a:schemeClr val="accent2"/>
                  </a:solidFill>
                  <a:latin typeface="Comic Sans MS" pitchFamily="66" charset="0"/>
                </a:rPr>
                <a:t> (ост.6)</a:t>
              </a:r>
              <a:endParaRPr lang="ru-RU" b="1" dirty="0">
                <a:solidFill>
                  <a:schemeClr val="accent2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5214942" y="3643314"/>
            <a:ext cx="1785950" cy="1000132"/>
            <a:chOff x="5072066" y="1928802"/>
            <a:chExt cx="1785950" cy="1000132"/>
          </a:xfrm>
        </p:grpSpPr>
        <p:sp>
          <p:nvSpPr>
            <p:cNvPr id="52" name="Облако 51"/>
            <p:cNvSpPr/>
            <p:nvPr/>
          </p:nvSpPr>
          <p:spPr>
            <a:xfrm>
              <a:off x="5072066" y="1928802"/>
              <a:ext cx="1785950" cy="1000132"/>
            </a:xfrm>
            <a:prstGeom prst="cloud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286380" y="2214554"/>
              <a:ext cx="1571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accent2"/>
                  </a:solidFill>
                  <a:latin typeface="Comic Sans MS" pitchFamily="66" charset="0"/>
                </a:rPr>
                <a:t>6 (ост.100)</a:t>
              </a:r>
              <a:endParaRPr lang="ru-RU" b="1" dirty="0">
                <a:solidFill>
                  <a:schemeClr val="accent2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7072330" y="4429132"/>
            <a:ext cx="1785950" cy="1000132"/>
            <a:chOff x="5072066" y="1928802"/>
            <a:chExt cx="1785950" cy="1000132"/>
          </a:xfrm>
        </p:grpSpPr>
        <p:sp>
          <p:nvSpPr>
            <p:cNvPr id="55" name="Облако 54"/>
            <p:cNvSpPr/>
            <p:nvPr/>
          </p:nvSpPr>
          <p:spPr>
            <a:xfrm>
              <a:off x="5072066" y="1928802"/>
              <a:ext cx="1785950" cy="1000132"/>
            </a:xfrm>
            <a:prstGeom prst="cloud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286380" y="2214554"/>
              <a:ext cx="1571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accent2"/>
                  </a:solidFill>
                  <a:latin typeface="Comic Sans MS" pitchFamily="66" charset="0"/>
                </a:rPr>
                <a:t>24 (ост.0)</a:t>
              </a:r>
              <a:endParaRPr lang="ru-RU" b="1" dirty="0">
                <a:solidFill>
                  <a:schemeClr val="accent2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5357818" y="5357826"/>
            <a:ext cx="1785950" cy="1000132"/>
            <a:chOff x="5072066" y="1928802"/>
            <a:chExt cx="1785950" cy="1000132"/>
          </a:xfrm>
        </p:grpSpPr>
        <p:sp>
          <p:nvSpPr>
            <p:cNvPr id="58" name="Облако 57"/>
            <p:cNvSpPr/>
            <p:nvPr/>
          </p:nvSpPr>
          <p:spPr>
            <a:xfrm>
              <a:off x="5072066" y="1928802"/>
              <a:ext cx="1785950" cy="1000132"/>
            </a:xfrm>
            <a:prstGeom prst="cloud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286380" y="2214554"/>
              <a:ext cx="1571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accent2"/>
                  </a:solidFill>
                  <a:latin typeface="Comic Sans MS" pitchFamily="66" charset="0"/>
                </a:rPr>
                <a:t>102 (ост.1)</a:t>
              </a:r>
              <a:endParaRPr lang="ru-RU" b="1" dirty="0">
                <a:solidFill>
                  <a:schemeClr val="accent2"/>
                </a:solidFill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Рисунок 48" descr="Рисунок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" y="0"/>
            <a:ext cx="91399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КОНКУРС ТЕОРЕТИКОВ</a:t>
            </a:r>
            <a:endParaRPr lang="ru-RU" b="1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12858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18383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1" name="Группа 30"/>
          <p:cNvGrpSpPr/>
          <p:nvPr/>
        </p:nvGrpSpPr>
        <p:grpSpPr>
          <a:xfrm>
            <a:off x="2428861" y="1357298"/>
            <a:ext cx="5072097" cy="857256"/>
            <a:chOff x="357158" y="1142984"/>
            <a:chExt cx="7286676" cy="857256"/>
          </a:xfrm>
        </p:grpSpPr>
        <p:sp>
          <p:nvSpPr>
            <p:cNvPr id="28" name="Горизонтальный свиток 27"/>
            <p:cNvSpPr/>
            <p:nvPr/>
          </p:nvSpPr>
          <p:spPr>
            <a:xfrm>
              <a:off x="357158" y="1142984"/>
              <a:ext cx="7286676" cy="857256"/>
            </a:xfrm>
            <a:prstGeom prst="horizontalScroll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42910" y="1428736"/>
              <a:ext cx="70009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ru-RU" b="1" dirty="0" smtClean="0">
                  <a:solidFill>
                    <a:schemeClr val="accent2"/>
                  </a:solidFill>
                  <a:latin typeface="Comic Sans MS" pitchFamily="66" charset="0"/>
                </a:rPr>
                <a:t>Какое действие называют делением?</a:t>
              </a:r>
            </a:p>
          </p:txBody>
        </p:sp>
      </p:grpSp>
      <p:pic>
        <p:nvPicPr>
          <p:cNvPr id="35" name="Рисунок 34" descr="238477_orig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000240"/>
            <a:ext cx="3070120" cy="4524388"/>
          </a:xfrm>
          <a:prstGeom prst="rect">
            <a:avLst/>
          </a:prstGeom>
        </p:spPr>
      </p:pic>
      <p:grpSp>
        <p:nvGrpSpPr>
          <p:cNvPr id="36" name="Группа 35"/>
          <p:cNvGrpSpPr/>
          <p:nvPr/>
        </p:nvGrpSpPr>
        <p:grpSpPr>
          <a:xfrm>
            <a:off x="2786050" y="2357430"/>
            <a:ext cx="5072097" cy="857256"/>
            <a:chOff x="357158" y="1142984"/>
            <a:chExt cx="7286676" cy="857256"/>
          </a:xfrm>
        </p:grpSpPr>
        <p:sp>
          <p:nvSpPr>
            <p:cNvPr id="37" name="Горизонтальный свиток 36"/>
            <p:cNvSpPr/>
            <p:nvPr/>
          </p:nvSpPr>
          <p:spPr>
            <a:xfrm>
              <a:off x="357158" y="1142984"/>
              <a:ext cx="7286676" cy="857256"/>
            </a:xfrm>
            <a:prstGeom prst="horizontalScroll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42910" y="1428736"/>
              <a:ext cx="70009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ru-RU" b="1" dirty="0" smtClean="0">
                  <a:solidFill>
                    <a:schemeClr val="accent2"/>
                  </a:solidFill>
                  <a:latin typeface="Comic Sans MS" pitchFamily="66" charset="0"/>
                </a:rPr>
                <a:t>2. Как найти неизвестное делимое?</a:t>
              </a: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3071802" y="3357562"/>
            <a:ext cx="5072097" cy="857256"/>
            <a:chOff x="357158" y="1142984"/>
            <a:chExt cx="7286676" cy="857256"/>
          </a:xfrm>
        </p:grpSpPr>
        <p:sp>
          <p:nvSpPr>
            <p:cNvPr id="41" name="Горизонтальный свиток 40"/>
            <p:cNvSpPr/>
            <p:nvPr/>
          </p:nvSpPr>
          <p:spPr>
            <a:xfrm>
              <a:off x="357158" y="1142984"/>
              <a:ext cx="7286676" cy="857256"/>
            </a:xfrm>
            <a:prstGeom prst="horizontalScroll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42910" y="1428736"/>
              <a:ext cx="70009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ru-RU" b="1" dirty="0" smtClean="0">
                  <a:solidFill>
                    <a:schemeClr val="accent2"/>
                  </a:solidFill>
                  <a:latin typeface="Comic Sans MS" pitchFamily="66" charset="0"/>
                </a:rPr>
                <a:t>3. Как найти неизвестный множитель?</a:t>
              </a: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3286116" y="4286256"/>
            <a:ext cx="5214974" cy="1071570"/>
            <a:chOff x="357158" y="1142984"/>
            <a:chExt cx="7491936" cy="1071570"/>
          </a:xfrm>
        </p:grpSpPr>
        <p:sp>
          <p:nvSpPr>
            <p:cNvPr id="44" name="Горизонтальный свиток 43"/>
            <p:cNvSpPr/>
            <p:nvPr/>
          </p:nvSpPr>
          <p:spPr>
            <a:xfrm>
              <a:off x="357158" y="1142984"/>
              <a:ext cx="7491936" cy="1071570"/>
            </a:xfrm>
            <a:prstGeom prst="horizontalScroll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42910" y="1428736"/>
              <a:ext cx="70009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ru-RU" b="1" dirty="0" smtClean="0">
                  <a:solidFill>
                    <a:schemeClr val="accent2"/>
                  </a:solidFill>
                  <a:latin typeface="Comic Sans MS" pitchFamily="66" charset="0"/>
                </a:rPr>
                <a:t>4. Как найти делимое по неполному, делителю и остатку?</a:t>
              </a: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3428992" y="5286388"/>
            <a:ext cx="5072097" cy="857256"/>
            <a:chOff x="357158" y="1142984"/>
            <a:chExt cx="7286676" cy="857256"/>
          </a:xfrm>
        </p:grpSpPr>
        <p:sp>
          <p:nvSpPr>
            <p:cNvPr id="47" name="Горизонтальный свиток 46"/>
            <p:cNvSpPr/>
            <p:nvPr/>
          </p:nvSpPr>
          <p:spPr>
            <a:xfrm>
              <a:off x="357158" y="1142984"/>
              <a:ext cx="7286676" cy="857256"/>
            </a:xfrm>
            <a:prstGeom prst="horizontalScroll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42910" y="1428736"/>
              <a:ext cx="70009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/>
              <a:r>
                <a:rPr lang="ru-RU" b="1" dirty="0" smtClean="0">
                  <a:solidFill>
                    <a:schemeClr val="accent2"/>
                  </a:solidFill>
                  <a:latin typeface="Comic Sans MS" pitchFamily="66" charset="0"/>
                </a:rPr>
                <a:t>5. Что показывает частное?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 descr="Рисунок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" y="0"/>
            <a:ext cx="91399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СКАЗОЧНОЕ ПУТЕШЕСТВИЕ</a:t>
            </a:r>
            <a:endParaRPr lang="ru-RU" b="1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12858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18383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" name="Рисунок 29" descr="1_0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43116"/>
            <a:ext cx="8492939" cy="4572032"/>
          </a:xfrm>
          <a:prstGeom prst="rect">
            <a:avLst/>
          </a:prstGeom>
        </p:spPr>
      </p:pic>
      <p:pic>
        <p:nvPicPr>
          <p:cNvPr id="32" name="Рисунок 31" descr="emerald_PNG2230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00958" y="1571612"/>
            <a:ext cx="1279688" cy="1000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 descr="Рисунок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" y="0"/>
            <a:ext cx="91399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СКАЗОЧНОЕ ПУТЕШЕСТВИЕ</a:t>
            </a:r>
            <a:endParaRPr lang="ru-RU" b="1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12858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18383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1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78" y="1357298"/>
            <a:ext cx="5715000" cy="53054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57158" y="1285860"/>
            <a:ext cx="52864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"Для отпугивания ворон в поле и на огороде мне нужно набить соломой три одинаковых чучела, - говорит Страшила. - У хозяина заготовлено 55 кг соломы. Сколько же соломы останется?"</a:t>
            </a:r>
          </a:p>
          <a:p>
            <a:endParaRPr lang="ru-RU" dirty="0">
              <a:solidFill>
                <a:schemeClr val="accent2"/>
              </a:solidFill>
              <a:latin typeface="Comic Sans MS" pitchFamily="66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4714876" y="1928802"/>
            <a:ext cx="2357454" cy="1857388"/>
            <a:chOff x="1177543" y="2820224"/>
            <a:chExt cx="2320584" cy="2261168"/>
          </a:xfrm>
        </p:grpSpPr>
        <p:sp>
          <p:nvSpPr>
            <p:cNvPr id="15" name="Пятно 1 14"/>
            <p:cNvSpPr/>
            <p:nvPr/>
          </p:nvSpPr>
          <p:spPr>
            <a:xfrm>
              <a:off x="1177543" y="2820224"/>
              <a:ext cx="2156967" cy="2261168"/>
            </a:xfrm>
            <a:prstGeom prst="irregularSeal1">
              <a:avLst/>
            </a:prstGeom>
            <a:ln>
              <a:solidFill>
                <a:srgbClr val="0070C0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43464" y="3689904"/>
              <a:ext cx="2154663" cy="449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7030A0"/>
                  </a:solidFill>
                  <a:latin typeface="Comic Sans MS" pitchFamily="66" charset="0"/>
                </a:rPr>
                <a:t>18 кг (ост.1)</a:t>
              </a:r>
              <a:endParaRPr lang="ru-RU" b="1" dirty="0">
                <a:solidFill>
                  <a:srgbClr val="7030A0"/>
                </a:solidFill>
                <a:latin typeface="Comic Sans MS" pitchFamily="66" charset="0"/>
              </a:endParaRPr>
            </a:p>
          </p:txBody>
        </p:sp>
      </p:grpSp>
      <p:pic>
        <p:nvPicPr>
          <p:cNvPr id="20" name="Рисунок 19" descr="clipart11941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4286256"/>
            <a:ext cx="2376488" cy="2346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 descr="Рисунок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" y="0"/>
            <a:ext cx="91399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СКАЗОЧНОЕ ПУТЕШЕСТВИЕ</a:t>
            </a:r>
            <a:endParaRPr lang="ru-RU" b="1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12858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18383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86116" y="1285860"/>
            <a:ext cx="557216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У Железного Дровосека в хижине есть масленка, в ней 1 кг 200 г масла. Хватит ли </a:t>
            </a:r>
            <a:r>
              <a:rPr lang="ru-RU" sz="2400" b="1" dirty="0" err="1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Элли</a:t>
            </a:r>
            <a:r>
              <a:rPr lang="ru-RU" sz="2400" b="1" dirty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 масла, чтобы смазать 5 суставов Железному Дровосеку, используя по 200 г масла на 1 сустав?</a:t>
            </a:r>
          </a:p>
          <a:p>
            <a:endParaRPr lang="ru-RU" dirty="0">
              <a:solidFill>
                <a:schemeClr val="accent2"/>
              </a:solidFill>
              <a:latin typeface="Comic Sans MS" pitchFamily="66" charset="0"/>
            </a:endParaRPr>
          </a:p>
        </p:txBody>
      </p:sp>
      <p:pic>
        <p:nvPicPr>
          <p:cNvPr id="12" name="Рисунок 11" descr="1_2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2571744"/>
            <a:ext cx="3600454" cy="4000504"/>
          </a:xfrm>
          <a:prstGeom prst="rect">
            <a:avLst/>
          </a:prstGeom>
        </p:spPr>
      </p:pic>
      <p:grpSp>
        <p:nvGrpSpPr>
          <p:cNvPr id="15" name="Группа 14"/>
          <p:cNvGrpSpPr/>
          <p:nvPr/>
        </p:nvGrpSpPr>
        <p:grpSpPr>
          <a:xfrm>
            <a:off x="428596" y="1214422"/>
            <a:ext cx="1500198" cy="1214446"/>
            <a:chOff x="928662" y="3429000"/>
            <a:chExt cx="2571768" cy="2000264"/>
          </a:xfrm>
        </p:grpSpPr>
        <p:sp>
          <p:nvSpPr>
            <p:cNvPr id="16" name="Пятно 1 15"/>
            <p:cNvSpPr/>
            <p:nvPr/>
          </p:nvSpPr>
          <p:spPr>
            <a:xfrm>
              <a:off x="928662" y="3429000"/>
              <a:ext cx="2571768" cy="2000264"/>
            </a:xfrm>
            <a:prstGeom prst="irregularSeal1">
              <a:avLst/>
            </a:prstGeom>
            <a:ln>
              <a:solidFill>
                <a:srgbClr val="0070C0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60503" y="4229106"/>
              <a:ext cx="17145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7030A0"/>
                  </a:solidFill>
                  <a:latin typeface="Comic Sans MS" pitchFamily="66" charset="0"/>
                </a:rPr>
                <a:t>ДА</a:t>
              </a:r>
              <a:endParaRPr lang="ru-RU" b="1" dirty="0">
                <a:solidFill>
                  <a:srgbClr val="7030A0"/>
                </a:solidFill>
                <a:latin typeface="Comic Sans MS" pitchFamily="66" charset="0"/>
              </a:endParaRPr>
            </a:p>
          </p:txBody>
        </p:sp>
      </p:grpSp>
      <p:pic>
        <p:nvPicPr>
          <p:cNvPr id="19" name="Рисунок 18" descr="5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2066" y="3714752"/>
            <a:ext cx="2203251" cy="23899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 descr="Рисунок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" y="0"/>
            <a:ext cx="91399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СКАЗОЧНОЕ ПУТЕШЕСТВИЕ</a:t>
            </a:r>
            <a:endParaRPr lang="ru-RU" b="1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12858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18383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14612" y="1357298"/>
            <a:ext cx="62151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Вес Льва 100 кг. Одна мышь может увезти на кончике своего хвоста 150 г. Мышей в Волшебной стране целая тысяча. Смогут ли они помочь нам?</a:t>
            </a:r>
          </a:p>
          <a:p>
            <a:endParaRPr lang="ru-RU" dirty="0">
              <a:solidFill>
                <a:schemeClr val="accent2"/>
              </a:solidFill>
              <a:latin typeface="Comic Sans MS" pitchFamily="66" charset="0"/>
            </a:endParaRPr>
          </a:p>
        </p:txBody>
      </p:sp>
      <p:grpSp>
        <p:nvGrpSpPr>
          <p:cNvPr id="3" name="Группа 14"/>
          <p:cNvGrpSpPr/>
          <p:nvPr/>
        </p:nvGrpSpPr>
        <p:grpSpPr>
          <a:xfrm>
            <a:off x="428597" y="1214422"/>
            <a:ext cx="1857388" cy="1500198"/>
            <a:chOff x="928662" y="3429000"/>
            <a:chExt cx="2571768" cy="2000264"/>
          </a:xfrm>
        </p:grpSpPr>
        <p:sp>
          <p:nvSpPr>
            <p:cNvPr id="16" name="Пятно 1 15"/>
            <p:cNvSpPr/>
            <p:nvPr/>
          </p:nvSpPr>
          <p:spPr>
            <a:xfrm>
              <a:off x="928662" y="3429000"/>
              <a:ext cx="2571768" cy="2000264"/>
            </a:xfrm>
            <a:prstGeom prst="irregularSeal1">
              <a:avLst/>
            </a:prstGeom>
            <a:ln>
              <a:solidFill>
                <a:srgbClr val="0070C0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72888" y="4118746"/>
              <a:ext cx="1819573" cy="356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7030A0"/>
                  </a:solidFill>
                  <a:latin typeface="Comic Sans MS" pitchFamily="66" charset="0"/>
                </a:rPr>
                <a:t>667</a:t>
              </a:r>
              <a:endParaRPr lang="ru-RU" b="1" dirty="0">
                <a:solidFill>
                  <a:srgbClr val="7030A0"/>
                </a:solidFill>
                <a:latin typeface="Comic Sans MS" pitchFamily="66" charset="0"/>
              </a:endParaRPr>
            </a:p>
          </p:txBody>
        </p:sp>
      </p:grpSp>
      <p:pic>
        <p:nvPicPr>
          <p:cNvPr id="18" name="Рисунок 17" descr="1_4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643314"/>
            <a:ext cx="5715000" cy="3028950"/>
          </a:xfrm>
          <a:prstGeom prst="rect">
            <a:avLst/>
          </a:prstGeom>
        </p:spPr>
      </p:pic>
      <p:pic>
        <p:nvPicPr>
          <p:cNvPr id="21" name="Рисунок 20" descr="clipart18961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2928934"/>
            <a:ext cx="3136616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 descr="Рисунок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" y="0"/>
            <a:ext cx="91399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КОНКУРС КАПИТАПНОВ</a:t>
            </a:r>
            <a:endParaRPr lang="ru-RU" b="1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12858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18383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8" name="Picture 6" descr="http://volkov.anuta.org/volsh/images/1_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643182"/>
            <a:ext cx="5715000" cy="3190876"/>
          </a:xfrm>
          <a:prstGeom prst="rect">
            <a:avLst/>
          </a:prstGeom>
          <a:noFill/>
        </p:spPr>
      </p:pic>
      <p:pic>
        <p:nvPicPr>
          <p:cNvPr id="18440" name="Picture 8" descr="http://volkov.anuta.org/volsh/images/1_6-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214422"/>
            <a:ext cx="2828925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4830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12858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18383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5686436" cy="143985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ПОДВЕДЕНИЕ </a:t>
            </a:r>
            <a:br>
              <a:rPr lang="ru-RU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</a:br>
            <a:r>
              <a:rPr lang="ru-RU" b="1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ИТОГОВ</a:t>
            </a:r>
            <a:endParaRPr lang="ru-RU" b="1" dirty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 descr="Рисунок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" y="0"/>
            <a:ext cx="91399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ДОМАШНЕЕ ЗАДАНИЕ</a:t>
            </a:r>
            <a:endParaRPr lang="ru-RU" b="1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100965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128587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156210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1838325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844" y="1643050"/>
            <a:ext cx="87868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СОСТАВИТЬ ЗАДАЧУ-СКАЗКУ НА ДЕЛЕНИЕ С ОСТАТКОМ; </a:t>
            </a:r>
          </a:p>
          <a:p>
            <a:pPr algn="r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ЗАПИСАТЬ НА АЛЬБОМНОМ ЛИСТЕ; </a:t>
            </a:r>
          </a:p>
          <a:p>
            <a:pPr algn="r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ОФОРМИТЬ РИСУНКОМ.</a:t>
            </a:r>
            <a:endParaRPr lang="ru-RU" sz="2400" b="1" dirty="0">
              <a:solidFill>
                <a:srgbClr val="C000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0484" name="Picture 4" descr="http://volkov.anuta.org/volsh/images/1_0-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857496"/>
            <a:ext cx="5438775" cy="3790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217</Words>
  <Application>Microsoft Office PowerPoint</Application>
  <PresentationFormat>Экран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ПУТЕШЕСТВИЕ В ИЗУМРУДНЫЙ ГОРОД</vt:lpstr>
      <vt:lpstr>РАЗМИНКА</vt:lpstr>
      <vt:lpstr>КОНКУРС ТЕОРЕТИКОВ</vt:lpstr>
      <vt:lpstr>СКАЗОЧНОЕ ПУТЕШЕСТВИЕ</vt:lpstr>
      <vt:lpstr>СКАЗОЧНОЕ ПУТЕШЕСТВИЕ</vt:lpstr>
      <vt:lpstr>СКАЗОЧНОЕ ПУТЕШЕСТВИЕ</vt:lpstr>
      <vt:lpstr>СКАЗОЧНОЕ ПУТЕШЕСТВИЕ</vt:lpstr>
      <vt:lpstr>КОНКУРС КАПИТАПНОВ</vt:lpstr>
      <vt:lpstr>ПОДВЕДЕНИЕ  ИТОГОВ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ПУТЕШЕСТВИЕ В ИЗУМРУДНЫЙ ГОРОД</dc:title>
  <dc:creator>Принцесса Будур</dc:creator>
  <cp:lastModifiedBy>Принцесса Будур</cp:lastModifiedBy>
  <cp:revision>28</cp:revision>
  <dcterms:created xsi:type="dcterms:W3CDTF">2019-01-18T12:41:40Z</dcterms:created>
  <dcterms:modified xsi:type="dcterms:W3CDTF">2019-01-18T16:29:41Z</dcterms:modified>
</cp:coreProperties>
</file>