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54" autoAdjust="0"/>
  </p:normalViewPr>
  <p:slideViewPr>
    <p:cSldViewPr>
      <p:cViewPr varScale="1">
        <p:scale>
          <a:sx n="53" d="100"/>
          <a:sy n="53" d="100"/>
        </p:scale>
        <p:origin x="-17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322BD-0B8C-43BB-B33F-C074FF55B7AE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865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94D7D-AF44-4B42-851F-308FE042E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660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8CD195CC-EAA0-4B68-9111-77BDB3639080}" type="datetimeFigureOut">
              <a:rPr lang="ru-RU" smtClean="0"/>
              <a:t>17.09.2021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6F6D654D-304B-4DBF-8C27-121A13F3D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16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Прописаны требования к результатам освоения Адаптированной Основной Образовательной программы</a:t>
            </a:r>
            <a:r>
              <a:rPr lang="ru-RU" baseline="0" dirty="0" smtClean="0"/>
              <a:t> </a:t>
            </a:r>
          </a:p>
          <a:p>
            <a:r>
              <a:rPr lang="ru-RU" baseline="0" dirty="0" smtClean="0"/>
              <a:t>Начального Общего Образования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6D654D-304B-4DBF-8C27-121A13F3DD6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477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338"/>
            <a:r>
              <a:rPr lang="ru-RU" sz="1300" dirty="0"/>
              <a:t>Предметные результаты связаны с овладением обучающимися содержанием каждой предметной области,</a:t>
            </a:r>
          </a:p>
          <a:p>
            <a:pPr defTabSz="966338"/>
            <a:r>
              <a:rPr lang="ru-RU" sz="1300" dirty="0"/>
              <a:t> характеризуют опыт специфической для предметной области деятельности по получению нового знания,</a:t>
            </a:r>
          </a:p>
          <a:p>
            <a:pPr defTabSz="966338"/>
            <a:r>
              <a:rPr lang="ru-RU" sz="1300" dirty="0"/>
              <a:t> достижения в усвоении знаний и умений, возможности их применения в практической деятельности и жизни.</a:t>
            </a:r>
          </a:p>
          <a:p>
            <a:pPr defTabSz="966338"/>
            <a:r>
              <a:rPr lang="ru-RU" sz="1300" dirty="0"/>
              <a:t> Предметные результаты овладения содержанием коррекционно-развивающей области обеспечивают </a:t>
            </a:r>
          </a:p>
          <a:p>
            <a:pPr defTabSz="966338"/>
            <a:r>
              <a:rPr lang="ru-RU" sz="1300" dirty="0"/>
              <a:t>обучающимся с ОВЗ эффективное освоение АООП НОО, коррекцию и профилактику нарушений развития, </a:t>
            </a:r>
          </a:p>
          <a:p>
            <a:pPr defTabSz="966338"/>
            <a:r>
              <a:rPr lang="ru-RU" sz="1300" dirty="0"/>
              <a:t>социализацию и социальную адаптацию.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6D654D-304B-4DBF-8C27-121A13F3DD6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506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034EFCC-0716-4AF5-A69E-2D8845ED925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CCEA724-3836-4482-8EB3-1E729F105115}" type="datetimeFigureOut">
              <a:rPr lang="ru-RU" smtClean="0"/>
              <a:t>16.09.2021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/>
              <a:t>Требования к результатам освоения АООП НОО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ЗФ-206-173-2-2</a:t>
            </a:r>
          </a:p>
          <a:p>
            <a:pPr algn="r"/>
            <a:r>
              <a:rPr lang="ru-RU" dirty="0" smtClean="0"/>
              <a:t>Бенкогенова Н.А.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9885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19  декабря  2014 года  приказ  </a:t>
            </a:r>
            <a:r>
              <a:rPr lang="ru-RU" dirty="0" err="1" smtClean="0"/>
              <a:t>Минобрнауки</a:t>
            </a:r>
            <a:r>
              <a:rPr lang="ru-RU" dirty="0" smtClean="0"/>
              <a:t> России № 1598 «Об утверждении федерального государственного стандарта начального общего образования обучающихся с ограниченными возможностями здоровья»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75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Требования к результатам освоения АООП НОО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4000" dirty="0" smtClean="0"/>
          </a:p>
          <a:p>
            <a:r>
              <a:rPr lang="ru-RU" sz="4000" dirty="0" smtClean="0"/>
              <a:t>Дошкольное образование</a:t>
            </a:r>
          </a:p>
          <a:p>
            <a:endParaRPr lang="ru-RU" sz="4000" dirty="0" smtClean="0"/>
          </a:p>
          <a:p>
            <a:r>
              <a:rPr lang="ru-RU" sz="4000" dirty="0" smtClean="0"/>
              <a:t>Школьное образование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261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146250"/>
          </a:xfrm>
        </p:spPr>
        <p:txBody>
          <a:bodyPr/>
          <a:lstStyle/>
          <a:p>
            <a:r>
              <a:rPr lang="ru-RU" dirty="0"/>
              <a:t>Требования к результатам освоения АООП </a:t>
            </a:r>
            <a:r>
              <a:rPr lang="ru-RU" dirty="0" smtClean="0"/>
              <a:t>НОО</a:t>
            </a:r>
            <a:br>
              <a:rPr lang="ru-RU" dirty="0" smtClean="0"/>
            </a:br>
            <a:r>
              <a:rPr lang="ru-RU" sz="4000" dirty="0"/>
              <a:t>Дошкольное </a:t>
            </a:r>
            <a:r>
              <a:rPr lang="ru-RU" sz="4000" dirty="0" smtClean="0"/>
              <a:t>образование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7620000" cy="426794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Требования Стандарта к результатам освоения Программы представлены в виде целевых ориентиров дошкольного образования,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</a:t>
            </a:r>
          </a:p>
          <a:p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421072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26170"/>
          </a:xfrm>
        </p:spPr>
        <p:txBody>
          <a:bodyPr/>
          <a:lstStyle/>
          <a:p>
            <a:r>
              <a:rPr lang="ru-RU" dirty="0"/>
              <a:t>Требования к результатам освоения АООП НОО</a:t>
            </a:r>
            <a:br>
              <a:rPr lang="ru-RU" dirty="0"/>
            </a:br>
            <a:r>
              <a:rPr lang="ru-RU" dirty="0"/>
              <a:t> </a:t>
            </a:r>
            <a:r>
              <a:rPr lang="ru-RU" sz="4000" dirty="0"/>
              <a:t>Школьное образование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14300" indent="0">
              <a:buNone/>
            </a:pPr>
            <a:r>
              <a:rPr lang="ru-RU" dirty="0" smtClean="0"/>
              <a:t>  </a:t>
            </a:r>
          </a:p>
          <a:p>
            <a:pPr marL="114300" indent="0">
              <a:buNone/>
            </a:pPr>
            <a:endParaRPr lang="ru-RU" dirty="0" smtClean="0"/>
          </a:p>
          <a:p>
            <a:pPr marL="114300" indent="0">
              <a:buNone/>
            </a:pPr>
            <a:r>
              <a:rPr lang="ru-RU" sz="2800" dirty="0"/>
              <a:t>Стандарт устанавливает требования к  личностным, </a:t>
            </a:r>
            <a:r>
              <a:rPr lang="ru-RU" sz="2800" dirty="0" err="1"/>
              <a:t>метапредметным</a:t>
            </a:r>
            <a:r>
              <a:rPr lang="ru-RU" sz="2800" dirty="0"/>
              <a:t> и предметным результатам  освоения  обучающихся  с ОВЗ  различных вариантов АООП НОО. </a:t>
            </a:r>
            <a:r>
              <a:rPr lang="ru-RU" sz="2800" dirty="0" smtClean="0"/>
              <a:t>                                          В </a:t>
            </a:r>
            <a:r>
              <a:rPr lang="ru-RU" sz="2800" dirty="0"/>
              <a:t>зависимости от варианта  АООП НОО</a:t>
            </a:r>
            <a:r>
              <a:rPr lang="ru-RU" sz="2800" dirty="0"/>
              <a:t> </a:t>
            </a:r>
            <a:r>
              <a:rPr lang="ru-RU" sz="2800" dirty="0"/>
              <a:t>Стандарт может устанавливать  требования  только к личностным и предметным результатам</a:t>
            </a:r>
            <a:r>
              <a:rPr lang="ru-RU" sz="2800" dirty="0" smtClean="0"/>
              <a:t>.</a:t>
            </a:r>
          </a:p>
          <a:p>
            <a:pPr marL="114300" indent="0">
              <a:buNone/>
            </a:pPr>
            <a:r>
              <a:rPr lang="ru-RU" sz="2800" dirty="0" smtClean="0"/>
              <a:t>Обучающиеся с ОВЗ – глухих</a:t>
            </a:r>
            <a:r>
              <a:rPr lang="ru-RU" sz="2800" dirty="0"/>
              <a:t>, слабослышащих, позднооглохших, слепых, слабовидящих, с тяжелыми нарушениями речи, с нарушениями опорно-двигательного аппарата, с задержкой психического развития, с расстройствами аутистического спектра, со сложными дефектами</a:t>
            </a:r>
          </a:p>
        </p:txBody>
      </p:sp>
    </p:spTree>
    <p:extLst>
      <p:ext uri="{BB962C8B-B14F-4D97-AF65-F5344CB8AC3E}">
        <p14:creationId xmlns:p14="http://schemas.microsoft.com/office/powerpoint/2010/main" val="347625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20000" cy="1143000"/>
          </a:xfrm>
        </p:spPr>
        <p:txBody>
          <a:bodyPr/>
          <a:lstStyle/>
          <a:p>
            <a:pPr algn="r"/>
            <a:r>
              <a:rPr lang="ru-RU" sz="3800" dirty="0"/>
              <a:t>Личностные </a:t>
            </a:r>
            <a:r>
              <a:rPr lang="ru-RU" sz="3800" dirty="0" smtClean="0"/>
              <a:t>результаты</a:t>
            </a:r>
            <a:endParaRPr lang="ru-RU" sz="3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в</a:t>
            </a:r>
            <a:r>
              <a:rPr lang="ru-RU" sz="2800" dirty="0" smtClean="0"/>
              <a:t>ключают овладение </a:t>
            </a:r>
            <a:r>
              <a:rPr lang="ru-RU" sz="2800" dirty="0"/>
              <a:t>обучающимися компетенциями, необходимыми для решения практико-ориентированных задач и обеспечивающими становление социальных отношений обучающихся в различных сферах, сформированность мотивации к обучению и </a:t>
            </a:r>
            <a:r>
              <a:rPr lang="ru-RU" sz="2800" dirty="0" smtClean="0"/>
              <a:t>познанию.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42075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800" dirty="0" err="1"/>
              <a:t>Метапредметные</a:t>
            </a:r>
            <a:r>
              <a:rPr lang="ru-RU" sz="3800" dirty="0"/>
              <a:t> </a:t>
            </a:r>
            <a:r>
              <a:rPr lang="ru-RU" sz="3800" dirty="0" smtClean="0"/>
              <a:t>результаты</a:t>
            </a:r>
            <a:endParaRPr lang="ru-RU" sz="3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включают освоенные обучающимися универсальные учебные действия (познавательные, регулятивные и коммуникативные), которые составляют основу умения учиться, обеспечивают овладение </a:t>
            </a:r>
            <a:r>
              <a:rPr lang="ru-RU" sz="2800" dirty="0" err="1"/>
              <a:t>межпредметными</a:t>
            </a:r>
            <a:r>
              <a:rPr lang="ru-RU" sz="2800" dirty="0"/>
              <a:t> знаниями, приобретение опыта познания и осуществление разных видов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855953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3800" dirty="0"/>
              <a:t>Предметные результаты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dirty="0"/>
              <a:t>связаны с овладением обучающимися содержанием каждой предметной и коррекционно-развивающей области и характеризуют их достижения в усвоении знаний и умений, возможности их применения в практической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44876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endParaRPr lang="ru-RU" sz="4800" dirty="0" smtClean="0"/>
          </a:p>
          <a:p>
            <a:pPr marL="114300" indent="0">
              <a:buNone/>
            </a:pPr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3218763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657</TotalTime>
  <Words>337</Words>
  <Application>Microsoft Office PowerPoint</Application>
  <PresentationFormat>Экран (4:3)</PresentationFormat>
  <Paragraphs>34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Соседство</vt:lpstr>
      <vt:lpstr>Требования к результатам освоения АООП НОО</vt:lpstr>
      <vt:lpstr>Презентация PowerPoint</vt:lpstr>
      <vt:lpstr>Требования к результатам освоения АООП НОО</vt:lpstr>
      <vt:lpstr>Требования к результатам освоения АООП НОО Дошкольное образование </vt:lpstr>
      <vt:lpstr>Требования к результатам освоения АООП НОО  Школьное образование</vt:lpstr>
      <vt:lpstr>Личностные результаты</vt:lpstr>
      <vt:lpstr>Метапредметные результаты</vt:lpstr>
      <vt:lpstr>Предметные результаты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к результатам освоения АООП НОО</dc:title>
  <dc:creator>Natalia</dc:creator>
  <cp:lastModifiedBy>Natalia</cp:lastModifiedBy>
  <cp:revision>14</cp:revision>
  <cp:lastPrinted>2021-09-17T03:55:47Z</cp:lastPrinted>
  <dcterms:created xsi:type="dcterms:W3CDTF">2021-09-16T17:24:33Z</dcterms:created>
  <dcterms:modified xsi:type="dcterms:W3CDTF">2021-09-17T04:22:22Z</dcterms:modified>
</cp:coreProperties>
</file>