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</p:sldMasterIdLst>
  <p:notesMasterIdLst>
    <p:notesMasterId r:id="rId9"/>
  </p:notesMasterIdLst>
  <p:sldIdLst>
    <p:sldId id="256" r:id="rId2"/>
    <p:sldId id="261" r:id="rId3"/>
    <p:sldId id="257" r:id="rId4"/>
    <p:sldId id="258" r:id="rId5"/>
    <p:sldId id="262" r:id="rId6"/>
    <p:sldId id="259" r:id="rId7"/>
    <p:sldId id="260" r:id="rId8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720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11789640" cy="11789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1:notes"/>
          <p:cNvSpPr/>
          <p:nvPr/>
        </p:nvSpPr>
        <p:spPr>
          <a:xfrm>
            <a:off x="0" y="0"/>
            <a:ext cx="11789640" cy="11789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" name="Google Shape;5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11789640" cy="11789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2:notes"/>
          <p:cNvSpPr/>
          <p:nvPr/>
        </p:nvSpPr>
        <p:spPr>
          <a:xfrm>
            <a:off x="0" y="0"/>
            <a:ext cx="11789640" cy="11789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11789640" cy="11789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3:notes"/>
          <p:cNvSpPr/>
          <p:nvPr/>
        </p:nvSpPr>
        <p:spPr>
          <a:xfrm>
            <a:off x="0" y="0"/>
            <a:ext cx="11789640" cy="11789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3" name="Google Shape;8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11789640" cy="11789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4:notes"/>
          <p:cNvSpPr/>
          <p:nvPr/>
        </p:nvSpPr>
        <p:spPr>
          <a:xfrm>
            <a:off x="0" y="0"/>
            <a:ext cx="11789640" cy="11789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11789640" cy="11789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5:notes"/>
          <p:cNvSpPr/>
          <p:nvPr/>
        </p:nvSpPr>
        <p:spPr>
          <a:xfrm>
            <a:off x="0" y="0"/>
            <a:ext cx="11789640" cy="11789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>
  <p:cSld name="BLANK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x">
  <p:cSld name="TITLE_AND_BODY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 txBox="1"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" name="Google Shape;11;p3"/>
          <p:cNvSpPr txBox="1">
            <a:spLocks noGrp="1"/>
          </p:cNvSpPr>
          <p:nvPr>
            <p:ph type="subTitle" idx="1"/>
          </p:nvPr>
        </p:nvSpPr>
        <p:spPr>
          <a:xfrm>
            <a:off x="457200" y="1604520"/>
            <a:ext cx="8046360" cy="3977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" type="obj">
  <p:cSld name="OBJECT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4"/>
          <p:cNvSpPr txBox="1"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4"/>
          <p:cNvSpPr txBox="1">
            <a:spLocks noGrp="1"/>
          </p:cNvSpPr>
          <p:nvPr>
            <p:ph type="body" idx="1"/>
          </p:nvPr>
        </p:nvSpPr>
        <p:spPr>
          <a:xfrm>
            <a:off x="457200" y="1604520"/>
            <a:ext cx="804636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" type="twoObj">
  <p:cSld name="TWO_OBJECTS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5"/>
          <p:cNvSpPr txBox="1"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5"/>
          <p:cNvSpPr txBox="1">
            <a:spLocks noGrp="1"/>
          </p:cNvSpPr>
          <p:nvPr>
            <p:ph type="body" idx="1"/>
          </p:nvPr>
        </p:nvSpPr>
        <p:spPr>
          <a:xfrm>
            <a:off x="457200" y="1604520"/>
            <a:ext cx="392616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5"/>
          <p:cNvSpPr txBox="1">
            <a:spLocks noGrp="1"/>
          </p:cNvSpPr>
          <p:nvPr>
            <p:ph type="body" idx="2"/>
          </p:nvPr>
        </p:nvSpPr>
        <p:spPr>
          <a:xfrm>
            <a:off x="4579920" y="1604520"/>
            <a:ext cx="392616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6"/>
          <p:cNvSpPr txBox="1"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entered Text" type="objOnly">
  <p:cSld name="OBJECT_ONLY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7"/>
          <p:cNvSpPr txBox="1">
            <a:spLocks noGrp="1"/>
          </p:cNvSpPr>
          <p:nvPr>
            <p:ph type="subTitle" idx="1"/>
          </p:nvPr>
        </p:nvSpPr>
        <p:spPr>
          <a:xfrm>
            <a:off x="457200" y="273600"/>
            <a:ext cx="8229240" cy="53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 and Content" type="twoObjAndObj">
  <p:cSld name="TWO_OBJECTS_AND_OBJEC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8"/>
          <p:cNvSpPr txBox="1"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body" idx="1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8"/>
          <p:cNvSpPr txBox="1">
            <a:spLocks noGrp="1"/>
          </p:cNvSpPr>
          <p:nvPr>
            <p:ph type="body" idx="2"/>
          </p:nvPr>
        </p:nvSpPr>
        <p:spPr>
          <a:xfrm>
            <a:off x="457200" y="3681720"/>
            <a:ext cx="392616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8"/>
          <p:cNvSpPr txBox="1">
            <a:spLocks noGrp="1"/>
          </p:cNvSpPr>
          <p:nvPr>
            <p:ph type="body" idx="3"/>
          </p:nvPr>
        </p:nvSpPr>
        <p:spPr>
          <a:xfrm>
            <a:off x="4579920" y="1604520"/>
            <a:ext cx="392616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Content and 2 Content" type="objAndTwoObj">
  <p:cSld name="OBJECT_AND_TWO_OBJECTS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9"/>
          <p:cNvSpPr txBox="1"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body" idx="1"/>
          </p:nvPr>
        </p:nvSpPr>
        <p:spPr>
          <a:xfrm>
            <a:off x="457200" y="1604520"/>
            <a:ext cx="392616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body" idx="2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body" idx="3"/>
          </p:nvPr>
        </p:nvSpPr>
        <p:spPr>
          <a:xfrm>
            <a:off x="4579920" y="3681720"/>
            <a:ext cx="392616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 over Content" type="twoObjOverTx">
  <p:cSld name="TWO_OBJECTS_OVER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0"/>
          <p:cNvSpPr txBox="1"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body" idx="1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body" idx="2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body" idx="3"/>
          </p:nvPr>
        </p:nvSpPr>
        <p:spPr>
          <a:xfrm>
            <a:off x="457200" y="3681720"/>
            <a:ext cx="80456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 over Content" type="objOverTx">
  <p:cSld name="OBJECT_OVER_TEX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1"/>
          <p:cNvSpPr txBox="1"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11"/>
          <p:cNvSpPr txBox="1">
            <a:spLocks noGrp="1"/>
          </p:cNvSpPr>
          <p:nvPr>
            <p:ph type="body" idx="1"/>
          </p:nvPr>
        </p:nvSpPr>
        <p:spPr>
          <a:xfrm>
            <a:off x="457200" y="1604520"/>
            <a:ext cx="804636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2"/>
          </p:nvPr>
        </p:nvSpPr>
        <p:spPr>
          <a:xfrm>
            <a:off x="457200" y="3681720"/>
            <a:ext cx="804636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4 Content" type="fourObj">
  <p:cSld name="FOUR_OBJECTS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2"/>
          <p:cNvSpPr txBox="1"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2"/>
          <p:cNvSpPr txBox="1">
            <a:spLocks noGrp="1"/>
          </p:cNvSpPr>
          <p:nvPr>
            <p:ph type="body" idx="1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12"/>
          <p:cNvSpPr txBox="1">
            <a:spLocks noGrp="1"/>
          </p:cNvSpPr>
          <p:nvPr>
            <p:ph type="body" idx="2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12"/>
          <p:cNvSpPr txBox="1">
            <a:spLocks noGrp="1"/>
          </p:cNvSpPr>
          <p:nvPr>
            <p:ph type="body" idx="3"/>
          </p:nvPr>
        </p:nvSpPr>
        <p:spPr>
          <a:xfrm>
            <a:off x="4579920" y="3681720"/>
            <a:ext cx="392616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4"/>
          </p:nvPr>
        </p:nvSpPr>
        <p:spPr>
          <a:xfrm>
            <a:off x="457200" y="3681720"/>
            <a:ext cx="392616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6 Content">
  <p:cSld name="Title, 6 Content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3"/>
          <p:cNvSpPr txBox="1"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3"/>
          <p:cNvSpPr txBox="1">
            <a:spLocks noGrp="1"/>
          </p:cNvSpPr>
          <p:nvPr>
            <p:ph type="body" idx="1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3"/>
          <p:cNvSpPr txBox="1">
            <a:spLocks noGrp="1"/>
          </p:cNvSpPr>
          <p:nvPr>
            <p:ph type="body" idx="2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CE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4520"/>
            <a:ext cx="804636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1pPr>
            <a:lvl2pPr marL="914400" lvl="1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marL="1371600" lvl="2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marL="1828800" lvl="3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marL="2286000" lvl="4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marL="2743200" lvl="5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marL="3200400" lvl="6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marL="3657600" lvl="7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marL="4114800" lvl="8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/>
          <p:nvPr/>
        </p:nvSpPr>
        <p:spPr>
          <a:xfrm>
            <a:off x="126720" y="2369520"/>
            <a:ext cx="3213360" cy="2886480"/>
          </a:xfrm>
          <a:prstGeom prst="rect">
            <a:avLst/>
          </a:prstGeom>
          <a:solidFill>
            <a:srgbClr val="FFFFFF"/>
          </a:solidFill>
          <a:ln w="25550" cap="flat" cmpd="sng">
            <a:solidFill>
              <a:srgbClr val="4F81B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КОНТАКТНАЯ ИНФОРМАЦИЯ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smtClean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Красноя</a:t>
            </a:r>
            <a:r>
              <a:rPr lang="ru-RU" b="1" dirty="0" smtClean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рский</a:t>
            </a:r>
            <a:r>
              <a:rPr lang="ru-RU" sz="1400" b="1" i="0" u="none" strike="noStrike" cap="none" dirty="0" smtClean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ru-RU" sz="1400" b="1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ул. К. Маркса, 12, корпус 6, </a:t>
            </a:r>
            <a:endParaRPr sz="1800" b="1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0" i="1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Ауд. 520 </a:t>
            </a:r>
            <a:r>
              <a:rPr lang="ru-RU" sz="1400" b="0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(заведующий)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0" i="1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Ауд. 510 </a:t>
            </a:r>
            <a:r>
              <a:rPr lang="ru-RU" sz="1400" b="0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(преподавательская) 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0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Тел.: 8(347)273-06-89 (заведующий)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0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Тел.: 8(347)272-43-84 (преподавательская)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0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E-mail: tks@.ugatu.ac.ru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0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На сайте УГАТУ: http://</a:t>
            </a:r>
            <a:r>
              <a:rPr lang="ru-RU" sz="1400" b="0" i="0" u="none" strike="noStrike" cap="none" dirty="0" smtClean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www.ugatu.su/kafedra-telekommunikaczionnyix-sistem.html.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p14"/>
          <p:cNvSpPr/>
          <p:nvPr/>
        </p:nvSpPr>
        <p:spPr>
          <a:xfrm>
            <a:off x="3508200" y="2376000"/>
            <a:ext cx="5491800" cy="3672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ОСНОВНЫЕ ОБРАЗОВАТЕЛЬНЫЕ ПРОГРАММЫ 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1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i="1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Бакалавриат </a:t>
            </a:r>
            <a:r>
              <a:rPr lang="ru-RU" sz="1400" b="1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(ЕГЭ: математика, русский язык, физика)</a:t>
            </a:r>
            <a:endParaRPr sz="1800" b="1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0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11.03.02 Инфокоммуникационные технологии и системы </a:t>
            </a:r>
            <a:r>
              <a:rPr lang="ru-RU" sz="1600" dirty="0" smtClean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авиации.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0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Срок обучения 4 года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i="1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Магистратура </a:t>
            </a:r>
            <a:r>
              <a:rPr lang="ru-RU" sz="1400" b="0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(</a:t>
            </a:r>
            <a:r>
              <a:rPr lang="ru-RU" sz="1400" b="1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ПОЛИТЕСТ</a:t>
            </a:r>
            <a:r>
              <a:rPr lang="ru-RU" sz="1400" b="0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: иностранный язык, математика, основы теории цепей)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85000"/>
              </a:lnSpc>
            </a:pPr>
            <a:r>
              <a:rPr lang="ru-RU" sz="1600" b="0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11.04.02 Инфокоммуникационные технологии и системы </a:t>
            </a:r>
            <a:r>
              <a:rPr lang="ru-RU" sz="1600" b="0" i="0" u="none" strike="noStrike" cap="none" dirty="0" smtClean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связи с </a:t>
            </a:r>
            <a:r>
              <a:rPr lang="ru-RU" sz="1800" dirty="0" smtClean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авиацией.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0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Срок обучения 2 </a:t>
            </a:r>
            <a:r>
              <a:rPr lang="ru-RU" sz="1600" b="0" i="0" u="none" strike="noStrike" cap="none" dirty="0" smtClean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года.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i="1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Специалитет </a:t>
            </a:r>
            <a:r>
              <a:rPr lang="ru-RU" sz="1400" b="0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(</a:t>
            </a:r>
            <a:r>
              <a:rPr lang="ru-RU" sz="1400" b="1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ЕГЭ</a:t>
            </a:r>
            <a:r>
              <a:rPr lang="ru-RU" sz="1400" b="0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: математика, русский язык, физика)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0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11.05.04 Инфокоммуникационные технологии и системы специальной связи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0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Срок обучения 5 лет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14"/>
          <p:cNvSpPr/>
          <p:nvPr/>
        </p:nvSpPr>
        <p:spPr>
          <a:xfrm>
            <a:off x="1656000" y="961380"/>
            <a:ext cx="7344000" cy="8427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ЗАВЕДУЮЩИЙ КАФЕДРОЙ</a:t>
            </a:r>
            <a:endParaRPr sz="1600"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Султанов Альберт Ханович </a:t>
            </a:r>
            <a:endParaRPr sz="1600"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Доктор технических наук, профессор</a:t>
            </a:r>
            <a:endParaRPr sz="1600" b="0" i="0" u="none" strike="noStrike" cap="none" dirty="0">
              <a:solidFill>
                <a:schemeClr val="dk1"/>
              </a:solidFill>
              <a:sym typeface="Arial"/>
            </a:endParaRPr>
          </a:p>
        </p:txBody>
      </p:sp>
      <p:sp>
        <p:nvSpPr>
          <p:cNvPr id="60" name="Google Shape;60;p14"/>
          <p:cNvSpPr/>
          <p:nvPr/>
        </p:nvSpPr>
        <p:spPr>
          <a:xfrm>
            <a:off x="124920" y="5544000"/>
            <a:ext cx="3213360" cy="504000"/>
          </a:xfrm>
          <a:prstGeom prst="rect">
            <a:avLst/>
          </a:prstGeom>
          <a:solidFill>
            <a:srgbClr val="FFFFFF"/>
          </a:solidFill>
          <a:ln w="25550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1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МЫ В СОЦИАЛЬНЫХ СЕТЯХ</a:t>
            </a:r>
            <a:endParaRPr sz="1800" b="1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300" b="0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Вконтакте: http://vk.com/public91785613 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1" name="Google Shape;61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4640" y="231480"/>
            <a:ext cx="1360800" cy="1864800"/>
          </a:xfrm>
          <a:prstGeom prst="rect">
            <a:avLst/>
          </a:prstGeom>
          <a:noFill/>
          <a:ln w="25550" cap="flat" cmpd="sng">
            <a:solidFill>
              <a:srgbClr val="FFC000"/>
            </a:solidFill>
            <a:prstDash val="solid"/>
            <a:miter lim="8000"/>
            <a:headEnd type="none" w="sm" len="sm"/>
            <a:tailEnd type="none" w="sm" len="sm"/>
          </a:ln>
        </p:spPr>
      </p:pic>
      <p:sp>
        <p:nvSpPr>
          <p:cNvPr id="62" name="Google Shape;62;p14"/>
          <p:cNvSpPr/>
          <p:nvPr/>
        </p:nvSpPr>
        <p:spPr>
          <a:xfrm>
            <a:off x="426960" y="154440"/>
            <a:ext cx="8916120" cy="6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b="0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ФГБОУ ВПО </a:t>
            </a:r>
            <a:r>
              <a:rPr lang="ru-RU" b="0" i="0" u="none" strike="noStrike" cap="none" dirty="0" smtClean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«</a:t>
            </a:r>
            <a:r>
              <a:rPr lang="ru-RU" dirty="0" smtClean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Красноя</a:t>
            </a:r>
            <a:r>
              <a:rPr lang="ru-RU" dirty="0" smtClean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рский</a:t>
            </a:r>
            <a:r>
              <a:rPr lang="ru-RU" b="0" i="0" u="none" strike="noStrike" cap="none" dirty="0" smtClean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b="0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государственный авиационный </a:t>
            </a:r>
            <a:r>
              <a:rPr lang="ru-RU" b="0" i="0" u="none" strike="noStrike" cap="none" dirty="0" smtClean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технический </a:t>
            </a:r>
            <a:r>
              <a:rPr lang="ru-RU" dirty="0" smtClean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университет</a:t>
            </a:r>
            <a:r>
              <a:rPr lang="ru-RU" b="0" i="0" u="none" strike="noStrike" cap="none" dirty="0" smtClean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»</a:t>
            </a:r>
            <a:endParaRPr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b="0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Факультет  АВИОНИКИ, ЭНЕРГЕТИКИ И ИНФОКОММУНИКАЦИЙ </a:t>
            </a:r>
            <a:endParaRPr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b="0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Кафедра ТЕЛЕКОММУНИКАЦИОННЫХ СИСТЕМ</a:t>
            </a:r>
            <a:endParaRPr b="0" i="0" u="none" strike="noStrike" cap="none" dirty="0">
              <a:solidFill>
                <a:schemeClr val="dk1"/>
              </a:solidFill>
              <a:sym typeface="Arial"/>
            </a:endParaRPr>
          </a:p>
        </p:txBody>
      </p:sp>
      <p:pic>
        <p:nvPicPr>
          <p:cNvPr id="63" name="Google Shape;63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4000" y="231480"/>
            <a:ext cx="1360800" cy="1864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Презентация для классного часа на тему &quot;Новосибирск-космический&quot; (10 класс)"/>
          <p:cNvSpPr>
            <a:spLocks noGrp="1" noChangeAspect="1" noChangeArrowheads="1"/>
          </p:cNvSpPr>
          <p:nvPr>
            <p:ph type="subTitle" idx="1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45" y="1081824"/>
            <a:ext cx="8500057" cy="520467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506828" y="180304"/>
            <a:ext cx="5692462" cy="54091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ru-RU" sz="1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Основное здание </a:t>
            </a:r>
            <a:r>
              <a:rPr lang="ru-RU" sz="1600" dirty="0" smtClean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«</a:t>
            </a:r>
            <a:r>
              <a:rPr lang="ru-RU" sz="1600" dirty="0" smtClean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Красноя</a:t>
            </a:r>
            <a:r>
              <a:rPr lang="ru-RU" sz="1600" dirty="0" smtClean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рский </a:t>
            </a:r>
            <a:r>
              <a:rPr lang="ru-RU" sz="1600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государственный авиационный технический </a:t>
            </a:r>
            <a:r>
              <a:rPr lang="ru-RU" sz="1600" dirty="0" smtClean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университет</a:t>
            </a:r>
            <a:r>
              <a:rPr lang="ru-RU" sz="1600" dirty="0" smtClean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».</a:t>
            </a:r>
            <a:endParaRPr lang="ru-RU" sz="1600" dirty="0">
              <a:solidFill>
                <a:schemeClr val="tx1"/>
              </a:solidFill>
            </a:endParaRPr>
          </a:p>
          <a:p>
            <a:pPr algn="ctr"/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597734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/>
          <p:nvPr/>
        </p:nvSpPr>
        <p:spPr>
          <a:xfrm>
            <a:off x="147960" y="926280"/>
            <a:ext cx="4540320" cy="10857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1500" b="1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Направление подготовки </a:t>
            </a:r>
            <a:endParaRPr sz="1800" b="1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500" b="1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«Инфокоммуникационные технологии и системы связи</a:t>
            </a:r>
            <a:r>
              <a:rPr lang="ru-RU" sz="1500" b="1" i="0" u="none" strike="noStrike" cap="none" dirty="0" smtClean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».</a:t>
            </a:r>
            <a:endParaRPr sz="1800" b="1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500" b="1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Чему Вас научат?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" name="Google Shape;70;p15"/>
          <p:cNvSpPr/>
          <p:nvPr/>
        </p:nvSpPr>
        <p:spPr>
          <a:xfrm>
            <a:off x="4792680" y="2619720"/>
            <a:ext cx="4201200" cy="2273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Получаемая квалификация и уровень подготовки позволяют выпускникам работать инженерами по обслуживанию и эксплуатации сетей связи, мультисервисных телекоммуникационных систем, инженерами-конструкторами, инженерами-электронщиками, инженерами-проектировщиками сетей связи, в компаниях по производству и разработке телекоммуникационного оборудования,  инженерами-исследователями по разработке и инсталляции современных систем связи, инженерами по телекоммуникациям, инженерами связи, менеджерами отделов информационных технологий, программистами разработчиками, сетевыми администраторами, системными администраторами, специалистами по глобальным компьютерным сетям.</a:t>
            </a:r>
            <a:r>
              <a:rPr lang="ru-RU" sz="1200" b="0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200" b="0" i="0" u="none" strike="noStrike" cap="none" dirty="0">
              <a:solidFill>
                <a:schemeClr val="dk1"/>
              </a:solidFill>
              <a:sym typeface="Arial"/>
            </a:endParaRPr>
          </a:p>
        </p:txBody>
      </p:sp>
      <p:sp>
        <p:nvSpPr>
          <p:cNvPr id="71" name="Google Shape;71;p15"/>
          <p:cNvSpPr/>
          <p:nvPr/>
        </p:nvSpPr>
        <p:spPr>
          <a:xfrm>
            <a:off x="4806720" y="2016000"/>
            <a:ext cx="4186080" cy="597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Кем Вы будете работать?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15"/>
          <p:cNvSpPr/>
          <p:nvPr/>
        </p:nvSpPr>
        <p:spPr>
          <a:xfrm>
            <a:off x="4792680" y="4896000"/>
            <a:ext cx="4204440" cy="3297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Где Вы будете работать?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15"/>
          <p:cNvSpPr/>
          <p:nvPr/>
        </p:nvSpPr>
        <p:spPr>
          <a:xfrm>
            <a:off x="227880" y="143820"/>
            <a:ext cx="8916120" cy="6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lvl="0" algn="ctr"/>
            <a:r>
              <a:rPr lang="ru-RU" b="1" i="0" u="none" strike="noStrike" cap="none" dirty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ФГБОУ ВПО </a:t>
            </a:r>
            <a:r>
              <a:rPr lang="ru-RU" b="1" i="0" u="none" strike="noStrike" cap="none" dirty="0" smtClean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«</a:t>
            </a:r>
            <a:r>
              <a:rPr lang="ru-RU" dirty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Красноярский</a:t>
            </a:r>
            <a:r>
              <a:rPr lang="ru-RU" b="1" i="0" u="none" strike="noStrike" cap="none" dirty="0" smtClean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b="1" i="0" u="none" strike="noStrike" cap="none" dirty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государственный авиационный технический </a:t>
            </a:r>
            <a:r>
              <a:rPr lang="ru-RU" dirty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университет</a:t>
            </a:r>
            <a:r>
              <a:rPr lang="ru-RU" b="1" dirty="0" smtClean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»</a:t>
            </a:r>
            <a:endParaRPr b="1" i="0" u="none" strike="noStrike" cap="none" dirty="0">
              <a:solidFill>
                <a:srgbClr val="00B0F0"/>
              </a:solidFill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i="0" u="none" strike="noStrike" cap="none" dirty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Факультет АВИОНИКИ, ЭНЕРГЕТИКИ И ИНФОКОММУНИКАЦИЙ </a:t>
            </a:r>
            <a:endParaRPr b="1" i="0" u="none" strike="noStrike" cap="none" dirty="0">
              <a:solidFill>
                <a:srgbClr val="00B0F0"/>
              </a:solidFill>
              <a:sym typeface="Arial"/>
            </a:endParaRPr>
          </a:p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i="0" u="none" strike="noStrike" cap="none" dirty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Кафедра ТЕЛЕКОММУНИКАЦИОННЫХ СИСТЕМ</a:t>
            </a:r>
            <a:endParaRPr b="1" i="0" u="none" strike="noStrike" cap="none" dirty="0">
              <a:solidFill>
                <a:srgbClr val="00B0F0"/>
              </a:solidFill>
              <a:sym typeface="Arial"/>
            </a:endParaRPr>
          </a:p>
        </p:txBody>
      </p:sp>
      <p:sp>
        <p:nvSpPr>
          <p:cNvPr id="74" name="Google Shape;74;p15"/>
          <p:cNvSpPr/>
          <p:nvPr/>
        </p:nvSpPr>
        <p:spPr>
          <a:xfrm>
            <a:off x="4806000" y="5211720"/>
            <a:ext cx="4186800" cy="9518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" name="Google Shape;75;p15"/>
          <p:cNvSpPr/>
          <p:nvPr/>
        </p:nvSpPr>
        <p:spPr>
          <a:xfrm>
            <a:off x="4806720" y="936000"/>
            <a:ext cx="4114080" cy="8337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0" i="0" u="none" strike="noStrike" cap="none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6" name="Google Shape;76;p15"/>
          <p:cNvSpPr/>
          <p:nvPr/>
        </p:nvSpPr>
        <p:spPr>
          <a:xfrm>
            <a:off x="141480" y="2016000"/>
            <a:ext cx="4553280" cy="45363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-6667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Оценивать актуальность, перспективность и значимость проектирования средств и сетей связи (это могут быть сети связи и системы коммутации, сети сигнализации, устройства радиосвязи, спутниковой и радиорелейной, подвижной связи,  многоканальные телекоммуникационные системы,  системы и устройства звукового проводного и эфирного радио- и телевещания, электроакустики, средства защиты информации и другие)</a:t>
            </a:r>
            <a:endParaRPr sz="1200"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Собирать и анализировать исходные данные для расчета и проектирования сооружений связи, интеллектуальных инфокоммуникационных сетей и их элементов</a:t>
            </a:r>
            <a:endParaRPr sz="1200"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Выполнять расчёты и проектирование сетей, сооружений и средств связи согласно техническому заданию</a:t>
            </a:r>
            <a:endParaRPr sz="1200"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Разрабатывать проектную и техническую документацию, оформлять законченные проектно-конструкторские работы</a:t>
            </a:r>
            <a:endParaRPr sz="1200"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Контролировать соответствие разрабатываемых проектов стандартам и другим нормативным документам</a:t>
            </a:r>
            <a:endParaRPr sz="1200"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Внедрять результаты исследований и разработок в производство</a:t>
            </a:r>
            <a:endParaRPr sz="1200"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Организовывать процесс производства</a:t>
            </a:r>
            <a:endParaRPr sz="1200"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Проводить монтаж, наладку, настройку, регулировку, проверку работоспособности и сдачу в производство сооружений, средств и оборудования сетей и организаций связи</a:t>
            </a:r>
            <a:endParaRPr sz="1200"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Проверять техническое состояние сооружений, оборудования и средств связи, при необходимости устранять неполадки и производить ремонт</a:t>
            </a:r>
            <a:endParaRPr sz="1200"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Составлять инструкции по использованию сооружений, сетей и оборудования связи</a:t>
            </a:r>
            <a:endParaRPr sz="1200"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Принимать участие в составлении патентных и лицензионных паспортов на новейшие изобретения</a:t>
            </a:r>
            <a:endParaRPr sz="1200"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Внедрять и использовать информационные системы</a:t>
            </a:r>
            <a:endParaRPr sz="1200"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Обеспечивать защиту информации и объектов информатизации</a:t>
            </a:r>
            <a:endParaRPr sz="1200"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Рассматривать поступающие рекламации (претензии покупателей или заказчиков) на выпускаемую продукцию</a:t>
            </a:r>
            <a:endParaRPr sz="1200" b="0" i="0" u="none" strike="noStrike" cap="none" dirty="0">
              <a:solidFill>
                <a:schemeClr val="dk1"/>
              </a:solidFill>
              <a:sym typeface="Arial"/>
            </a:endParaRPr>
          </a:p>
        </p:txBody>
      </p:sp>
      <p:sp>
        <p:nvSpPr>
          <p:cNvPr id="77" name="Google Shape;77;p15"/>
          <p:cNvSpPr/>
          <p:nvPr/>
        </p:nvSpPr>
        <p:spPr>
          <a:xfrm>
            <a:off x="4806720" y="936000"/>
            <a:ext cx="4187160" cy="1073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-6667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Доводить инфокоммуникационные услуги до пользователей</a:t>
            </a:r>
            <a:endParaRPr sz="1200"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Управлять потоками трафика на сети</a:t>
            </a:r>
            <a:endParaRPr sz="1200"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Составлять заявки на оборудование, измерительные устройства и запчасти</a:t>
            </a:r>
            <a:endParaRPr sz="1200"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Организовывать рабочие места, размещать сооружения, средства и оборудование связи</a:t>
            </a:r>
            <a:endParaRPr sz="1200"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Контролировать работу малых коллективов.</a:t>
            </a:r>
            <a:endParaRPr sz="1200" b="0" i="0" u="none" strike="noStrike" cap="none" dirty="0">
              <a:solidFill>
                <a:schemeClr val="dk1"/>
              </a:solidFill>
              <a:sym typeface="Arial"/>
            </a:endParaRPr>
          </a:p>
        </p:txBody>
      </p:sp>
      <p:sp>
        <p:nvSpPr>
          <p:cNvPr id="78" name="Google Shape;78;p15"/>
          <p:cNvSpPr/>
          <p:nvPr/>
        </p:nvSpPr>
        <p:spPr>
          <a:xfrm>
            <a:off x="4806000" y="5211720"/>
            <a:ext cx="4097880" cy="1334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15"/>
          <p:cNvSpPr/>
          <p:nvPr/>
        </p:nvSpPr>
        <p:spPr>
          <a:xfrm>
            <a:off x="4806000" y="5328000"/>
            <a:ext cx="4203000" cy="12225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Выпускники работают на предприятиях, занимающихся эксплуатацией, монтажом, разработкой и проектированием сетей и систем связи, а также аппаратуры связи, в том числе кабельной связи, мобильной, спутниковой и транкинговой радиосвязи, в центрах обработки информации глобального позиционирования. </a:t>
            </a:r>
            <a:r>
              <a:rPr lang="ru-RU" sz="1200" b="0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200" b="0" i="0" u="none" strike="noStrike" cap="none" dirty="0">
              <a:solidFill>
                <a:schemeClr val="dk1"/>
              </a:solidFill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6"/>
          <p:cNvSpPr/>
          <p:nvPr/>
        </p:nvSpPr>
        <p:spPr>
          <a:xfrm>
            <a:off x="148320" y="763920"/>
            <a:ext cx="4540320" cy="10411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1400" b="1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Специальность 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«Инфокоммуникационные технологии и системы специальной </a:t>
            </a:r>
            <a:r>
              <a:rPr lang="ru-RU" sz="1400" b="1" i="0" u="none" strike="noStrike" cap="none" dirty="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связи</a:t>
            </a:r>
            <a:r>
              <a:rPr lang="ru-RU" sz="1400" b="1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»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Чему Вас научат?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6"/>
          <p:cNvSpPr/>
          <p:nvPr/>
        </p:nvSpPr>
        <p:spPr>
          <a:xfrm>
            <a:off x="4752000" y="3441600"/>
            <a:ext cx="4248720" cy="2023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Получаемая квалификация и уровень подготовки позволяют выпускникам работать в качестве инженеров по эксплуатации многоканальных телекоммуникационных систем, систем радиосвязи специального назначения, спутниковой связи, сетей связи и систем коммутации и волоконно-оптических систем передачи; в качестве специалистов по проектированию телекоммуникационного оборудования и  систем связи.</a:t>
            </a:r>
            <a:endParaRPr b="0" i="0" u="none" strike="noStrike" cap="none" dirty="0">
              <a:solidFill>
                <a:schemeClr val="dk1"/>
              </a:solidFill>
              <a:sym typeface="Arial"/>
            </a:endParaRPr>
          </a:p>
        </p:txBody>
      </p:sp>
      <p:sp>
        <p:nvSpPr>
          <p:cNvPr id="87" name="Google Shape;87;p16"/>
          <p:cNvSpPr/>
          <p:nvPr/>
        </p:nvSpPr>
        <p:spPr>
          <a:xfrm>
            <a:off x="4752000" y="3119760"/>
            <a:ext cx="4240800" cy="3290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Кем Вы будете работать?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6"/>
          <p:cNvSpPr/>
          <p:nvPr/>
        </p:nvSpPr>
        <p:spPr>
          <a:xfrm>
            <a:off x="4882320" y="4896000"/>
            <a:ext cx="3894840" cy="2854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500" b="1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Где Вы будете работать?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6"/>
          <p:cNvSpPr/>
          <p:nvPr/>
        </p:nvSpPr>
        <p:spPr>
          <a:xfrm>
            <a:off x="239400" y="115560"/>
            <a:ext cx="8916120" cy="6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lvl="0" algn="ctr"/>
            <a:r>
              <a:rPr lang="ru-RU" b="0" i="0" u="none" strike="noStrike" cap="none" dirty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ФГБОУ ВПО </a:t>
            </a:r>
            <a:r>
              <a:rPr lang="ru-RU" b="0" i="0" u="none" strike="noStrike" cap="none" dirty="0" smtClean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«</a:t>
            </a:r>
            <a:r>
              <a:rPr lang="ru-RU" dirty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Красноярский</a:t>
            </a:r>
            <a:r>
              <a:rPr lang="ru-RU" b="0" i="0" u="none" strike="noStrike" cap="none" dirty="0" smtClean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b="0" i="0" u="none" strike="noStrike" cap="none" dirty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государственный авиационный технический </a:t>
            </a:r>
            <a:r>
              <a:rPr lang="ru-RU" dirty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университет</a:t>
            </a:r>
            <a:r>
              <a:rPr lang="ru-RU" dirty="0" smtClean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»</a:t>
            </a:r>
            <a:endParaRPr b="0" i="0" u="none" strike="noStrike" cap="none" dirty="0">
              <a:solidFill>
                <a:srgbClr val="00B0F0"/>
              </a:solidFill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b="0" i="0" u="none" strike="noStrike" cap="none" dirty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Факультет АВИОНИКИ, ЭНЕРГЕТИКИ И ИНФОКОММУНИКАЦИЙ </a:t>
            </a:r>
            <a:endParaRPr b="0" i="0" u="none" strike="noStrike" cap="none" dirty="0">
              <a:solidFill>
                <a:srgbClr val="00B0F0"/>
              </a:solidFill>
              <a:sym typeface="Arial"/>
            </a:endParaRPr>
          </a:p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b="0" i="0" u="none" strike="noStrike" cap="none" dirty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Кафедра ТЕЛЕКОММУНИКАЦИОННЫХ СИСТЕМ</a:t>
            </a:r>
            <a:endParaRPr b="0" i="0" u="none" strike="noStrike" cap="none" dirty="0">
              <a:solidFill>
                <a:srgbClr val="00B0F0"/>
              </a:solidFill>
              <a:sym typeface="Arial"/>
            </a:endParaRPr>
          </a:p>
        </p:txBody>
      </p:sp>
      <p:sp>
        <p:nvSpPr>
          <p:cNvPr id="90" name="Google Shape;90;p16"/>
          <p:cNvSpPr/>
          <p:nvPr/>
        </p:nvSpPr>
        <p:spPr>
          <a:xfrm>
            <a:off x="4759920" y="5126400"/>
            <a:ext cx="4240800" cy="13478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Выпускники работают на предприятиях - операторах связи, на предприятиях - изготовителях аппаратуры связи, в Министерстве обороны РФ, Министерстве по чрезвычайным ситуациям РФ и других силовых структурах, в сетях корпоративной связи различного назначения (топливно-энергетический комплекс, железнодорожный и авиационный транспорт), в научно-исследовательских институтах, в гражданских и оборонных конструкторских бюро.</a:t>
            </a:r>
            <a:r>
              <a:rPr lang="ru-RU" b="0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b="0" i="0" u="none" strike="noStrike" cap="none" dirty="0">
              <a:solidFill>
                <a:schemeClr val="dk1"/>
              </a:solidFill>
              <a:sym typeface="Arial"/>
            </a:endParaRPr>
          </a:p>
        </p:txBody>
      </p:sp>
      <p:sp>
        <p:nvSpPr>
          <p:cNvPr id="91" name="Google Shape;91;p16"/>
          <p:cNvSpPr/>
          <p:nvPr/>
        </p:nvSpPr>
        <p:spPr>
          <a:xfrm>
            <a:off x="4752000" y="936000"/>
            <a:ext cx="4168800" cy="8337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0" i="0" u="none" strike="noStrike" cap="none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16"/>
          <p:cNvSpPr/>
          <p:nvPr/>
        </p:nvSpPr>
        <p:spPr>
          <a:xfrm>
            <a:off x="148320" y="1809360"/>
            <a:ext cx="4540320" cy="45968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-66675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Эксплуатировать системы, сети и комплексы специальной связи в экстремальных условиях;</a:t>
            </a:r>
            <a:endParaRPr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Заниматься мониторингом состояния и технологического управления системами, сетями, комплексами и средствами специальной связи;</a:t>
            </a:r>
            <a:endParaRPr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Планировать и выполнять работы по техническому обслуживанию систем, комплексов и средств специальной связи на всех этапах их эксплуатации;</a:t>
            </a:r>
            <a:endParaRPr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Производить контроль и обеспечение безопасности жизнедеятельности при эксплуатации систем, комплексов и средств специальной связи;</a:t>
            </a:r>
            <a:endParaRPr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Планировать и организовывать эксплуатацию специальных систем связи, управление и контролировать их выполнение</a:t>
            </a:r>
            <a:endParaRPr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Производить обоснование и выбор рациональных организационно-технических решений, обеспечивающих реализацию требований по эффективному применению инфокоммуникационных технологий в системах специальной связи в сфере профессиональной деятельности;</a:t>
            </a:r>
            <a:endParaRPr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Организовывать обеспечение защиты государственной тайны и информационной безопасности;</a:t>
            </a:r>
            <a:endParaRPr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Разрабатывать и внедрять технологические процессы настройки и испытаний аппаратуры специальной связи;</a:t>
            </a:r>
            <a:endParaRPr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Подготавливать документацию, программное обеспечение и инструкции для производства аппаратуры специальной связи;</a:t>
            </a:r>
            <a:endParaRPr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Оценивать качества изделий с использованием стандартов и типовых методов контроля</a:t>
            </a:r>
            <a:endParaRPr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Анализировать состояние научно-технической проблемы, определять цели и постановку задач проектирования;</a:t>
            </a:r>
            <a:endParaRPr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Обосновывать технические условия и задания на проектируемые системы и устройства;</a:t>
            </a:r>
            <a:endParaRPr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Разрабатывать электрические схемы систем специальной связи с использованием средств компьютерного проектирования, проводить проектные расчеты и технико-экономическое обоснование принимаемых решений;</a:t>
            </a:r>
            <a:endParaRPr b="0" i="0" u="none" strike="noStrike" cap="none" dirty="0">
              <a:solidFill>
                <a:schemeClr val="dk1"/>
              </a:solidFill>
              <a:sym typeface="Arial"/>
            </a:endParaRPr>
          </a:p>
        </p:txBody>
      </p:sp>
      <p:sp>
        <p:nvSpPr>
          <p:cNvPr id="93" name="Google Shape;93;p16"/>
          <p:cNvSpPr/>
          <p:nvPr/>
        </p:nvSpPr>
        <p:spPr>
          <a:xfrm>
            <a:off x="4752000" y="747360"/>
            <a:ext cx="4240800" cy="24098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-66675" algn="just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sz="11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Разрабатывать техническую и технологическую документацию;</a:t>
            </a:r>
            <a:endParaRPr sz="1100"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algn="just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sz="11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Участвовать в испытаниях опытных образцов средств и комплексов специальной связи;</a:t>
            </a:r>
            <a:endParaRPr sz="1100"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algn="just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sz="11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Собирать, обрабатывать, анализировать и систематизировать научно-техническую информацию, отечественного и зарубежного опыта в сфере профессиональной деятельности;</a:t>
            </a:r>
            <a:endParaRPr sz="1100"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algn="just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sz="11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Разрабатывать программы и методики научных исследований и обрабатывать их результаты;</a:t>
            </a:r>
            <a:endParaRPr sz="1100"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algn="just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sz="11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Моделировать инфокоммуникационные процессы и объекты с использованием пакетов прикладных программ;</a:t>
            </a:r>
            <a:endParaRPr sz="1100"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algn="just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sz="11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Оптимизировать системы и комплексы специальной связи с использованием статистических, вариационных и других математических методов;</a:t>
            </a:r>
            <a:endParaRPr sz="1100" b="0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-66675" algn="just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Calibri"/>
              <a:buChar char="•"/>
            </a:pPr>
            <a:r>
              <a:rPr lang="ru-RU" sz="11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Подготавливать обзоры и отчеты по результатам проводимых исследований.</a:t>
            </a:r>
            <a:endParaRPr sz="1100" b="0" i="0" u="none" strike="noStrike" cap="none" dirty="0">
              <a:solidFill>
                <a:schemeClr val="dk1"/>
              </a:solidFill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783512"/>
          </a:xfrm>
        </p:spPr>
        <p:txBody>
          <a:bodyPr/>
          <a:lstStyle/>
          <a:p>
            <a:pPr algn="ctr"/>
            <a:r>
              <a:rPr lang="ru-RU" sz="2000" dirty="0" smtClean="0"/>
              <a:t>Экскурсии на аэродром.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24" y="1130122"/>
            <a:ext cx="8904076" cy="4452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9679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7"/>
          <p:cNvSpPr/>
          <p:nvPr/>
        </p:nvSpPr>
        <p:spPr>
          <a:xfrm>
            <a:off x="4176000" y="3061080"/>
            <a:ext cx="4816800" cy="17557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1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Киселев Антон Евгеньевич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0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к.т.н., доцент кафедры ТС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0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Наши направление и специальность охватывают все виды систем и сетей связи: кабельные, волоконно-оптические, радиорелейные и спутниковые системы передачи, компьютерные сети, системы коммутации,  системы радиосвязи, включая подвижную (сотовая, транкинговая и т.д.), сети радиовещания и телевидения, системы связи специального назначения и другие.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0" name="Google Shape;100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27280" y="2811960"/>
            <a:ext cx="1396800" cy="2001240"/>
          </a:xfrm>
          <a:prstGeom prst="rect">
            <a:avLst/>
          </a:prstGeom>
          <a:noFill/>
          <a:ln w="25550" cap="flat" cmpd="sng">
            <a:solidFill>
              <a:srgbClr val="FFC000"/>
            </a:solidFill>
            <a:prstDash val="solid"/>
            <a:miter lim="8000"/>
            <a:headEnd type="none" w="sm" len="sm"/>
            <a:tailEnd type="none" w="sm" len="sm"/>
          </a:ln>
        </p:spPr>
      </p:pic>
      <p:sp>
        <p:nvSpPr>
          <p:cNvPr id="101" name="Google Shape;101;p17"/>
          <p:cNvSpPr/>
          <p:nvPr/>
        </p:nvSpPr>
        <p:spPr>
          <a:xfrm>
            <a:off x="288000" y="864000"/>
            <a:ext cx="4357080" cy="7405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НАШИ  ПРЕПОДАВАТЕЛИ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17"/>
          <p:cNvSpPr/>
          <p:nvPr/>
        </p:nvSpPr>
        <p:spPr>
          <a:xfrm>
            <a:off x="2103480" y="4997160"/>
            <a:ext cx="6895440" cy="17852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1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Жданов Руслан Римович</a:t>
            </a:r>
            <a:endParaRPr sz="1800" b="1" i="0" u="none" strike="noStrike" cap="none" dirty="0">
              <a:solidFill>
                <a:schemeClr val="dk1"/>
              </a:solidFill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0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к.т.н., доцент кафедры ТС, Инструктор академии Cisco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0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При кафедре ТС работает сетевая академия Cisco УГАТУ. В нашей академии студенты изучают принципы построения сетей, начиная от малых простых домашних сетей и заканчивая большими и сложными, в том числе сетью Интернет. Кроме планирования и построения сетей в лаборатории изучаются вопросы эксплуатации оборудования и сетевой инфраструктуры. Большое внимание уделяется и вопросам скорейшего устранения аварий и неполадок в сетях передачи данных, а также вопросам кибербезопасности. Для студентов УГАТУ учебные материалы и занятия включены в подготовку специалистов кафедры ТС. Есть возможность обучаться на специализированных учебных курсах корпорации Cisco с получением сертификатов международного образца.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3" name="Google Shape;103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7320" y="4824000"/>
            <a:ext cx="1438920" cy="1942920"/>
          </a:xfrm>
          <a:prstGeom prst="rect">
            <a:avLst/>
          </a:prstGeom>
          <a:noFill/>
          <a:ln w="25550" cap="flat" cmpd="sng">
            <a:solidFill>
              <a:srgbClr val="FFC000"/>
            </a:solidFill>
            <a:prstDash val="solid"/>
            <a:miter lim="8000"/>
            <a:headEnd type="none" w="sm" len="sm"/>
            <a:tailEnd type="none" w="sm" len="sm"/>
          </a:ln>
        </p:spPr>
      </p:pic>
      <p:sp>
        <p:nvSpPr>
          <p:cNvPr id="104" name="Google Shape;104;p17"/>
          <p:cNvSpPr/>
          <p:nvPr/>
        </p:nvSpPr>
        <p:spPr>
          <a:xfrm>
            <a:off x="6503760" y="1008000"/>
            <a:ext cx="2460960" cy="1942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1" i="0" u="none" strike="noStrike" cap="none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Багманов Валерий Хусаинович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0" i="0" u="none" strike="noStrike" cap="none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д.т.н., профессор кафедры ТС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0" i="0" u="none" strike="noStrike" cap="none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В любых корпорациях, фирмах и ведомствах, военных и гражданских, а также в обыденной жизни связь есть везде и будет всегда. Это одна из самых востребованных на рынке труда специальностей. Тот, кто учится на связи — выбьется из грязи в князи!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5" name="Google Shape;105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968000" y="864000"/>
            <a:ext cx="1401840" cy="2089080"/>
          </a:xfrm>
          <a:prstGeom prst="rect">
            <a:avLst/>
          </a:prstGeom>
          <a:noFill/>
          <a:ln w="25550" cap="flat" cmpd="sng">
            <a:solidFill>
              <a:srgbClr val="FFC000"/>
            </a:solidFill>
            <a:prstDash val="solid"/>
            <a:miter lim="8000"/>
            <a:headEnd type="none" w="sm" len="sm"/>
            <a:tailEnd type="none" w="sm" len="sm"/>
          </a:ln>
        </p:spPr>
      </p:pic>
      <p:sp>
        <p:nvSpPr>
          <p:cNvPr id="106" name="Google Shape;106;p17"/>
          <p:cNvSpPr/>
          <p:nvPr/>
        </p:nvSpPr>
        <p:spPr>
          <a:xfrm>
            <a:off x="144000" y="72000"/>
            <a:ext cx="8916120" cy="6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lvl="0" algn="ctr"/>
            <a:r>
              <a:rPr lang="ru-RU" b="0" i="0" u="none" strike="noStrike" cap="none" dirty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ФГБОУ ВПО </a:t>
            </a:r>
            <a:r>
              <a:rPr lang="ru-RU" b="0" i="0" u="none" strike="noStrike" cap="none" dirty="0" smtClean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«</a:t>
            </a:r>
            <a:r>
              <a:rPr lang="ru-RU" dirty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Красноярский</a:t>
            </a:r>
            <a:r>
              <a:rPr lang="ru-RU" b="0" i="0" u="none" strike="noStrike" cap="none" dirty="0" smtClean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b="0" i="0" u="none" strike="noStrike" cap="none" dirty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государственный авиационный технический </a:t>
            </a:r>
            <a:r>
              <a:rPr lang="ru-RU" dirty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колледж»</a:t>
            </a:r>
            <a:endParaRPr b="0" i="0" u="none" strike="noStrike" cap="none" dirty="0">
              <a:solidFill>
                <a:srgbClr val="00B0F0"/>
              </a:solidFill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b="0" i="0" u="none" strike="noStrike" cap="none" dirty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Факультет АВИОНИКИ, ЭНЕРГЕТИКИ И ИНФОКОММУНИКАЦИЙ </a:t>
            </a:r>
            <a:endParaRPr b="0" i="0" u="none" strike="noStrike" cap="none" dirty="0">
              <a:solidFill>
                <a:srgbClr val="00B0F0"/>
              </a:solidFill>
              <a:sym typeface="Arial"/>
            </a:endParaRPr>
          </a:p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b="0" i="0" u="none" strike="noStrike" cap="none" dirty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Кафедра ТЕЛЕКОММУНИКАЦИОННЫХ СИСТЕМ</a:t>
            </a:r>
            <a:endParaRPr b="0" i="0" u="none" strike="noStrike" cap="none" dirty="0">
              <a:solidFill>
                <a:srgbClr val="00B0F0"/>
              </a:solidFill>
              <a:sym typeface="Arial"/>
            </a:endParaRPr>
          </a:p>
        </p:txBody>
      </p:sp>
      <p:pic>
        <p:nvPicPr>
          <p:cNvPr id="107" name="Google Shape;107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27280" y="2811960"/>
            <a:ext cx="1396800" cy="200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968000" y="864000"/>
            <a:ext cx="1401840" cy="2089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17320" y="4831920"/>
            <a:ext cx="1438920" cy="19429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8"/>
          <p:cNvSpPr/>
          <p:nvPr/>
        </p:nvSpPr>
        <p:spPr>
          <a:xfrm>
            <a:off x="4824000" y="1103760"/>
            <a:ext cx="4165560" cy="412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НАШИ ВЫПУСКНИКИ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18"/>
          <p:cNvSpPr/>
          <p:nvPr/>
        </p:nvSpPr>
        <p:spPr>
          <a:xfrm>
            <a:off x="3323520" y="2850363"/>
            <a:ext cx="5759280" cy="1871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1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Мусакаев Марат Радикович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150" b="0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научный сотрудник Дрезденского технического университета (Германия), выпуск 2010 г.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0" i="1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Выбирая университет в 2005, я хотел найти баланс между сильной научной базой и приложением ее к важной и интересной профессии. И решение поступать в УГАТУ на кафедру ТС, как мне стало ясно позже, было действительно правильным. Мне удалось получить сильное инженерное образование, неплохую базовую подготовку и, что самое главное, научиться самостоятельно учиться. Сейчас, проработав в различных областях знаний от передачи данных до расчетов орбиты космических аппаратов, от электроники до гидродинамики, я могу сказать: моя школа меня научила - при рациональном подходе, имея инженерный ум, выслушав профессионалов, можно разобраться в любой проблеме!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7" name="Google Shape;117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58760" y="2808000"/>
            <a:ext cx="1280520" cy="1910880"/>
          </a:xfrm>
          <a:prstGeom prst="rect">
            <a:avLst/>
          </a:prstGeom>
          <a:noFill/>
          <a:ln w="25550" cap="flat" cmpd="sng">
            <a:solidFill>
              <a:srgbClr val="FFC000"/>
            </a:solidFill>
            <a:prstDash val="solid"/>
            <a:miter lim="8000"/>
            <a:headEnd type="none" w="sm" len="sm"/>
            <a:tailEnd type="none" w="sm" len="sm"/>
          </a:ln>
        </p:spPr>
      </p:pic>
      <p:sp>
        <p:nvSpPr>
          <p:cNvPr id="118" name="Google Shape;118;p18"/>
          <p:cNvSpPr/>
          <p:nvPr/>
        </p:nvSpPr>
        <p:spPr>
          <a:xfrm>
            <a:off x="5112000" y="4824000"/>
            <a:ext cx="3924720" cy="18226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1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Асаев Роман Андреевич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>
              <a:lnSpc>
                <a:spcPct val="85000"/>
              </a:lnSpc>
            </a:pPr>
            <a:r>
              <a:rPr lang="ru-RU" sz="1200" b="0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Инженер телевидения ЗАО "СТС-Регион", г</a:t>
            </a:r>
            <a:r>
              <a:rPr lang="ru-RU" sz="1200" b="0" i="0" u="none" strike="noStrike" cap="none" dirty="0" smtClean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r>
              <a:rPr lang="ru-RU" sz="1200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1200" dirty="0">
                <a:solidFill>
                  <a:schemeClr val="bg2"/>
                </a:solidFill>
                <a:latin typeface="Calibri"/>
                <a:ea typeface="Calibri"/>
                <a:cs typeface="Calibri"/>
                <a:sym typeface="Calibri"/>
              </a:rPr>
              <a:t>Новосибирский</a:t>
            </a:r>
            <a:r>
              <a:rPr lang="ru-RU" sz="1200" b="0" i="0" u="none" strike="noStrike" cap="none" dirty="0" smtClean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ru-RU" sz="1200" b="0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выпуск 2014 г. 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0" i="1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Учиться было очень интересно благодаря профессиональному преподавательскому составу на кафедре. Специальность очень востребована в современном мире, так как все сейчас основывается на сетевых технологиях. После окончания университета я с легкостью нашел работу. Поступайте на нашу кафедру, инфокоммуникации дают путевку в жизнь!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9" name="Google Shape;119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15680" y="4824000"/>
            <a:ext cx="1551600" cy="1943280"/>
          </a:xfrm>
          <a:prstGeom prst="rect">
            <a:avLst/>
          </a:prstGeom>
          <a:noFill/>
          <a:ln w="25550" cap="flat" cmpd="sng">
            <a:solidFill>
              <a:srgbClr val="FFC000"/>
            </a:solidFill>
            <a:prstDash val="solid"/>
            <a:miter lim="8000"/>
            <a:headEnd type="none" w="sm" len="sm"/>
            <a:tailEnd type="none" w="sm" len="sm"/>
          </a:ln>
        </p:spPr>
      </p:pic>
      <p:sp>
        <p:nvSpPr>
          <p:cNvPr id="120" name="Google Shape;120;p18"/>
          <p:cNvSpPr/>
          <p:nvPr/>
        </p:nvSpPr>
        <p:spPr>
          <a:xfrm>
            <a:off x="1901520" y="930609"/>
            <a:ext cx="2759760" cy="16693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1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Дуракова Виктория Сергеевна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>
              <a:lnSpc>
                <a:spcPct val="85000"/>
              </a:lnSpc>
            </a:pPr>
            <a:r>
              <a:rPr lang="ru-RU" sz="1200" b="0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Инженер электросвязи ООО «Газпром трансгаз </a:t>
            </a:r>
            <a:r>
              <a:rPr lang="ru-RU" sz="1200" dirty="0">
                <a:solidFill>
                  <a:schemeClr val="bg2"/>
                </a:solidFill>
                <a:latin typeface="Calibri"/>
                <a:ea typeface="Calibri"/>
                <a:cs typeface="Calibri"/>
                <a:sym typeface="Calibri"/>
              </a:rPr>
              <a:t>Новосибирский</a:t>
            </a:r>
            <a:r>
              <a:rPr lang="ru-RU" sz="1200" b="0" i="0" u="none" strike="noStrike" cap="none" dirty="0" smtClean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», </a:t>
            </a:r>
            <a:r>
              <a:rPr lang="ru-RU" sz="1200" b="0" i="0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выпуск 2014 г.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0" i="1" u="none" strike="noStrike" cap="none" dirty="0">
                <a:solidFill>
                  <a:srgbClr val="17375E"/>
                </a:solidFill>
                <a:latin typeface="Calibri"/>
                <a:ea typeface="Calibri"/>
                <a:cs typeface="Calibri"/>
                <a:sym typeface="Calibri"/>
              </a:rPr>
              <a:t>В процессе обучения по специальности на кафедре ТС были получены знания, навыки и умения в области телекоммуникаций, которые я применяю в своей профессиональной деятельности.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1" name="Google Shape;121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8000" y="1065960"/>
            <a:ext cx="1484640" cy="2029320"/>
          </a:xfrm>
          <a:prstGeom prst="rect">
            <a:avLst/>
          </a:prstGeom>
          <a:noFill/>
          <a:ln w="25550" cap="flat" cmpd="sng">
            <a:solidFill>
              <a:srgbClr val="FFC000"/>
            </a:solidFill>
            <a:prstDash val="solid"/>
            <a:miter lim="8000"/>
            <a:headEnd type="none" w="sm" len="sm"/>
            <a:tailEnd type="none" w="sm" len="sm"/>
          </a:ln>
        </p:spPr>
      </p:pic>
      <p:sp>
        <p:nvSpPr>
          <p:cNvPr id="122" name="Google Shape;122;p18"/>
          <p:cNvSpPr/>
          <p:nvPr/>
        </p:nvSpPr>
        <p:spPr>
          <a:xfrm>
            <a:off x="144000" y="186120"/>
            <a:ext cx="8916120" cy="6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lvl="0" algn="ctr"/>
            <a:r>
              <a:rPr lang="ru-RU" b="0" i="0" u="none" strike="noStrike" cap="none" dirty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ФГБОУ ВПО </a:t>
            </a:r>
            <a:r>
              <a:rPr lang="ru-RU" b="0" i="0" u="none" strike="noStrike" cap="none" dirty="0" smtClean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«</a:t>
            </a:r>
            <a:r>
              <a:rPr lang="ru-RU" dirty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Красноярский</a:t>
            </a:r>
            <a:r>
              <a:rPr lang="ru-RU" b="0" i="0" u="none" strike="noStrike" cap="none" dirty="0" smtClean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b="0" i="0" u="none" strike="noStrike" cap="none" dirty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государственный авиационный технический </a:t>
            </a:r>
            <a:r>
              <a:rPr lang="ru-RU" dirty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колледж»</a:t>
            </a:r>
            <a:endParaRPr b="0" i="0" u="none" strike="noStrike" cap="none" dirty="0">
              <a:solidFill>
                <a:srgbClr val="00B0F0"/>
              </a:solidFill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b="0" i="0" u="none" strike="noStrike" cap="none" dirty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Факультет АВИОНИКИ, ЭНЕРГЕТИКИ И ИНФОКОММУНИКАЦИЙ </a:t>
            </a:r>
            <a:endParaRPr b="0" i="0" u="none" strike="noStrike" cap="none" dirty="0">
              <a:solidFill>
                <a:srgbClr val="00B0F0"/>
              </a:solidFill>
              <a:sym typeface="Arial"/>
            </a:endParaRPr>
          </a:p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b="0" i="0" u="none" strike="noStrike" cap="none" dirty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Кафедра ТЕЛЕКОММУНИКАЦИОННЫХ СИСТЕМ</a:t>
            </a:r>
            <a:endParaRPr b="0" i="0" u="none" strike="noStrike" cap="none" dirty="0">
              <a:solidFill>
                <a:srgbClr val="00B0F0"/>
              </a:solidFill>
              <a:sym typeface="Arial"/>
            </a:endParaRPr>
          </a:p>
        </p:txBody>
      </p:sp>
      <p:pic>
        <p:nvPicPr>
          <p:cNvPr id="123" name="Google Shape;123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8000" y="961200"/>
            <a:ext cx="1484640" cy="2029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415680" y="4824000"/>
            <a:ext cx="1568520" cy="1943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000880" y="2990520"/>
            <a:ext cx="1280520" cy="1910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1324</Words>
  <Application>Microsoft Office PowerPoint</Application>
  <PresentationFormat>Экран (4:3)</PresentationFormat>
  <Paragraphs>147</Paragraphs>
  <Slides>7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Экскурсии на аэродром.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Марина Александровна</cp:lastModifiedBy>
  <cp:revision>6</cp:revision>
  <dcterms:modified xsi:type="dcterms:W3CDTF">2021-09-30T08:28:12Z</dcterms:modified>
</cp:coreProperties>
</file>