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200026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prstTxWarp prst="textTriangle">
              <a:avLst/>
            </a:prstTxWarp>
          </a:bodyPr>
          <a:lstStyle/>
          <a:p>
            <a:r>
              <a:rPr lang="ru-RU" b="1" i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Институты</a:t>
            </a:r>
            <a:r>
              <a:rPr lang="ru-RU" b="1" i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ФСИН </a:t>
            </a:r>
            <a:r>
              <a:rPr lang="ru-RU" b="1" i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России</a:t>
            </a:r>
            <a:endParaRPr lang="ru-RU" b="1" i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" name="Содержимое 3" descr="unnam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2357430"/>
            <a:ext cx="6072230" cy="3768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56136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Что такое ФСИН?</a:t>
            </a:r>
            <a:endParaRPr lang="ru-RU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857364"/>
            <a:ext cx="8929750" cy="4714908"/>
          </a:xfrm>
          <a:solidFill>
            <a:srgbClr val="FFFF99"/>
          </a:solidFill>
        </p:spPr>
        <p:txBody>
          <a:bodyPr>
            <a:noAutofit/>
          </a:bodyPr>
          <a:lstStyle/>
          <a:p>
            <a:pPr algn="just"/>
            <a:r>
              <a:rPr lang="ru-RU" sz="2100" b="1" dirty="0" smtClean="0">
                <a:latin typeface="Batang" pitchFamily="18" charset="-127"/>
                <a:ea typeface="Batang" pitchFamily="18" charset="-127"/>
              </a:rPr>
              <a:t>Федеральная служба исполнения наказаний (сокращенное наименование - ФСИН России) является федеральным органом исполнительной власти, осуществляющим правоприменительные функции, функции по контролю и надзору в сфере исполнения уголовных наказаний в отношении осужденных, функции по содержанию лиц, подозреваемых либо обвиняемых в совершении преступлений, и подсудимых, находящихся под стражей, их охране и конвоированию, а также функции по контролю за поведением условно осужденных и осужденных, которым судом предоставлена отсрочка отбывания наказания. ФСИН России подведомственна Министерству юстиции </a:t>
            </a:r>
            <a:r>
              <a:rPr lang="ru-RU" sz="2100" b="1" dirty="0" err="1" smtClean="0">
                <a:latin typeface="Batang" pitchFamily="18" charset="-127"/>
                <a:ea typeface="Batang" pitchFamily="18" charset="-127"/>
              </a:rPr>
              <a:t>Россиской</a:t>
            </a:r>
            <a:r>
              <a:rPr lang="ru-RU" sz="21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ru-RU" sz="2100" b="1" dirty="0" smtClean="0">
                <a:latin typeface="Batang" pitchFamily="18" charset="-127"/>
                <a:ea typeface="Batang" pitchFamily="18" charset="-127"/>
              </a:rPr>
              <a:t>Федерации.</a:t>
            </a:r>
            <a:endParaRPr lang="ru-RU" sz="2100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14414" y="285728"/>
            <a:ext cx="7000924" cy="107157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357422" y="500042"/>
            <a:ext cx="4500594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Основные задачи ФСИН</a:t>
            </a:r>
            <a:endParaRPr lang="ru-RU" sz="2800" b="1" i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Прямоугольник с одним скругленным углом 3"/>
          <p:cNvSpPr/>
          <p:nvPr/>
        </p:nvSpPr>
        <p:spPr>
          <a:xfrm>
            <a:off x="428596" y="1714488"/>
            <a:ext cx="3714776" cy="1214446"/>
          </a:xfrm>
          <a:prstGeom prst="round1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142844" y="3000372"/>
            <a:ext cx="3714776" cy="714380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142844" y="3857628"/>
            <a:ext cx="4143404" cy="1357322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>
            <a:off x="4500562" y="5429264"/>
            <a:ext cx="3429024" cy="1214446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28596" y="1714488"/>
            <a:ext cx="3714776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1) Исполнение в соответствии с законодательством Российской Федерации уголовных наказаний, содержание под стражей лиц, подозреваемых либо обвиняемых в совершении преступлений, и подсудимых (далее - лица, содержащиеся под стражей)</a:t>
            </a:r>
            <a:endParaRPr lang="ru-RU" sz="1200" dirty="0"/>
          </a:p>
        </p:txBody>
      </p:sp>
      <p:sp>
        <p:nvSpPr>
          <p:cNvPr id="13" name="Прямоугольник с одним скругленным углом 12"/>
          <p:cNvSpPr/>
          <p:nvPr/>
        </p:nvSpPr>
        <p:spPr>
          <a:xfrm>
            <a:off x="4429124" y="1571612"/>
            <a:ext cx="3714776" cy="857256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с одним скругленным углом 19"/>
          <p:cNvSpPr/>
          <p:nvPr/>
        </p:nvSpPr>
        <p:spPr>
          <a:xfrm>
            <a:off x="4286248" y="2500306"/>
            <a:ext cx="4714908" cy="1571636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/>
        </p:nvSpPr>
        <p:spPr>
          <a:xfrm>
            <a:off x="4643438" y="4143380"/>
            <a:ext cx="4214842" cy="1214446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с одним скругленным углом 21"/>
          <p:cNvSpPr/>
          <p:nvPr/>
        </p:nvSpPr>
        <p:spPr>
          <a:xfrm>
            <a:off x="214282" y="5500702"/>
            <a:ext cx="3500494" cy="1214446"/>
          </a:xfrm>
          <a:prstGeom prst="round1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4572000" y="1571612"/>
            <a:ext cx="3214710" cy="86064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r>
              <a:rPr lang="ru-RU" sz="1200" dirty="0" smtClean="0"/>
              <a:t>2) Контроль за поведением условно осужденных и осужденных, которым судом предоставлена отсрочка отбывания наказания</a:t>
            </a:r>
            <a:endParaRPr lang="ru-RU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4286248" y="2571744"/>
            <a:ext cx="4714908" cy="138499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4) Обеспечение правопорядка и законности в учреждениях, исполняющих уголовные наказания в виде лишения свободы и в следственных изоляторах, обеспечение безопасности содержащихся в них осужденных, лиц, содержащихся под стражей, а также работников уголовно-исполнительной системы, должностных лиц и граждан, находящихся на территориях этих учреждений и следственных изоляторов</a:t>
            </a:r>
            <a:endParaRPr lang="ru-RU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214282" y="3071811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3) Обеспечение охраны прав, свобод и законных интересов осужденных и лиц, содержащихся под стражей</a:t>
            </a:r>
            <a:endParaRPr lang="ru-RU" sz="1200" dirty="0"/>
          </a:p>
        </p:txBody>
      </p:sp>
      <p:sp>
        <p:nvSpPr>
          <p:cNvPr id="27" name="TextBox 26"/>
          <p:cNvSpPr txBox="1"/>
          <p:nvPr/>
        </p:nvSpPr>
        <p:spPr>
          <a:xfrm>
            <a:off x="142844" y="3857628"/>
            <a:ext cx="4214842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5) Охрана и конвоирование осужденных и лиц, содержащихся под стражей, по установленным маршрутам конвоирования, конвоирование граждан Российской Федерации и лиц без гражданства на территорию Российской Федерации, а также иностранных граждан и лиц без гражданства в случае их экстрадиции</a:t>
            </a:r>
            <a:endParaRPr lang="ru-RU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4643438" y="4143380"/>
            <a:ext cx="421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6) Создание осужденным и лицам, содержащимся под стражей, условий содержания, соответствующих нормам международного права, положениям международных договоров Российской Федерации и федеральных законов</a:t>
            </a:r>
            <a:endParaRPr lang="ru-RU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214282" y="5715016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7) Организация деятельности по оказанию осужденным помощи в социальной адаптации</a:t>
            </a:r>
            <a:endParaRPr lang="ru-RU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4714876" y="5500702"/>
            <a:ext cx="2928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8) Управление территориальными органами ФСИН России и непосредственно подчиненными учреждениями.</a:t>
            </a:r>
            <a:endParaRPr lang="ru-RU" sz="12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ГУФСИН России по Челябинской области объявляет набор в образовательные организации высшего образования Федеральной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Службы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И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сполнения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Н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аказаний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России девушек и юношей ( с приписным группы А, А1), имеющих среднее (полное) общее образование (оканчивающих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среднюю общеобразовательную школу), среднее профессиональное образование, способные по своим личным и деловым качествам, физической подготовке и состоянию здоровья к службе в правоохранительных органах.</a:t>
            </a: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(с последующим трудоустройством)</a:t>
            </a:r>
            <a:endParaRPr lang="ru-RU" sz="16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" name="Содержимое 3" descr="384478_203214_bi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9922" y="2285992"/>
            <a:ext cx="6584156" cy="4038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48992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Учебные заведения ФСИН России</a:t>
            </a:r>
            <a:endParaRPr lang="ru-RU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857784"/>
          </a:xfrm>
          <a:solidFill>
            <a:srgbClr val="FFFF99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Batang" pitchFamily="18" charset="-127"/>
                <a:ea typeface="Batang" pitchFamily="18" charset="-127"/>
              </a:rPr>
              <a:t>• </a:t>
            </a:r>
            <a:r>
              <a:rPr lang="ru-RU" sz="2000" b="1" u="sng" dirty="0" smtClean="0">
                <a:latin typeface="Batang" pitchFamily="18" charset="-127"/>
                <a:ea typeface="Batang" pitchFamily="18" charset="-127"/>
              </a:rPr>
              <a:t>Самарский юридический институт ФСИН России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1. Специальность «Правоохранительная деятельность» специализация «Организация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режима и надзора в УИС». 5 лет 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очно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, 6 лет заочно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Экзамены: история России, обществознание, русский 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язык.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</a:t>
            </a:r>
            <a:r>
              <a:rPr lang="ru-RU" sz="2000" b="1" u="sng" dirty="0" smtClean="0">
                <a:latin typeface="Batang" pitchFamily="18" charset="-127"/>
                <a:ea typeface="Batang" pitchFamily="18" charset="-127"/>
              </a:rPr>
              <a:t>Пермский институт ФСИН России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1. Специальность «Юриспруденция» специализация «Организация охраны и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конвоирования в УИС». 4 года 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очно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 и 5 лет заочно.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Экзамены: обществознание, история России, русский 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язык.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2. Специальность «Зоотехния», специализация «Кинология».4 года 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очно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 и 5 лет заочно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Экзамены: биология, математика, русский 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язык.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2000" b="1" u="sng" dirty="0" smtClean="0">
                <a:latin typeface="Batang" pitchFamily="18" charset="-127"/>
                <a:ea typeface="Batang" pitchFamily="18" charset="-127"/>
              </a:rPr>
              <a:t>• Воронежский институт ФСИН России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1. Специальность «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Инфокоммуникационные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 технологии и системы связи».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специализация «Инженерно-техническое обеспечение деятельности УИС» 5 лет 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очно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.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Экзамены: математика, физика, русский 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язык.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Владимирский юридический институт ФСИН России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1. Специальность «Правоохранительная деятельность» специализация «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Оперативнорозыскная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 деятельность в УИС». 5 лет </a:t>
            </a:r>
            <a:r>
              <a:rPr lang="ru-RU" sz="1400" dirty="0" err="1" smtClean="0">
                <a:latin typeface="Batang" pitchFamily="18" charset="-127"/>
                <a:ea typeface="Batang" pitchFamily="18" charset="-127"/>
              </a:rPr>
              <a:t>очно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, 6 лет заочно</a:t>
            </a:r>
            <a:br>
              <a:rPr lang="ru-RU" sz="1400" dirty="0" smtClean="0">
                <a:latin typeface="Batang" pitchFamily="18" charset="-127"/>
                <a:ea typeface="Batang" pitchFamily="18" charset="-127"/>
              </a:rPr>
            </a:b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• Экзамены: история России, обществознание, русский </a:t>
            </a:r>
            <a:r>
              <a:rPr lang="ru-RU" sz="1400" dirty="0" smtClean="0">
                <a:latin typeface="Batang" pitchFamily="18" charset="-127"/>
                <a:ea typeface="Batang" pitchFamily="18" charset="-127"/>
              </a:rPr>
              <a:t>язык.</a:t>
            </a:r>
            <a:endParaRPr lang="ru-RU" sz="1400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Условия обучения</a:t>
            </a:r>
            <a:endParaRPr lang="ru-RU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FF99"/>
          </a:solidFill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• Курсантам юношам очного обучения на период учебы в ВУЗах и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последующей службы в органах УИС до 27 лет предоставляется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отсрочка от призыва в Вооруженные Силы.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endParaRPr lang="ru-RU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• Курсанты весь период обучения получают денежное содержание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(ежемесячное денежное содержание, единовременное денежное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вознаграждение по итогам года). Минимальная стипендия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курсанта 1 курса составляет 12500 тысяч рублей, максимальная 5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курса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24000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тысячи рублей.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• Курсантам и слушателям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предоставляется бесплатное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общежитие для проживания. Все курсанты и слушатели состоят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на вещевом и продовольственном обеспечении (бесплатное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обмундирование и питание). Один раз в год курсантам и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слушателям предоставляется бесплатный проезд в летний отпуск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(30 суток) к месту проведения отпуска (включая заграничные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туристические поездки). Так же курсантам предоставляется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зимний каникулярный отпуск сроком на 14 суток.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  <a:normAutofit fontScale="90000"/>
          </a:bodyPr>
          <a:lstStyle/>
          <a:p>
            <a:r>
              <a:rPr lang="ru-RU" sz="31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УСЛОВИЯ ПРИЕМА В ОБРАЗОВАТЕЛЬНЫЕ УЧРЕЖДЕНИЯ ФСИН РОССИИ</a:t>
            </a:r>
            <a:endParaRPr lang="ru-RU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929750" cy="4572032"/>
          </a:xfrm>
          <a:solidFill>
            <a:srgbClr val="FFFF99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• В учебные заведения ФСИН России по очной форме обучения принимаются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граждане Российской Федерации в возрасте от 17 до 25 лет, независимо от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национальности, социального положения, отношения к религии, убеждений,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имеющие среднее (полное) общее (среднее профессиональное) образование,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способные по своим личным и деловым качествам, физической подготовке и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состоянию здоровья проходить службу в учреждениях УИС.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• Прием в образовательные учреждения ФСИН России на 1 курс очной формы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обучения проводится: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• 1) Только по результатам ЕГЭ - лиц, имеющих среднее (полное) общее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образование, (выпускники средний общеобразовательных школ, окончившие 11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классов; результаты ЕГЭ </a:t>
            </a: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действительны </a:t>
            </a: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4 года, следующих за годом их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получения).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• 2) Для лиц, поступающих на очную форму обучения на каждую специальность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устанавливается 3 основных вступительных испытания (для выпускников школ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- результаты ЕГЭ по 3 предметам), и дополнительное вступительное</a:t>
            </a:r>
            <a:br>
              <a:rPr lang="ru-RU" sz="16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600" b="1" dirty="0" smtClean="0">
                <a:latin typeface="Batang" pitchFamily="18" charset="-127"/>
                <a:ea typeface="Batang" pitchFamily="18" charset="-127"/>
              </a:rPr>
              <a:t>испытание по одному из профильных предметов: в устной форме обществознание; в письменной форме - математика, физика.</a:t>
            </a:r>
            <a:endParaRPr lang="ru-RU" sz="1600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БАЛЛЫ </a:t>
            </a:r>
            <a:r>
              <a:rPr lang="ru-RU" sz="32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ЕГЭ</a:t>
            </a:r>
            <a:r>
              <a:rPr lang="ru-RU" sz="32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ДЛЯ ПОСТУПЛЕНИЯ</a:t>
            </a:r>
            <a:endParaRPr lang="ru-RU" sz="3200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ru-RU" b="1" u="sng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ru-RU" b="1" u="sng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b="1" u="sng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• Минимальные баллы ЕГЭ: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Математика (профильный) - 27 баллов;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Русский язык - 36 баллов;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История России - 32 балла;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Обществознание - 42 балла;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Биология - 36 баллов.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58204" cy="142876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АЛГОРИТМ ДЕЙСТВИЙ ДЛЯ КАНДИДАТОВ, ПОСТУПАЮЩИХ В</a:t>
            </a:r>
            <a:br>
              <a:rPr lang="ru-RU" sz="20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2000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ОБРАЗОВАТЕЛЬНЫЕ УЧРЕЖДЕНИЯ ФСИН РОССИИ</a:t>
            </a:r>
            <a:endParaRPr lang="ru-RU" sz="2000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FF99"/>
          </a:solidFill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1. Собеседование в отделе кадров учреждения.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2. Прохождение ЦПД 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,ВВК</a:t>
            </a:r>
            <a:r>
              <a:rPr lang="ru-RU" b="1" dirty="0" smtClean="0">
                <a:latin typeface="Batang" pitchFamily="18" charset="-127"/>
                <a:ea typeface="Batang" pitchFamily="18" charset="-127"/>
              </a:rPr>
              <a:t>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3. Предоставление необходимых документов в отдел кадров учреждения для оформления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личного дела.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4. Прохождение ВВК.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5. Сдача экзамена по физической подготовке.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6. Сдача ЕГЭ в образовательных учреждениях.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7. В случае получения положительных оценок по физической подготовке и ЕГЭ, личное дело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кандидата рассматривается отборочной комиссией для принятия решения о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целесообразности направления или отказа в направлении по требованиям предъявляемым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для службы в УИС.</a:t>
            </a:r>
            <a:br>
              <a:rPr lang="ru-RU" b="1" dirty="0" smtClean="0">
                <a:latin typeface="Batang" pitchFamily="18" charset="-127"/>
                <a:ea typeface="Batang" pitchFamily="18" charset="-127"/>
              </a:rPr>
            </a:br>
            <a:r>
              <a:rPr lang="ru-RU" b="1" dirty="0" smtClean="0">
                <a:latin typeface="Batang" pitchFamily="18" charset="-127"/>
                <a:ea typeface="Batang" pitchFamily="18" charset="-127"/>
              </a:rPr>
              <a:t>8. Информация доводится до отдела кадров учреждения, где Вы ее можете узнать.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prstTxWarp prst="textWave1">
              <a:avLst/>
            </a:prstTxWarp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СОЦИАЛЬНЫЕ ГАРАНТИИ</a:t>
            </a:r>
            <a:endParaRPr lang="ru-RU" b="1" dirty="0"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FF99"/>
          </a:solidFill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b="1" dirty="0" smtClean="0">
                <a:latin typeface="Batang" pitchFamily="18" charset="-127"/>
                <a:ea typeface="Batang" pitchFamily="18" charset="-127"/>
              </a:rPr>
              <a:t>-      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льготное исчисление выслуги лет для назначения пенсии (1 месяц службы за 1,5 месяца);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право на пенсию за выслугу лет наступает независимо от возраста уже после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13,5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лет службы в уголовно-исполнительной системе;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право на единовременную социальную выплату для приобретения или строительства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жилого помещения один раз за весь период службы сотрудникам, имеющим общую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продолжительность службы не менее 10 лет в календарном исчислении;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бесплатное медицинское обслуживание в гражданских и ведомственных медицинских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учреждениях;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очередной ежегодный отпуск – от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34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календарных дней;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ежегодно при уходе сотрудника в основной отпуск оказывается материальная помощь в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размере одного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оклада, звания 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денежного содержания;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обязательное государственное страхование жизни и здоровья сотрудников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предоставление детям сотрудников в первоочередном порядке мест в общеобразовательных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и дошкольных образовательных организациях по месту жительства и в летних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оздоровительных лагерях независимо от формы собственности;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право сотрудников и членов их семей на санаторно-курортное лечение или оздоровительный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отдых в ведомственных санаториях и домах отдыха ФСИН России и МВД России;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оплата расходов на проезд сотрудников к избранному месту жительства и перевозки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личного имущества;</a:t>
            </a:r>
          </a:p>
          <a:p>
            <a:pPr>
              <a:buFontTx/>
              <a:buChar char="-"/>
            </a:pP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ежемесячная оплата денежной компенсации за наем (поднаем) жилого помещения</a:t>
            </a:r>
            <a:br>
              <a:rPr lang="ru-RU" sz="27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сотруднику, не имеющему жилого помещения по месту службы</a:t>
            </a:r>
            <a:r>
              <a:rPr lang="ru-RU" sz="2700" b="1" dirty="0" smtClean="0">
                <a:latin typeface="Batang" pitchFamily="18" charset="-127"/>
                <a:ea typeface="Batang" pitchFamily="18" charset="-127"/>
              </a:rPr>
              <a:t>.</a:t>
            </a:r>
          </a:p>
          <a:p>
            <a:pPr>
              <a:buFontTx/>
              <a:buChar char="-"/>
            </a:pP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</TotalTime>
  <Words>461</Words>
  <PresentationFormat>Экран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Институты ФСИН России</vt:lpstr>
      <vt:lpstr>Что такое ФСИН?</vt:lpstr>
      <vt:lpstr>Слайд 3</vt:lpstr>
      <vt:lpstr>ГУФСИН России по Челябинской области объявляет набор в образовательные организации высшего образования Федеральной Службы Исполнения Наказаний России девушек и юношей ( с приписным группы А, А1), имеющих среднее (полное) общее образование (оканчивающих  среднюю общеобразовательную школу), среднее профессиональное образование, способные по своим личным и деловым качествам, физической подготовке и состоянию здоровья к службе в правоохранительных органах. (с последующим трудоустройством)</vt:lpstr>
      <vt:lpstr>Учебные заведения ФСИН России</vt:lpstr>
      <vt:lpstr>Условия обучения</vt:lpstr>
      <vt:lpstr>УСЛОВИЯ ПРИЕМА В ОБРАЗОВАТЕЛЬНЫЕ УЧРЕЖДЕНИЯ ФСИН РОССИИ</vt:lpstr>
      <vt:lpstr>БАЛЛЫ ЕГЭ ДЛЯ ПОСТУПЛЕНИЯ</vt:lpstr>
      <vt:lpstr>АЛГОРИТМ ДЕЙСТВИЙ ДЛЯ КАНДИДАТОВ, ПОСТУПАЮЩИХ В ОБРАЗОВАТЕЛЬНЫЕ УЧРЕЖДЕНИЯ ФСИН РОССИИ</vt:lpstr>
      <vt:lpstr>СОЦИАЛЬНЫЕ ГАРАНТИИ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Институты ФСИН России</dc:title>
  <dc:creator>User</dc:creator>
  <cp:lastModifiedBy>User</cp:lastModifiedBy>
  <cp:revision>11</cp:revision>
  <dcterms:created xsi:type="dcterms:W3CDTF">2020-02-06T18:10:15Z</dcterms:created>
  <dcterms:modified xsi:type="dcterms:W3CDTF">2020-02-07T09:56:18Z</dcterms:modified>
</cp:coreProperties>
</file>