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61" r:id="rId5"/>
    <p:sldId id="266" r:id="rId6"/>
    <p:sldId id="267" r:id="rId7"/>
    <p:sldId id="265" r:id="rId8"/>
    <p:sldId id="268" r:id="rId9"/>
    <p:sldId id="270" r:id="rId10"/>
    <p:sldId id="275" r:id="rId11"/>
    <p:sldId id="271" r:id="rId12"/>
    <p:sldId id="274" r:id="rId13"/>
    <p:sldId id="278" r:id="rId14"/>
    <p:sldId id="279" r:id="rId15"/>
    <p:sldId id="273" r:id="rId16"/>
    <p:sldId id="28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1879BF-44E7-49C7-84F4-B1D96E1B83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004155D-E8C9-49B3-9D1E-B1957DCA33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188B77A-D02E-4F76-962F-58BFE03B9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71DE2D-09D7-4A02-886D-D015C14C0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14302D-E683-45FC-8F4E-6B605EFE4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6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9929CF-DD3C-49FE-8048-83AA07B61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1F143D-1EC5-487C-AC75-E9CB25086D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84BB64-4787-4269-AF7F-B42A22D1A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A215D4-F65F-488F-9C10-D7A5CE792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1B82E3-5B6A-464F-927E-45FCAD589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01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4C6302-8B71-4C84-806B-2628734EC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E4E4CF-9762-47CB-80D4-1A6FBFD2F8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6190FB-710F-42B8-9D26-95C3E3318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73D9B95-6CF0-4275-9B6B-BABE366F2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631F6D2-C9BF-41A4-BD36-E66EDC9DF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740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D05700-53D5-4431-B4EA-B0A7BD14A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09EFE0-C752-4DA4-AFB0-4EADDEA1C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D36E964-AAA0-471A-8FFB-6E67B4BD6C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C1D283C-CB98-46FA-BEDF-A672A858F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71B54A8-0531-4C8A-82C8-2F48DF233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436A016-7189-49D5-BC62-31F04A45B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388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2E4954-8965-43F1-BB0C-88E0B75D5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B72460-3060-4996-B70E-D2EC67D90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879C2F9-68FE-4A7A-BE47-FDC8DDFBF8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249D0BF-28FA-4430-97A6-C41CB1C446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934EE25-D2B9-45A5-B2DD-7319430EB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6ADE9AD-765C-4434-B679-94C384371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212A294-27CD-434C-AA86-6728920E4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969CC2C-195D-4017-9AB0-54AD24FC9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902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ECA89B-DD18-42B9-8174-A272CA147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940293C-2541-44EA-A004-22A0BF78B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32F8EC2-26D4-43CB-B433-2C46CA885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CCE70FB-4852-4D18-8024-FE68B8371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927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E0A8C75-54B4-45B8-A374-D2EA59FBD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A9AB69C-84AD-40CC-AEAE-A2A8074E9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3B16AF7-FA7F-4431-BA04-4AF84D7A9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157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C29246-24F1-4CA8-AC5F-D72DDDDD2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6A84CD-CB41-4946-A38B-E164E68EF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5F0BB54-CE44-4FE6-A8B0-4819B8EE27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EFB141C-42F0-4FBD-8499-D2F1581F3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205FA2E-6C60-4C58-B0C2-276EE9EC9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C6B942F-6484-4366-B7BB-A9CB6B45F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62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20098E-BA8E-43A8-88C1-28BC8F8B6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43B5754-9813-4E27-9EE5-E44B1114E9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E9E3C05-8AD7-4951-8E33-0CF3431ED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D1068DC-3E80-4BF5-A9C7-D3C3DE9BA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7376534-5CF3-4981-8500-4C811F9E1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B92E568-67F9-41CA-A570-31D5ED060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2437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C80243-ADD0-490A-B836-C7A8F6E0C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13AA875-8AD1-45E1-8B6E-108993D3FC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97C7B-945D-4291-AD2B-FF16FA20A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1123D9-77AE-4F74-AFA1-2AC7471BC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663A8CF-F1CD-4701-B9DF-7DE9FBA6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352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40A9026-7686-4040-B6F9-05931AE4D3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A47CCCA-D688-4565-9CA4-C21A45BAFD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93A681-D520-437A-A2A9-BA516753F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6D2981-6124-4E94-ABDB-BA6B3B36D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3B0D23-79F8-4B01-B6E8-0FEF3696C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13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643BAD-0C84-494C-8FFF-A5F038B1B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5C9ACC-FB15-433F-AB25-D2255FC675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B21154-3A4B-4F8E-9A3E-C0CC9B107E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46C0B-3B18-441E-9677-83A149810AA9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BC6EAB-1315-43B6-A77F-011278EB41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0BD39B-6670-416E-A8E4-F59290A4A4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0718C-D880-4D76-9294-F780D3FCB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566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B18FE-F862-425B-9F77-FDAC4B7DC5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43190" y="212085"/>
            <a:ext cx="3952461" cy="4789123"/>
          </a:xfrm>
        </p:spPr>
        <p:txBody>
          <a:bodyPr>
            <a:normAutofit/>
          </a:bodyPr>
          <a:lstStyle/>
          <a:p>
            <a:r>
              <a:rPr lang="ru-RU" sz="2000" b="1" dirty="0"/>
              <a:t>Учебная практика для профессии 23.01.17 Мастер по ремонту и обслуживанию автомобилей </a:t>
            </a:r>
            <a:br>
              <a:rPr lang="ru-RU" sz="2000" b="1" dirty="0"/>
            </a:br>
            <a:r>
              <a:rPr lang="ru-RU" sz="2000" dirty="0"/>
              <a:t> </a:t>
            </a:r>
            <a:br>
              <a:rPr lang="ru-RU" dirty="0"/>
            </a:br>
            <a:r>
              <a:rPr lang="ru-RU" sz="2400" b="1" dirty="0">
                <a:solidFill>
                  <a:srgbClr val="FF0000"/>
                </a:solidFill>
              </a:rPr>
              <a:t>Тема практического занятия:</a:t>
            </a:r>
            <a:br>
              <a:rPr lang="ru-RU" sz="2700" b="1" dirty="0">
                <a:solidFill>
                  <a:srgbClr val="FF0000"/>
                </a:solidFill>
              </a:rPr>
            </a:br>
            <a:br>
              <a:rPr lang="ru-RU" sz="3100" b="1" dirty="0"/>
            </a:br>
            <a:r>
              <a:rPr lang="ru-RU" sz="3100" b="1" dirty="0"/>
              <a:t> </a:t>
            </a:r>
            <a:r>
              <a:rPr lang="ru-RU" sz="2400" b="1" dirty="0"/>
              <a:t>Техническое обслуживание и ремонт кривошипно-шатунного механизма</a:t>
            </a:r>
            <a:r>
              <a:rPr lang="ru-RU" sz="2400" b="1" i="1" dirty="0"/>
              <a:t>.</a:t>
            </a: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B59C0A9-8159-4C93-AEA2-0854865793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8304" y="3517641"/>
            <a:ext cx="4920276" cy="2068149"/>
          </a:xfrm>
        </p:spPr>
        <p:txBody>
          <a:bodyPr/>
          <a:lstStyle/>
          <a:p>
            <a:r>
              <a:rPr lang="ru-RU" b="1" dirty="0"/>
              <a:t> </a:t>
            </a:r>
            <a:endParaRPr lang="ru-RU" dirty="0"/>
          </a:p>
        </p:txBody>
      </p:sp>
      <p:pic>
        <p:nvPicPr>
          <p:cNvPr id="6" name="Объект 4">
            <a:extLst>
              <a:ext uri="{FF2B5EF4-FFF2-40B4-BE49-F238E27FC236}">
                <a16:creationId xmlns:a16="http://schemas.microsoft.com/office/drawing/2014/main" id="{ED52B9EE-17F2-4C62-90C2-30D38A519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53" y="765313"/>
            <a:ext cx="7123800" cy="56156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EA2C07-7267-4FFA-9F55-C6B98F993EEC}"/>
              </a:ext>
            </a:extLst>
          </p:cNvPr>
          <p:cNvSpPr txBox="1"/>
          <p:nvPr/>
        </p:nvSpPr>
        <p:spPr>
          <a:xfrm>
            <a:off x="5645020" y="5747658"/>
            <a:ext cx="62406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ГБПОУ МО «Ступинский техникум </a:t>
            </a:r>
            <a:r>
              <a:rPr lang="ru-RU" sz="2000" dirty="0" err="1"/>
              <a:t>им.А.Т.Туманова</a:t>
            </a:r>
            <a:r>
              <a:rPr lang="ru-RU" sz="2000" dirty="0"/>
              <a:t>»</a:t>
            </a:r>
          </a:p>
          <a:p>
            <a:r>
              <a:rPr lang="ru-RU" sz="2000" dirty="0"/>
              <a:t>Преподаватель специальных дисциплин Голубев А.С.</a:t>
            </a:r>
          </a:p>
        </p:txBody>
      </p:sp>
    </p:spTree>
    <p:extLst>
      <p:ext uri="{BB962C8B-B14F-4D97-AF65-F5344CB8AC3E}">
        <p14:creationId xmlns:p14="http://schemas.microsoft.com/office/powerpoint/2010/main" val="2259269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B18FE-F862-425B-9F77-FDAC4B7DC5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9453"/>
            <a:ext cx="9144000" cy="1669773"/>
          </a:xfrm>
        </p:spPr>
        <p:txBody>
          <a:bodyPr>
            <a:normAutofit/>
          </a:bodyPr>
          <a:lstStyle/>
          <a:p>
            <a:br>
              <a:rPr lang="ru-RU" dirty="0"/>
            </a:br>
            <a:endParaRPr lang="ru-RU" sz="31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B59C0A9-8159-4C93-AEA2-0854865793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8304" y="3046445"/>
            <a:ext cx="4671392" cy="2539346"/>
          </a:xfrm>
        </p:spPr>
        <p:txBody>
          <a:bodyPr/>
          <a:lstStyle/>
          <a:p>
            <a:r>
              <a:rPr lang="ru-RU" b="1" dirty="0"/>
              <a:t> </a:t>
            </a:r>
            <a:endParaRPr lang="ru-RU" dirty="0"/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1AA13827-3C7F-4B8F-AB80-437E2C7CF7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77" t="17203" r="1918" b="3765"/>
          <a:stretch/>
        </p:blipFill>
        <p:spPr>
          <a:xfrm>
            <a:off x="596348" y="351245"/>
            <a:ext cx="6211956" cy="6334414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6" name="Объект 4">
            <a:extLst>
              <a:ext uri="{FF2B5EF4-FFF2-40B4-BE49-F238E27FC236}">
                <a16:creationId xmlns:a16="http://schemas.microsoft.com/office/drawing/2014/main" id="{550378C9-3F07-4EAA-9BAC-F386403685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63" y="616226"/>
            <a:ext cx="5434185" cy="52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214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09D480-5543-42CD-BDF9-0213989E1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E7A1F80-F940-48FA-844E-27586DE35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4408" y="1202635"/>
            <a:ext cx="3909391" cy="4974328"/>
          </a:xfrm>
        </p:spPr>
        <p:txBody>
          <a:bodyPr>
            <a:normAutofit lnSpcReduction="10000"/>
          </a:bodyPr>
          <a:lstStyle/>
          <a:p>
            <a:r>
              <a:rPr lang="ru-RU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Цель занятия:</a:t>
            </a:r>
          </a:p>
          <a:p>
            <a:r>
              <a:rPr lang="ru-RU" b="1" dirty="0"/>
              <a:t> </a:t>
            </a:r>
            <a:r>
              <a:rPr lang="ru-RU" dirty="0"/>
              <a:t>обучение практическим приемам определения технического состояния кривошипно-шатунного механизма с по­мощью приборов и устранение основных его неисправностей.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Объект 4">
            <a:extLst>
              <a:ext uri="{FF2B5EF4-FFF2-40B4-BE49-F238E27FC236}">
                <a16:creationId xmlns:a16="http://schemas.microsoft.com/office/drawing/2014/main" id="{D792C0EA-78FE-492D-AFA8-E6848D92F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15" y="566530"/>
            <a:ext cx="6155717" cy="567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997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09D480-5543-42CD-BDF9-0213989E1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E7A1F80-F940-48FA-844E-27586DE35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748" y="1202635"/>
            <a:ext cx="4512365" cy="4974328"/>
          </a:xfrm>
        </p:spPr>
        <p:txBody>
          <a:bodyPr>
            <a:normAutofit fontScale="85000" lnSpcReduction="20000"/>
          </a:bodyPr>
          <a:lstStyle/>
          <a:p>
            <a:r>
              <a:rPr lang="ru-RU" sz="47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Задачи занятия: </a:t>
            </a:r>
          </a:p>
          <a:p>
            <a:r>
              <a:rPr lang="ru-RU" dirty="0"/>
              <a:t>Формирование и усвоение приемов  проведения технического обслуживания и ремонта кривошипно-шатунного механизма. </a:t>
            </a:r>
            <a:endParaRPr lang="ru-RU" dirty="0">
              <a:effectLst/>
            </a:endParaRPr>
          </a:p>
          <a:p>
            <a:r>
              <a:rPr lang="ru-RU" dirty="0"/>
              <a:t>Формирование  профессиональных навыков при выполнении технического обслуживания и ремонта кривошипно-шатунного механизма.</a:t>
            </a:r>
          </a:p>
          <a:p>
            <a:r>
              <a:rPr lang="ru-RU" dirty="0"/>
              <a:t> Развитие навыков самостоятельной работы, внимания, координации движений.</a:t>
            </a:r>
          </a:p>
          <a:p>
            <a:endParaRPr lang="ru-RU" dirty="0"/>
          </a:p>
          <a:p>
            <a:endParaRPr lang="ru-RU" dirty="0">
              <a:effectLst/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67174E8-10DE-4EC9-AA1F-2BD4042FB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334" y="685800"/>
            <a:ext cx="5099081" cy="58469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9351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0B5708-F5CB-439B-9A97-C1BAF65C6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Требования к результатам усвоения учебного материала.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F7191A-98FF-4986-B912-DA76F7DACC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2670" y="1825625"/>
            <a:ext cx="6891130" cy="4351338"/>
          </a:xfrm>
        </p:spPr>
        <p:txBody>
          <a:bodyPr>
            <a:normAutofit lnSpcReduction="10000"/>
          </a:bodyPr>
          <a:lstStyle/>
          <a:p>
            <a:r>
              <a:rPr lang="ru-RU" b="1" i="1" dirty="0"/>
              <a:t>иметь практический опыт</a:t>
            </a:r>
            <a:r>
              <a:rPr lang="ru-RU" i="1" dirty="0"/>
              <a:t>:</a:t>
            </a:r>
            <a:endParaRPr lang="ru-RU" dirty="0"/>
          </a:p>
          <a:p>
            <a:r>
              <a:rPr lang="ru-RU" dirty="0"/>
              <a:t>- выполнения ремонта деталей автомобиля;</a:t>
            </a:r>
          </a:p>
          <a:p>
            <a:r>
              <a:rPr lang="ru-RU" dirty="0"/>
              <a:t>- снятия и установки агрегатов и узлов автомобиля;</a:t>
            </a:r>
          </a:p>
          <a:p>
            <a:r>
              <a:rPr lang="ru-RU" dirty="0"/>
              <a:t>- использования диагностических приборов и технического оборудования;</a:t>
            </a:r>
          </a:p>
          <a:p>
            <a:r>
              <a:rPr lang="ru-RU" dirty="0"/>
              <a:t>- выполнения регламентных работ по техническому обслуживанию автомобилей.</a:t>
            </a:r>
          </a:p>
          <a:p>
            <a:endParaRPr lang="ru-RU" dirty="0"/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D87A24FB-E8FE-4201-AE12-CCFFCF76D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4" y="1825625"/>
            <a:ext cx="3906425" cy="43513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88760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0B5708-F5CB-439B-9A97-C1BAF65C6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Требования к результатам усвоения учебного материала.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F7191A-98FF-4986-B912-DA76F7DACC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5530" y="1825625"/>
            <a:ext cx="7358270" cy="4351338"/>
          </a:xfrm>
        </p:spPr>
        <p:txBody>
          <a:bodyPr>
            <a:normAutofit lnSpcReduction="10000"/>
          </a:bodyPr>
          <a:lstStyle/>
          <a:p>
            <a:r>
              <a:rPr lang="ru-RU" b="1" i="1" dirty="0"/>
              <a:t>уметь:</a:t>
            </a:r>
            <a:endParaRPr lang="ru-RU" dirty="0"/>
          </a:p>
          <a:p>
            <a:r>
              <a:rPr lang="ru-RU" dirty="0"/>
              <a:t>- снимать и устанавливать агрегаты и узлы автомобиля;</a:t>
            </a:r>
          </a:p>
          <a:p>
            <a:r>
              <a:rPr lang="ru-RU" dirty="0"/>
              <a:t>- определять неисправности и объем работ по их устранению и ремонту;</a:t>
            </a:r>
          </a:p>
          <a:p>
            <a:r>
              <a:rPr lang="ru-RU" dirty="0"/>
              <a:t>- определять способы и средства ремонта;</a:t>
            </a:r>
          </a:p>
          <a:p>
            <a:r>
              <a:rPr lang="ru-RU" dirty="0"/>
              <a:t>- применять диагностические приборы и оборудование;</a:t>
            </a:r>
          </a:p>
          <a:p>
            <a:r>
              <a:rPr lang="ru-RU" dirty="0"/>
              <a:t>- использовать специальный инструмент, приборы, оборудование.</a:t>
            </a:r>
          </a:p>
          <a:p>
            <a:endParaRPr lang="ru-RU" dirty="0"/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0A810B4A-C6C5-4954-9994-99683A114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5" y="1960562"/>
            <a:ext cx="3906425" cy="43513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91402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31B461-D15D-465A-A53D-EE8F610DE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Инструкционная карта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A44064B-C10F-4B94-91A4-EC5B0BD758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52939"/>
            <a:ext cx="10515600" cy="5024024"/>
          </a:xfrm>
        </p:spPr>
        <p:txBody>
          <a:bodyPr/>
          <a:lstStyle/>
          <a:p>
            <a:r>
              <a:rPr lang="ru-RU" b="1" dirty="0"/>
              <a:t>Упражнение 1.</a:t>
            </a:r>
            <a:r>
              <a:rPr lang="ru-RU" dirty="0"/>
              <a:t> </a:t>
            </a:r>
            <a:r>
              <a:rPr lang="ru-RU" i="1" dirty="0"/>
              <a:t>Способы выявления неисправности кривошипно-шатунного механизма.</a:t>
            </a:r>
            <a:endParaRPr lang="ru-RU" dirty="0"/>
          </a:p>
          <a:p>
            <a:r>
              <a:rPr lang="ru-RU" sz="2400" i="1" dirty="0"/>
              <a:t>Для определения компрессии (давления) в цилиндрах с помо­щью </a:t>
            </a:r>
            <a:r>
              <a:rPr lang="ru-RU" sz="2400" i="1" dirty="0" err="1"/>
              <a:t>компрессометра</a:t>
            </a:r>
            <a:r>
              <a:rPr lang="ru-RU" sz="2400" i="1" dirty="0"/>
              <a:t> (рис.1) необходимо прогреть двигатель до температуры охлаждающей жидкости 75...80°С.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Объект 3" descr="C:\Documents and Settings\Admin\Local Settings\Temporary Internet Files\Content.Word\IMG.JPG">
            <a:extLst>
              <a:ext uri="{FF2B5EF4-FFF2-40B4-BE49-F238E27FC236}">
                <a16:creationId xmlns:a16="http://schemas.microsoft.com/office/drawing/2014/main" id="{099ED7AC-4A6E-4DD1-95B7-A8D793825349}"/>
              </a:ext>
            </a:extLst>
          </p:cNvPr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1206" y="3412780"/>
            <a:ext cx="4475350" cy="3051313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20C63DF-A3A7-47A0-AC28-54A8F313D757}"/>
              </a:ext>
            </a:extLst>
          </p:cNvPr>
          <p:cNvSpPr txBox="1"/>
          <p:nvPr/>
        </p:nvSpPr>
        <p:spPr>
          <a:xfrm>
            <a:off x="4591878" y="5188226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Рис 1</a:t>
            </a:r>
          </a:p>
        </p:txBody>
      </p:sp>
    </p:spTree>
    <p:extLst>
      <p:ext uri="{BB962C8B-B14F-4D97-AF65-F5344CB8AC3E}">
        <p14:creationId xmlns:p14="http://schemas.microsoft.com/office/powerpoint/2010/main" val="966266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31B461-D15D-465A-A53D-EE8F610DE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Инструкционная карта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A44064B-C10F-4B94-91A4-EC5B0BD758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5670" y="1825625"/>
            <a:ext cx="6122504" cy="435133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Снять фор­сунку (у дизельного двигателя) или свечу зажигания (у двигателя с искровым зажиганием) и установить наконечник </a:t>
            </a:r>
            <a:r>
              <a:rPr lang="ru-RU" dirty="0" err="1"/>
              <a:t>компрессоме­тра</a:t>
            </a:r>
            <a:r>
              <a:rPr lang="ru-RU" dirty="0"/>
              <a:t> в цилиндр. Нормальное давление для двигателя ЯМЗ-236-238 составляет 3 МПа, а разница в показаниях по цилиндрам не должна превышать 0,2 МПа.</a:t>
            </a:r>
          </a:p>
          <a:p>
            <a:r>
              <a:rPr lang="ru-RU" dirty="0"/>
              <a:t>С помощью трубчатого или электронного стетоскопа  (Рис.2) следует прослушать шумы в двигателе. </a:t>
            </a:r>
          </a:p>
          <a:p>
            <a:endParaRPr lang="ru-RU" dirty="0"/>
          </a:p>
        </p:txBody>
      </p:sp>
      <p:pic>
        <p:nvPicPr>
          <p:cNvPr id="4" name="Объект 3" descr="C:\Documents and Settings\Admin\Local Settings\Temporary Internet Files\Content.Word\IMG_0001.jpg">
            <a:extLst>
              <a:ext uri="{FF2B5EF4-FFF2-40B4-BE49-F238E27FC236}">
                <a16:creationId xmlns:a16="http://schemas.microsoft.com/office/drawing/2014/main" id="{7733C436-440E-4976-AB2B-295EF9F8C8A6}"/>
              </a:ext>
            </a:extLst>
          </p:cNvPr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826" y="3543093"/>
            <a:ext cx="4262230" cy="2266122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A57FBF9-4A57-4BA0-ACA7-D031450940A9}"/>
              </a:ext>
            </a:extLst>
          </p:cNvPr>
          <p:cNvSpPr/>
          <p:nvPr/>
        </p:nvSpPr>
        <p:spPr>
          <a:xfrm>
            <a:off x="298174" y="1825625"/>
            <a:ext cx="46117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Рис. 2. Конструкция электронного стетоскопа:</a:t>
            </a:r>
          </a:p>
          <a:p>
            <a:r>
              <a:rPr lang="ru-RU" dirty="0"/>
              <a:t>1-наушник; 2-элемент питания; 3-транзистор усилителя; 4-слуховой стержень</a:t>
            </a:r>
          </a:p>
        </p:txBody>
      </p:sp>
    </p:spTree>
    <p:extLst>
      <p:ext uri="{BB962C8B-B14F-4D97-AF65-F5344CB8AC3E}">
        <p14:creationId xmlns:p14="http://schemas.microsoft.com/office/powerpoint/2010/main" val="42256188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31B461-D15D-465A-A53D-EE8F610DE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Инструкционная карта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A44064B-C10F-4B94-91A4-EC5B0BD758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4191" y="1461052"/>
            <a:ext cx="7563678" cy="4715911"/>
          </a:xfrm>
        </p:spPr>
        <p:txBody>
          <a:bodyPr>
            <a:normAutofit fontScale="85000" lnSpcReduction="10000"/>
          </a:bodyPr>
          <a:lstStyle/>
          <a:p>
            <a:r>
              <a:rPr lang="ru-RU" i="1" dirty="0"/>
              <a:t>Коренные подшипники коленчатого вала прослушиваются в нижней части блока цилиндров» </a:t>
            </a:r>
          </a:p>
          <a:p>
            <a:r>
              <a:rPr lang="ru-RU" i="1" dirty="0"/>
              <a:t>При сильном глухом низкого тона стуке возможно разрушение антифрикционного слоя вкладышей подшипников. </a:t>
            </a:r>
          </a:p>
          <a:p>
            <a:r>
              <a:rPr lang="ru-RU" i="1" dirty="0"/>
              <a:t>Шатунные подшипники коленчатого вала прослушиваются в местах, соответ­ствующих верхнему и нижнему положениям поршневого пальца. </a:t>
            </a:r>
          </a:p>
          <a:p>
            <a:r>
              <a:rPr lang="ru-RU" i="1" dirty="0"/>
              <a:t>При среднем тоне стука более звонком, чем стук коренных под­шипников, возможно разрушение антифрикционного слоя вкла­дышей шеек коленчатого вала. Поршень и цилиндр прослушива­ются в верхней части блока цилиндров.</a:t>
            </a:r>
          </a:p>
          <a:p>
            <a:endParaRPr lang="ru-RU" dirty="0"/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0BD25DC9-3F99-4FB4-BFD2-A34490A49E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31" y="1690688"/>
            <a:ext cx="435133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685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31B461-D15D-465A-A53D-EE8F610DE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Инструкционная карта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A44064B-C10F-4B94-91A4-EC5B0BD758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652" y="1550504"/>
            <a:ext cx="5396948" cy="4671392"/>
          </a:xfrm>
        </p:spPr>
        <p:txBody>
          <a:bodyPr>
            <a:normAutofit/>
          </a:bodyPr>
          <a:lstStyle/>
          <a:p>
            <a:r>
              <a:rPr lang="ru-RU" i="1" dirty="0"/>
              <a:t>При наличии неисправности в зоне расположения цилиндров прослушивается резкий и звонкий высокого тона стук поршнево­го кольца в местах, соответствующих верхнему и нижнему его по­ложениям при изменении частоты вращения коленчатого вала двигателя.</a:t>
            </a:r>
          </a:p>
          <a:p>
            <a:endParaRPr lang="ru-RU" dirty="0"/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96FD51C0-2F1A-42F4-AEE4-EED644863C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5" t="-4572" r="10820" b="44982"/>
          <a:stretch/>
        </p:blipFill>
        <p:spPr>
          <a:xfrm>
            <a:off x="7017026" y="1262270"/>
            <a:ext cx="4075043" cy="45677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51740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31B461-D15D-465A-A53D-EE8F610DE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Инструкционная карта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A44064B-C10F-4B94-91A4-EC5B0BD758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886" y="1311965"/>
            <a:ext cx="6460435" cy="4864998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/>
              <a:t>Упражнение 2.</a:t>
            </a:r>
            <a:r>
              <a:rPr lang="ru-RU" dirty="0"/>
              <a:t> </a:t>
            </a:r>
            <a:r>
              <a:rPr lang="ru-RU" i="1" dirty="0"/>
              <a:t>Устранение неисправностей кривошипно-шатунного механизма.</a:t>
            </a:r>
          </a:p>
          <a:p>
            <a:r>
              <a:rPr lang="ru-RU" dirty="0"/>
              <a:t> </a:t>
            </a:r>
            <a:r>
              <a:rPr lang="ru-RU" i="1" dirty="0"/>
              <a:t>Для удаления нагара с деталей кривошипно-шатунного меха­низма необходимо произвести частичную разборку двигателя со снятием головки цилиндров и прокладок. Для размягчения нагар следует обильно смочить керосином с использованием ветоши.</a:t>
            </a:r>
          </a:p>
          <a:p>
            <a:r>
              <a:rPr lang="ru-RU" i="1" dirty="0"/>
              <a:t>Из головки цилиндров и канавок поршней нагар удаляется спе­циальными приспособлениями (рис.3) ,  а с дни­ща поршня и головок цилиндров — деревянными или текстолито­выми скребками.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4C06E57-F676-4A79-AB5B-215089A88E7E}"/>
              </a:ext>
            </a:extLst>
          </p:cNvPr>
          <p:cNvSpPr/>
          <p:nvPr/>
        </p:nvSpPr>
        <p:spPr>
          <a:xfrm>
            <a:off x="467139" y="1690688"/>
            <a:ext cx="44262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Рис.3. Приспособления для удаления нагара из головки цилиндров (а) и канавок поршней (б)</a:t>
            </a:r>
          </a:p>
        </p:txBody>
      </p:sp>
      <p:pic>
        <p:nvPicPr>
          <p:cNvPr id="5" name="Объект 3" descr="C:\Documents and Settings\Admin\Local Settings\Temporary Internet Files\Content.Word\IMG_0001.jpg">
            <a:extLst>
              <a:ext uri="{FF2B5EF4-FFF2-40B4-BE49-F238E27FC236}">
                <a16:creationId xmlns:a16="http://schemas.microsoft.com/office/drawing/2014/main" id="{13459FF4-36AF-46CA-AE2E-11C78CF74A04}"/>
              </a:ext>
            </a:extLst>
          </p:cNvPr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139" y="3171483"/>
            <a:ext cx="4939747" cy="276217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53982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2C8614-B1A9-4DAB-AC0A-B0942188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Инструкционная карта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FA17DF-FCCF-4782-8A96-0F3AB7CDB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81261" cy="4351338"/>
          </a:xfrm>
        </p:spPr>
        <p:txBody>
          <a:bodyPr>
            <a:normAutofit/>
          </a:bodyPr>
          <a:lstStyle/>
          <a:p>
            <a:r>
              <a:rPr lang="ru-RU" dirty="0"/>
              <a:t>Чтобы не повредить прокладку головки цилиндров, при ее снятии следует соблюдать особую осторожность. </a:t>
            </a:r>
          </a:p>
          <a:p>
            <a:r>
              <a:rPr lang="ru-RU" dirty="0"/>
              <a:t>При установке поверхности прокладки обрабатывают графитовым порошком для предохранения их от пригорания к поверхностям головки и блока цилиндров.</a:t>
            </a:r>
          </a:p>
          <a:p>
            <a:endParaRPr lang="ru-RU" dirty="0"/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88563CFB-F92D-475B-AB39-D14CB9546F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5" t="-4572" r="10820" b="44982"/>
          <a:stretch/>
        </p:blipFill>
        <p:spPr>
          <a:xfrm>
            <a:off x="7017026" y="1262270"/>
            <a:ext cx="4075043" cy="45677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1477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2C8614-B1A9-4DAB-AC0A-B0942188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Инструкционная карта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FA17DF-FCCF-4782-8A96-0F3AB7CDB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348" y="1825625"/>
            <a:ext cx="7096539" cy="435133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Плотность прилегания головки к поверхности блока цилиндров обеспечивается правильной затяжкой болтов (гаек) ее крепления.</a:t>
            </a:r>
          </a:p>
          <a:p>
            <a:r>
              <a:rPr lang="ru-RU" dirty="0"/>
              <a:t> Для обеспечения равномерной затяжки и предупреждения коро­бления головки цилиндров, затяжку следует начинать с ее середи­ны. </a:t>
            </a:r>
          </a:p>
          <a:p>
            <a:r>
              <a:rPr lang="ru-RU" dirty="0"/>
              <a:t>Болты (гайки) чугунных головок затягивают на прогретом дви­гателе, а головок из алюминиевого сплава — на холодном. </a:t>
            </a:r>
          </a:p>
          <a:p>
            <a:r>
              <a:rPr lang="ru-RU" dirty="0"/>
              <a:t>Окон­чательную затяжку производят торцовым ключом с динамомет­рической рукояткой.</a:t>
            </a:r>
          </a:p>
          <a:p>
            <a:endParaRPr lang="ru-RU" dirty="0"/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19A92C18-B5A8-4727-9A9F-B353F61D58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5" t="-4572" r="10820" b="44982"/>
          <a:stretch/>
        </p:blipFill>
        <p:spPr>
          <a:xfrm>
            <a:off x="7841974" y="1609256"/>
            <a:ext cx="4075043" cy="45677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1167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2C8614-B1A9-4DAB-AC0A-B0942188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Инструкционная карта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FA17DF-FCCF-4782-8A96-0F3AB7CDB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188765" cy="4351338"/>
          </a:xfrm>
        </p:spPr>
        <p:txBody>
          <a:bodyPr>
            <a:normAutofit/>
          </a:bodyPr>
          <a:lstStyle/>
          <a:p>
            <a:r>
              <a:rPr lang="ru-RU" dirty="0"/>
              <a:t>Упражнение считается выполненным, если на деталях криво­шипно-шатунного механизма отсутствуют следы нагара.</a:t>
            </a:r>
          </a:p>
          <a:p>
            <a:r>
              <a:rPr lang="ru-RU" dirty="0"/>
              <a:t>Значения силы затяжки болтов (гаек) крепления головки ци­линдров должны строго соответствовать справочным данным по каждому двигателю.</a:t>
            </a:r>
          </a:p>
          <a:p>
            <a:endParaRPr lang="ru-RU" dirty="0"/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752C5540-0995-4256-B02F-4B142A7523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5" t="-4572" r="10820" b="44982"/>
          <a:stretch/>
        </p:blipFill>
        <p:spPr>
          <a:xfrm>
            <a:off x="7404653" y="1371600"/>
            <a:ext cx="4075043" cy="45677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14443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52A7B3-8B62-4B5A-AE9A-B1AE2ADED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n w="38100">
                  <a:solidFill>
                    <a:srgbClr val="FF0000"/>
                  </a:solidFill>
                </a:ln>
              </a:rPr>
              <a:t>Контрольные вопросы.</a:t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A16A8D66-9596-497A-BB96-C527F6EC4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74" y="1321904"/>
            <a:ext cx="6947452" cy="5536096"/>
          </a:xfrm>
        </p:spPr>
        <p:txBody>
          <a:bodyPr>
            <a:normAutofit/>
          </a:bodyPr>
          <a:lstStyle/>
          <a:p>
            <a:r>
              <a:rPr lang="ru-RU" dirty="0"/>
              <a:t>1.Какие действия необходимо выполнить перед разборкой сборочной единицы?</a:t>
            </a:r>
          </a:p>
          <a:p>
            <a:r>
              <a:rPr lang="ru-RU" dirty="0"/>
              <a:t>2.Назовите место прослушивания работы изношенных поршня и  цилиндра двигателя стетоскопом и характер стуков, возникающих при их неисправности.</a:t>
            </a:r>
            <a:r>
              <a:rPr lang="ru-RU" b="1" dirty="0"/>
              <a:t> </a:t>
            </a:r>
          </a:p>
          <a:p>
            <a:r>
              <a:rPr lang="ru-RU" dirty="0"/>
              <a:t>3.Перечислите основные неисправности кривошипно-шатунного меха­низма.</a:t>
            </a:r>
          </a:p>
          <a:p>
            <a:r>
              <a:rPr lang="ru-RU" dirty="0"/>
              <a:t>4. Вследствие каких неисправностей кривошипно-шатунного механиз­ма двигатель не развивает полную </a:t>
            </a:r>
            <a:r>
              <a:rPr lang="ru-RU" i="1" dirty="0"/>
              <a:t>мощность </a:t>
            </a:r>
            <a:r>
              <a:rPr lang="ru-RU" dirty="0"/>
              <a:t>при снижении компрес­сии?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Объект 7">
            <a:extLst>
              <a:ext uri="{FF2B5EF4-FFF2-40B4-BE49-F238E27FC236}">
                <a16:creationId xmlns:a16="http://schemas.microsoft.com/office/drawing/2014/main" id="{2068ACC5-0A45-47F5-B1B5-CACEC075F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4967" y="512500"/>
            <a:ext cx="3138833" cy="5832999"/>
          </a:xfrm>
          <a:prstGeom prst="rect">
            <a:avLst/>
          </a:prstGeom>
          <a:ln w="57150" cap="sq">
            <a:solidFill>
              <a:schemeClr val="accent4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5261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52A7B3-8B62-4B5A-AE9A-B1AE2ADED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n w="38100">
                  <a:solidFill>
                    <a:srgbClr val="FF0000"/>
                  </a:solidFill>
                </a:ln>
              </a:rPr>
              <a:t>Контрольные вопросы.</a:t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A16A8D66-9596-497A-BB96-C527F6EC4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74" y="1321904"/>
            <a:ext cx="6947452" cy="5536096"/>
          </a:xfrm>
        </p:spPr>
        <p:txBody>
          <a:bodyPr>
            <a:normAutofit/>
          </a:bodyPr>
          <a:lstStyle/>
          <a:p>
            <a:r>
              <a:rPr lang="ru-RU" dirty="0"/>
              <a:t>5.</a:t>
            </a:r>
            <a:r>
              <a:rPr lang="ru-RU" i="1" dirty="0"/>
              <a:t> Каковы </a:t>
            </a:r>
            <a:r>
              <a:rPr lang="ru-RU" dirty="0"/>
              <a:t>причины </a:t>
            </a:r>
            <a:r>
              <a:rPr lang="ru-RU" i="1" dirty="0"/>
              <a:t>стука коленчатого </a:t>
            </a:r>
            <a:r>
              <a:rPr lang="ru-RU" dirty="0"/>
              <a:t>вала?</a:t>
            </a:r>
          </a:p>
          <a:p>
            <a:r>
              <a:rPr lang="ru-RU" dirty="0"/>
              <a:t> 6. Как определяется состояние коренных подшипников коленчатого вала с </a:t>
            </a:r>
            <a:r>
              <a:rPr lang="ru-RU" i="1" dirty="0"/>
              <a:t>помощью </a:t>
            </a:r>
            <a:r>
              <a:rPr lang="ru-RU" dirty="0"/>
              <a:t>стетоскопа?</a:t>
            </a:r>
          </a:p>
          <a:p>
            <a:r>
              <a:rPr lang="ru-RU" dirty="0"/>
              <a:t>7. Как с помощью стетоскопа определяется состояние сопряжения поршневой палец—втулка верхней головки шатуна?</a:t>
            </a:r>
          </a:p>
          <a:p>
            <a:r>
              <a:rPr lang="ru-RU" dirty="0"/>
              <a:t>8. В каких местах прослушиваются шатунные подшипники коленчатого</a:t>
            </a:r>
            <a:br>
              <a:rPr lang="ru-RU" dirty="0"/>
            </a:br>
            <a:r>
              <a:rPr lang="ru-RU" dirty="0"/>
              <a:t>вала?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Объект 7">
            <a:extLst>
              <a:ext uri="{FF2B5EF4-FFF2-40B4-BE49-F238E27FC236}">
                <a16:creationId xmlns:a16="http://schemas.microsoft.com/office/drawing/2014/main" id="{2068ACC5-0A45-47F5-B1B5-CACEC075F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574" y="365125"/>
            <a:ext cx="3193775" cy="5935099"/>
          </a:xfrm>
          <a:prstGeom prst="rect">
            <a:avLst/>
          </a:prstGeom>
          <a:ln w="57150" cap="sq">
            <a:solidFill>
              <a:schemeClr val="accent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62153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836</Words>
  <Application>Microsoft Office PowerPoint</Application>
  <PresentationFormat>Широкоэкранный</PresentationFormat>
  <Paragraphs>74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Тема Office</vt:lpstr>
      <vt:lpstr>Учебная практика для профессии 23.01.17 Мастер по ремонту и обслуживанию автомобилей    Тема практического занятия:   Техническое обслуживание и ремонт кривошипно-шатунного механизма. </vt:lpstr>
      <vt:lpstr> </vt:lpstr>
      <vt:lpstr>Презентация PowerPoint</vt:lpstr>
      <vt:lpstr>Презентация PowerPoint</vt:lpstr>
      <vt:lpstr>Требования к результатам усвоения учебного материала. </vt:lpstr>
      <vt:lpstr>Требования к результатам усвоения учебного материала. </vt:lpstr>
      <vt:lpstr>Инструкционная карта </vt:lpstr>
      <vt:lpstr>Инструкционная карта </vt:lpstr>
      <vt:lpstr>Инструкционная карта </vt:lpstr>
      <vt:lpstr>Инструкционная карта </vt:lpstr>
      <vt:lpstr>Инструкционная карта </vt:lpstr>
      <vt:lpstr>Инструкционная карта</vt:lpstr>
      <vt:lpstr>Инструкционная карта</vt:lpstr>
      <vt:lpstr>Инструкционная карта</vt:lpstr>
      <vt:lpstr>Контрольные вопросы. </vt:lpstr>
      <vt:lpstr>Контрольные вопросы.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УП.01.02. Устройство, техническое обслуживание и ремонт автомобилей. Тема: Техническое обслуживание и ремонт двигателя.     </dc:title>
  <dc:creator>Елена</dc:creator>
  <cp:lastModifiedBy>Елена</cp:lastModifiedBy>
  <cp:revision>19</cp:revision>
  <dcterms:created xsi:type="dcterms:W3CDTF">2021-09-24T21:27:55Z</dcterms:created>
  <dcterms:modified xsi:type="dcterms:W3CDTF">2021-09-26T06:56:04Z</dcterms:modified>
</cp:coreProperties>
</file>