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4" r:id="rId2"/>
    <p:sldId id="289" r:id="rId3"/>
    <p:sldId id="266" r:id="rId4"/>
    <p:sldId id="270" r:id="rId5"/>
    <p:sldId id="269" r:id="rId6"/>
    <p:sldId id="268" r:id="rId7"/>
    <p:sldId id="284" r:id="rId8"/>
    <p:sldId id="271" r:id="rId9"/>
    <p:sldId id="273" r:id="rId10"/>
    <p:sldId id="274" r:id="rId11"/>
    <p:sldId id="290" r:id="rId12"/>
    <p:sldId id="277" r:id="rId13"/>
    <p:sldId id="281" r:id="rId14"/>
    <p:sldId id="278" r:id="rId15"/>
    <p:sldId id="279" r:id="rId16"/>
    <p:sldId id="280" r:id="rId17"/>
    <p:sldId id="286" r:id="rId18"/>
    <p:sldId id="287" r:id="rId19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01F"/>
    <a:srgbClr val="006600"/>
    <a:srgbClr val="1E5C3C"/>
    <a:srgbClr val="1B5135"/>
    <a:srgbClr val="FFFFFF"/>
    <a:srgbClr val="C6E7F0"/>
    <a:srgbClr val="32A6C4"/>
    <a:srgbClr val="D7C7B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94622" autoAdjust="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A766EA2-E6D7-4E29-B666-27BB24BA813D}" type="datetimeFigureOut">
              <a:rPr lang="ru-RU"/>
              <a:pPr/>
              <a:t>11.10.2021</a:t>
            </a:fld>
            <a:endParaRPr lang="ru-RU"/>
          </a:p>
        </p:txBody>
      </p:sp>
      <p:sp>
        <p:nvSpPr>
          <p:cNvPr id="450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EF05793-E1DA-46D8-A4FF-A5F34AE5D3B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3891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FC9010B3-255F-4396-A0F1-5E955EABBAB6}" type="slidenum">
              <a:rPr lang="ru-RU" sz="1200">
                <a:latin typeface="+mn-lt"/>
              </a:rPr>
              <a:pPr algn="r">
                <a:defRPr/>
              </a:pPr>
              <a:t>15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originals/ba/b7/78/bab7780f2390be597f88b14e826de010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907463" y="4902200"/>
            <a:ext cx="3008312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2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400" y="4040188"/>
            <a:ext cx="112712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29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940675" y="5551488"/>
            <a:ext cx="1169988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1524000" y="1652588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AGReverance" pitchFamily="2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одзаголовок 2"/>
          <p:cNvSpPr txBox="1">
            <a:spLocks/>
          </p:cNvSpPr>
          <p:nvPr userDrawn="1"/>
        </p:nvSpPr>
        <p:spPr>
          <a:xfrm>
            <a:off x="1524000" y="4132263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Заголовок 1"/>
          <p:cNvSpPr>
            <a:spLocks noGrp="1"/>
          </p:cNvSpPr>
          <p:nvPr>
            <p:ph type="ctrTitle"/>
          </p:nvPr>
        </p:nvSpPr>
        <p:spPr>
          <a:xfrm>
            <a:off x="2007833" y="1808228"/>
            <a:ext cx="817633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7833" y="4279121"/>
            <a:ext cx="817633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F8CBC-F65F-450A-961F-115E51C7D7CA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F3783-3CF9-416F-855A-23231069E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originals/ba/b7/78/bab7780f2390be597f88b14e826de010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291763" y="5749925"/>
            <a:ext cx="178435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5FF84-D7D4-4B3E-A7F3-B3BD87449EE2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51364-BF95-4EA1-AB80-A44A347335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188700" y="4371975"/>
            <a:ext cx="985838" cy="216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384B-6C65-4B44-9B10-4D5F8E5FA754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8B7CD-1DF6-4F53-BD5D-150CE32C8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220450" y="5443538"/>
            <a:ext cx="971550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51F3E-0A9F-4B37-B3D8-617948E314C4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E155C-0984-4BED-B0B9-815459AB81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5B2F1-55C4-4528-83B1-4F9B702A9438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DE350-9300-4B67-9213-9E92F3A311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572433" y="1825625"/>
            <a:ext cx="11047133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FCC5A-0F00-449D-B0D6-8EB686B0C868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5B3C8-78AE-4BEA-B4C5-0961AF684F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7731" y="1026069"/>
            <a:ext cx="801653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87731" y="3905794"/>
            <a:ext cx="801653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D239B-5A57-48ED-8CDE-95BFAB414071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2025-7405-4E63-8921-9CA395D88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647BA-0971-438A-9FFD-F89101268292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10269-98E0-4EB1-B2C7-6CEC66180E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0316-CD15-4FE6-B50C-E7756D151E47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C2E64-7D14-435D-AE9C-AFC68C32E1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7C21B-77F3-4D06-94A5-45F8B8D5D286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44572-900E-4842-8E35-9B6E1CC66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6715E-DAA8-47D8-99AE-B0156E3B3A73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89B2E-1946-4A27-8B2C-704B40E34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87AF2-09EA-4AE8-BAE2-1E7C0A7FE57D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8226B-89A6-4192-9892-8B47681AA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71D5-8FE7-4F87-A28A-B986F2359F5C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CAE3B-D18B-446C-8619-499F729439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68964-D30C-4D2D-A2A5-61C6CE605FBF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7CB62-5D80-4D8B-B06C-DEC85F53B6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0143-C8DC-4F6E-978E-90B37A0A4B32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DBD1D-28A8-44C2-84D7-255CEFAF1A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7"/>
          <p:cNvPicPr>
            <a:picLocks noChangeAspect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61913" y="6642100"/>
            <a:ext cx="9048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573088" y="455613"/>
            <a:ext cx="11045825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573088" y="1914525"/>
            <a:ext cx="11045825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7C0CB8-F9FB-424B-96C8-AC325488A0A3}" type="datetimeFigureOut">
              <a:rPr lang="ru-RU"/>
              <a:pPr>
                <a:defRPr/>
              </a:pPr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D5528D-1B8A-4BC7-B068-07F28F34E0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4" r:id="rId5"/>
    <p:sldLayoutId id="2147483663" r:id="rId6"/>
    <p:sldLayoutId id="2147483662" r:id="rId7"/>
    <p:sldLayoutId id="2147483661" r:id="rId8"/>
    <p:sldLayoutId id="2147483660" r:id="rId9"/>
    <p:sldLayoutId id="2147483659" r:id="rId10"/>
    <p:sldLayoutId id="2147483658" r:id="rId11"/>
    <p:sldLayoutId id="2147483657" r:id="rId12"/>
    <p:sldLayoutId id="2147483656" r:id="rId13"/>
    <p:sldLayoutId id="2147483655" r:id="rId14"/>
    <p:sldLayoutId id="2147483654" r:id="rId1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GReverance" pitchFamily="2" charset="0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GReverance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bg1"/>
          </a:solidFill>
          <a:latin typeface="AGReverance" pitchFamily="2" charset="0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AGReverance" pitchFamily="2" charset="0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AGReveranc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svetlanal.narod.ru/rabbit/rabbit18.gif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http://svetlanal.narod.ru/rabbit/rabbit17.gif" TargetMode="Externa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s5.rimg.info/ef7e5743b7305f62ca118710b51723ae.gif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s3.rimg.info/cbb4c3f8c2f3b0cee770e22c7e3eb036.gif" TargetMode="External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1.wav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128838" y="1966913"/>
            <a:ext cx="686752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7200"/>
              <a:t>Тема :Буквы Сс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Объект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350" y="509588"/>
            <a:ext cx="104267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2730500" y="536575"/>
            <a:ext cx="7913688" cy="596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/>
              <a:t>Подумайте, какую букву будем писать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48588" y="1198563"/>
            <a:ext cx="3784600" cy="1397000"/>
          </a:xfrm>
        </p:spPr>
        <p:txBody>
          <a:bodyPr/>
          <a:lstStyle/>
          <a:p>
            <a:r>
              <a:rPr lang="ru-RU" b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Шарик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9463" y="2565400"/>
            <a:ext cx="6440487" cy="20669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</a:rPr>
              <a:t>Надуваем быстро шарик.</a:t>
            </a: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</a:rPr>
              <a:t>Он становится большой.</a:t>
            </a: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</a:rPr>
              <a:t>Вдруг шар лопнул,</a:t>
            </a: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</a:rPr>
              <a:t>воздух вышел – </a:t>
            </a: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</a:rPr>
              <a:t>Стал он тонкий и худой.</a:t>
            </a:r>
          </a:p>
        </p:txBody>
      </p:sp>
      <p:pic>
        <p:nvPicPr>
          <p:cNvPr id="32772" name="Picture 4" descr="d02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947738"/>
            <a:ext cx="105251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2"/>
              </a:clrFrom>
              <a:clrTo>
                <a:srgbClr val="FEFE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8363" y="2395538"/>
            <a:ext cx="3962400" cy="202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Rectangle 7"/>
          <p:cNvSpPr>
            <a:spLocks noChangeArrowheads="1"/>
          </p:cNvSpPr>
          <p:nvPr/>
        </p:nvSpPr>
        <p:spPr bwMode="auto">
          <a:xfrm>
            <a:off x="1609725" y="5026025"/>
            <a:ext cx="97774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70000"/>
              </a:lnSpc>
            </a:pPr>
            <a:r>
              <a:rPr lang="ru-RU" sz="2000" b="1">
                <a:latin typeface="Times New Roman" pitchFamily="18" charset="0"/>
              </a:rPr>
              <a:t>Все пальчики обеих рук в «щепотке» и соприкасаются кончиками. </a:t>
            </a:r>
          </a:p>
          <a:p>
            <a:pPr>
              <a:lnSpc>
                <a:spcPct val="70000"/>
              </a:lnSpc>
            </a:pPr>
            <a:r>
              <a:rPr lang="ru-RU" sz="2000" b="1">
                <a:latin typeface="Times New Roman" pitchFamily="18" charset="0"/>
              </a:rPr>
              <a:t>В этом положении дуем на них, при этом пальчики принимают форму шара. </a:t>
            </a:r>
          </a:p>
          <a:p>
            <a:pPr>
              <a:lnSpc>
                <a:spcPct val="70000"/>
              </a:lnSpc>
            </a:pPr>
            <a:r>
              <a:rPr lang="ru-RU" sz="2000" b="1">
                <a:latin typeface="Times New Roman" pitchFamily="18" charset="0"/>
              </a:rPr>
              <a:t>Воздух «выходит», и пальчики принимают исходное положение.</a:t>
            </a:r>
            <a:r>
              <a:rPr lang="ru-RU" sz="2400" b="1">
                <a:latin typeface="Times New Roman" pitchFamily="18" charset="0"/>
              </a:rPr>
              <a:t>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/>
            </a:extLst>
          </p:cNvPr>
          <p:cNvSpPr/>
          <p:nvPr/>
        </p:nvSpPr>
        <p:spPr>
          <a:xfrm>
            <a:off x="2449167" y="441292"/>
            <a:ext cx="7728359" cy="64807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Пальчиковая гимнастика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700463" y="1695450"/>
            <a:ext cx="6096000" cy="1143000"/>
          </a:xfrm>
        </p:spPr>
        <p:txBody>
          <a:bodyPr/>
          <a:lstStyle/>
          <a:p>
            <a:r>
              <a:rPr lang="ru-RU" sz="4000" b="1" smtClean="0">
                <a:solidFill>
                  <a:srgbClr val="FF0066"/>
                </a:solidFill>
                <a:latin typeface="Comic Sans MS" pitchFamily="66" charset="0"/>
              </a:rPr>
              <a:t>Зайчишкины ушки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30513" y="2781300"/>
            <a:ext cx="6648450" cy="20415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Ушки длинные у зайки,</a:t>
            </a:r>
          </a:p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Из кустов они торчат.</a:t>
            </a:r>
          </a:p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Он и прыгает и скачет,</a:t>
            </a:r>
          </a:p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Веселит своих зайчат.</a:t>
            </a:r>
          </a:p>
        </p:txBody>
      </p:sp>
      <p:pic>
        <p:nvPicPr>
          <p:cNvPr id="36868" name="Picture 4" descr="rabbit18"/>
          <p:cNvPicPr>
            <a:picLocks noChangeAspect="1" noChangeArrowheads="1" noCrop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541338" y="1673225"/>
            <a:ext cx="2057400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10" descr="rabbit17"/>
          <p:cNvPicPr>
            <a:picLocks noChangeAspect="1" noChangeArrowheads="1" noCrop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9420225" y="1331913"/>
            <a:ext cx="20653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69400" y="3060700"/>
            <a:ext cx="2179638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Rectangle 12"/>
          <p:cNvSpPr>
            <a:spLocks noChangeArrowheads="1"/>
          </p:cNvSpPr>
          <p:nvPr/>
        </p:nvSpPr>
        <p:spPr bwMode="auto">
          <a:xfrm>
            <a:off x="841375" y="5019675"/>
            <a:ext cx="74945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ru-RU" sz="2000" b="1">
                <a:latin typeface="Times New Roman" pitchFamily="18" charset="0"/>
              </a:rPr>
              <a:t>Пальчики в кулачок. Выставить вверх указательный пальцы. </a:t>
            </a:r>
          </a:p>
          <a:p>
            <a:pPr>
              <a:lnSpc>
                <a:spcPct val="70000"/>
              </a:lnSpc>
            </a:pPr>
            <a:r>
              <a:rPr lang="ru-RU" sz="2000" b="1">
                <a:latin typeface="Times New Roman" pitchFamily="18" charset="0"/>
              </a:rPr>
              <a:t>Ими шевелить в стороны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/>
            </a:extLst>
          </p:cNvPr>
          <p:cNvSpPr/>
          <p:nvPr/>
        </p:nvSpPr>
        <p:spPr>
          <a:xfrm>
            <a:off x="3469234" y="622267"/>
            <a:ext cx="5796643" cy="64807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Пальчиковая гимнастика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21600" y="457200"/>
            <a:ext cx="3149600" cy="1143000"/>
          </a:xfrm>
        </p:spPr>
        <p:txBody>
          <a:bodyPr/>
          <a:lstStyle/>
          <a:p>
            <a:r>
              <a:rPr lang="ru-RU" b="1" smtClean="0">
                <a:solidFill>
                  <a:srgbClr val="FF0066"/>
                </a:solidFill>
                <a:latin typeface="Comic Sans MS" pitchFamily="66" charset="0"/>
              </a:rPr>
              <a:t>Жук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2200275"/>
            <a:ext cx="5010150" cy="19240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Жук летит, </a:t>
            </a:r>
          </a:p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Жук жужжит, </a:t>
            </a:r>
          </a:p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И усами шевелит.</a:t>
            </a:r>
          </a:p>
        </p:txBody>
      </p:sp>
      <p:pic>
        <p:nvPicPr>
          <p:cNvPr id="35844" name="Picture 6" descr="http://s5.rimg.info/ef7e5743b7305f62ca118710b51723ae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914400" y="625475"/>
            <a:ext cx="2017713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21600" y="2378075"/>
            <a:ext cx="30099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1031875" y="5022850"/>
            <a:ext cx="8382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>
                <a:latin typeface="Times New Roman" pitchFamily="18" charset="0"/>
              </a:rPr>
              <a:t>Пальчики в кулачок. </a:t>
            </a:r>
          </a:p>
          <a:p>
            <a:pPr>
              <a:lnSpc>
                <a:spcPct val="80000"/>
              </a:lnSpc>
            </a:pPr>
            <a:r>
              <a:rPr lang="ru-RU" sz="2000" b="1">
                <a:latin typeface="Times New Roman" pitchFamily="18" charset="0"/>
              </a:rPr>
              <a:t>Указательный и мизинец разведены в стороны, ребенок шевелит ими.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/>
            </a:extLst>
          </p:cNvPr>
          <p:cNvSpPr/>
          <p:nvPr/>
        </p:nvSpPr>
        <p:spPr>
          <a:xfrm>
            <a:off x="3469234" y="622267"/>
            <a:ext cx="5796643" cy="64807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Пальчиковая гимнастика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937500" y="455613"/>
            <a:ext cx="3681413" cy="1397000"/>
          </a:xfrm>
        </p:spPr>
        <p:txBody>
          <a:bodyPr/>
          <a:lstStyle/>
          <a:p>
            <a:r>
              <a:rPr lang="ru-RU" b="1" smtClean="0">
                <a:solidFill>
                  <a:srgbClr val="FF0066"/>
                </a:solidFill>
                <a:latin typeface="Comic Sans MS" pitchFamily="66" charset="0"/>
              </a:rPr>
              <a:t>Осы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08200" y="2484438"/>
            <a:ext cx="7158038" cy="17113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Осы любят сладкое,</a:t>
            </a:r>
          </a:p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к сладкому летят.</a:t>
            </a:r>
          </a:p>
          <a:p>
            <a:pPr>
              <a:buFont typeface="Arial" charset="0"/>
              <a:buNone/>
            </a:pPr>
            <a:r>
              <a:rPr lang="ru-RU" b="1" smtClean="0">
                <a:latin typeface="Times New Roman" pitchFamily="18" charset="0"/>
              </a:rPr>
              <a:t>И укусят осы, если захотят.</a:t>
            </a:r>
          </a:p>
        </p:txBody>
      </p:sp>
      <p:grpSp>
        <p:nvGrpSpPr>
          <p:cNvPr id="34820" name="Group 7"/>
          <p:cNvGrpSpPr>
            <a:grpSpLocks/>
          </p:cNvGrpSpPr>
          <p:nvPr/>
        </p:nvGrpSpPr>
        <p:grpSpPr bwMode="auto">
          <a:xfrm>
            <a:off x="1320800" y="914400"/>
            <a:ext cx="2228850" cy="1495425"/>
            <a:chOff x="192" y="192"/>
            <a:chExt cx="1485" cy="1326"/>
          </a:xfrm>
        </p:grpSpPr>
        <p:pic>
          <p:nvPicPr>
            <p:cNvPr id="34821" name="Picture 5" descr="http://s3.rimg.info/cbb4c3f8c2f3b0cee770e22c7e3eb036.gif"/>
            <p:cNvPicPr>
              <a:picLocks noChangeAspect="1" noChangeArrowheads="1"/>
            </p:cNvPicPr>
            <p:nvPr/>
          </p:nvPicPr>
          <p:blipFill>
            <a:blip r:embed="rId2" r:link="rId3"/>
            <a:srcRect/>
            <a:stretch>
              <a:fillRect/>
            </a:stretch>
          </p:blipFill>
          <p:spPr bwMode="auto">
            <a:xfrm>
              <a:off x="768" y="192"/>
              <a:ext cx="909" cy="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2" name="Picture 6" descr="http://s3.rimg.info/cbb4c3f8c2f3b0cee770e22c7e3eb036.gif"/>
            <p:cNvPicPr>
              <a:picLocks noChangeAspect="1" noChangeArrowheads="1"/>
            </p:cNvPicPr>
            <p:nvPr/>
          </p:nvPicPr>
          <p:blipFill>
            <a:blip r:embed="rId2" r:link="rId3"/>
            <a:srcRect/>
            <a:stretch>
              <a:fillRect/>
            </a:stretch>
          </p:blipFill>
          <p:spPr bwMode="auto">
            <a:xfrm>
              <a:off x="192" y="528"/>
              <a:ext cx="1005" cy="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23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AE2"/>
              </a:clrFrom>
              <a:clrTo>
                <a:srgbClr val="FEFAE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6650" y="1895475"/>
            <a:ext cx="23860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4" name="Rectangle 9"/>
          <p:cNvSpPr>
            <a:spLocks noChangeArrowheads="1"/>
          </p:cNvSpPr>
          <p:nvPr/>
        </p:nvSpPr>
        <p:spPr bwMode="auto">
          <a:xfrm>
            <a:off x="674688" y="4873625"/>
            <a:ext cx="89074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>
                <a:latin typeface="Times New Roman" pitchFamily="18" charset="0"/>
              </a:rPr>
              <a:t>Выставить средний палец, зажать его между указательным и безымянным </a:t>
            </a:r>
          </a:p>
          <a:p>
            <a:pPr>
              <a:lnSpc>
                <a:spcPct val="80000"/>
              </a:lnSpc>
            </a:pPr>
            <a:r>
              <a:rPr lang="ru-RU" sz="2000" b="1">
                <a:latin typeface="Times New Roman" pitchFamily="18" charset="0"/>
              </a:rPr>
              <a:t>вращать им в разные стороны.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/>
            </a:extLst>
          </p:cNvPr>
          <p:cNvSpPr/>
          <p:nvPr/>
        </p:nvSpPr>
        <p:spPr>
          <a:xfrm>
            <a:off x="3469234" y="622267"/>
            <a:ext cx="5796643" cy="64807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Пальчиковая гимнастика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/>
              <a:tblGrid>
                <a:gridCol w="1103313"/>
                <a:gridCol w="9985375"/>
                <a:gridCol w="1103312"/>
              </a:tblGrid>
              <a:tr h="17145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1714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Reveranc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IMG_2093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692150"/>
            <a:ext cx="2881313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IMG_2093 - копия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3713" y="620713"/>
            <a:ext cx="250348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271797" y="692696"/>
            <a:ext cx="4032448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Как сидеть за столом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35634" y="2492896"/>
            <a:ext cx="403350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Так правильно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5942" y="2492896"/>
            <a:ext cx="403192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Так неправильно.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83778" y="2996952"/>
            <a:ext cx="480103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Как расположить тетрадь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367810" y="5157192"/>
            <a:ext cx="4032974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Как держать ручку</a:t>
            </a:r>
          </a:p>
        </p:txBody>
      </p:sp>
      <p:pic>
        <p:nvPicPr>
          <p:cNvPr id="14" name="Рисунок 13" descr="IMG_2094 - копия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87488" y="3141663"/>
            <a:ext cx="2208212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IMG_2094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88388" y="3141663"/>
            <a:ext cx="23749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815942" y="4797152"/>
            <a:ext cx="403192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Так неправильно.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28180" y="4797152"/>
            <a:ext cx="403192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Так правильно</a:t>
            </a:r>
          </a:p>
        </p:txBody>
      </p:sp>
      <p:pic>
        <p:nvPicPr>
          <p:cNvPr id="18" name="Рисунок 17" descr="IMG_2095 - копия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04213" y="5589588"/>
            <a:ext cx="256063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7823665" y="6457890"/>
            <a:ext cx="403350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Так правильно</a:t>
            </a:r>
          </a:p>
        </p:txBody>
      </p:sp>
      <p:pic>
        <p:nvPicPr>
          <p:cNvPr id="20" name="Рисунок 19" descr="IMG_2095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5229225"/>
            <a:ext cx="2687638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911425" y="6457890"/>
            <a:ext cx="40329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Так неправильно.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40"/>
                            </p:stCondLst>
                            <p:childTnLst>
                              <p:par>
                                <p:cTn id="2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8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40"/>
                            </p:stCondLst>
                            <p:childTnLst>
                              <p:par>
                                <p:cTn id="5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4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0"/>
                            </p:stCondLst>
                            <p:childTnLst>
                              <p:par>
                                <p:cTn id="7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/>
            </a:extLst>
          </p:cNvPr>
          <p:cNvSpPr/>
          <p:nvPr/>
        </p:nvSpPr>
        <p:spPr>
          <a:xfrm>
            <a:off x="4847865" y="332656"/>
            <a:ext cx="3327946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Образец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/>
            </a:extLst>
          </p:cNvPr>
          <p:cNvSpPr/>
          <p:nvPr/>
        </p:nvSpPr>
        <p:spPr>
          <a:xfrm>
            <a:off x="1390650" y="1322388"/>
            <a:ext cx="5761038" cy="36195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258888" y="3213100"/>
            <a:ext cx="39608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258888" y="4581525"/>
            <a:ext cx="38893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78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0150" y="1277938"/>
            <a:ext cx="6913563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Freeform 11"/>
          <p:cNvSpPr>
            <a:spLocks/>
          </p:cNvSpPr>
          <p:nvPr/>
        </p:nvSpPr>
        <p:spPr bwMode="auto">
          <a:xfrm>
            <a:off x="2046288" y="1779588"/>
            <a:ext cx="1744662" cy="2705100"/>
          </a:xfrm>
          <a:custGeom>
            <a:avLst/>
            <a:gdLst>
              <a:gd name="T0" fmla="*/ 1308100 w 824"/>
              <a:gd name="T1" fmla="*/ 1853695 h 1341"/>
              <a:gd name="T2" fmla="*/ 857250 w 824"/>
              <a:gd name="T3" fmla="*/ 2388221 h 1341"/>
              <a:gd name="T4" fmla="*/ 219075 w 824"/>
              <a:gd name="T5" fmla="*/ 2646407 h 1341"/>
              <a:gd name="T6" fmla="*/ 1588 w 824"/>
              <a:gd name="T7" fmla="*/ 2037249 h 1341"/>
              <a:gd name="T8" fmla="*/ 204788 w 824"/>
              <a:gd name="T9" fmla="*/ 1042830 h 1341"/>
              <a:gd name="T10" fmla="*/ 596900 w 824"/>
              <a:gd name="T11" fmla="*/ 286425 h 1341"/>
              <a:gd name="T12" fmla="*/ 1031875 w 824"/>
              <a:gd name="T13" fmla="*/ 82700 h 1341"/>
              <a:gd name="T14" fmla="*/ 1162050 w 824"/>
              <a:gd name="T15" fmla="*/ 784643 h 13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24"/>
              <a:gd name="T25" fmla="*/ 0 h 1341"/>
              <a:gd name="T26" fmla="*/ 824 w 824"/>
              <a:gd name="T27" fmla="*/ 1341 h 13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24" h="1341">
                <a:moveTo>
                  <a:pt x="824" y="919"/>
                </a:moveTo>
                <a:cubicBezTo>
                  <a:pt x="778" y="963"/>
                  <a:pt x="654" y="1118"/>
                  <a:pt x="540" y="1184"/>
                </a:cubicBezTo>
                <a:cubicBezTo>
                  <a:pt x="426" y="1250"/>
                  <a:pt x="228" y="1341"/>
                  <a:pt x="138" y="1312"/>
                </a:cubicBezTo>
                <a:cubicBezTo>
                  <a:pt x="48" y="1283"/>
                  <a:pt x="2" y="1142"/>
                  <a:pt x="1" y="1010"/>
                </a:cubicBezTo>
                <a:cubicBezTo>
                  <a:pt x="0" y="878"/>
                  <a:pt x="67" y="662"/>
                  <a:pt x="129" y="517"/>
                </a:cubicBezTo>
                <a:cubicBezTo>
                  <a:pt x="191" y="372"/>
                  <a:pt x="289" y="221"/>
                  <a:pt x="376" y="142"/>
                </a:cubicBezTo>
                <a:cubicBezTo>
                  <a:pt x="463" y="63"/>
                  <a:pt x="591" y="0"/>
                  <a:pt x="650" y="41"/>
                </a:cubicBezTo>
                <a:cubicBezTo>
                  <a:pt x="709" y="82"/>
                  <a:pt x="715" y="317"/>
                  <a:pt x="732" y="389"/>
                </a:cubicBezTo>
              </a:path>
            </a:pathLst>
          </a:custGeom>
          <a:noFill/>
          <a:ln w="152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Взрыв: 8 точек 16">
            <a:extLst>
              <a:ext uri="{FF2B5EF4-FFF2-40B4-BE49-F238E27FC236}"/>
            </a:extLst>
          </p:cNvPr>
          <p:cNvSpPr/>
          <p:nvPr/>
        </p:nvSpPr>
        <p:spPr>
          <a:xfrm>
            <a:off x="3416300" y="2319338"/>
            <a:ext cx="374650" cy="263525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897" name="Freeform 11"/>
          <p:cNvSpPr>
            <a:spLocks/>
          </p:cNvSpPr>
          <p:nvPr/>
        </p:nvSpPr>
        <p:spPr bwMode="auto">
          <a:xfrm>
            <a:off x="3575050" y="3240088"/>
            <a:ext cx="1119188" cy="1244600"/>
          </a:xfrm>
          <a:custGeom>
            <a:avLst/>
            <a:gdLst>
              <a:gd name="T0" fmla="*/ 840573 w 824"/>
              <a:gd name="T1" fmla="*/ 852752 h 1341"/>
              <a:gd name="T2" fmla="*/ 550861 w 824"/>
              <a:gd name="T3" fmla="*/ 1098649 h 1341"/>
              <a:gd name="T4" fmla="*/ 140776 w 824"/>
              <a:gd name="T5" fmla="*/ 1217422 h 1341"/>
              <a:gd name="T6" fmla="*/ 1020 w 824"/>
              <a:gd name="T7" fmla="*/ 937192 h 1341"/>
              <a:gd name="T8" fmla="*/ 131595 w 824"/>
              <a:gd name="T9" fmla="*/ 479731 h 1341"/>
              <a:gd name="T10" fmla="*/ 383562 w 824"/>
              <a:gd name="T11" fmla="*/ 131764 h 1341"/>
              <a:gd name="T12" fmla="*/ 663073 w 824"/>
              <a:gd name="T13" fmla="*/ 38044 h 1341"/>
              <a:gd name="T14" fmla="*/ 746723 w 824"/>
              <a:gd name="T15" fmla="*/ 360958 h 13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24"/>
              <a:gd name="T25" fmla="*/ 0 h 1341"/>
              <a:gd name="T26" fmla="*/ 824 w 824"/>
              <a:gd name="T27" fmla="*/ 1341 h 13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24" h="1341">
                <a:moveTo>
                  <a:pt x="824" y="919"/>
                </a:moveTo>
                <a:cubicBezTo>
                  <a:pt x="778" y="963"/>
                  <a:pt x="654" y="1118"/>
                  <a:pt x="540" y="1184"/>
                </a:cubicBezTo>
                <a:cubicBezTo>
                  <a:pt x="426" y="1250"/>
                  <a:pt x="228" y="1341"/>
                  <a:pt x="138" y="1312"/>
                </a:cubicBezTo>
                <a:cubicBezTo>
                  <a:pt x="48" y="1283"/>
                  <a:pt x="2" y="1142"/>
                  <a:pt x="1" y="1010"/>
                </a:cubicBezTo>
                <a:cubicBezTo>
                  <a:pt x="0" y="878"/>
                  <a:pt x="67" y="662"/>
                  <a:pt x="129" y="517"/>
                </a:cubicBezTo>
                <a:cubicBezTo>
                  <a:pt x="191" y="372"/>
                  <a:pt x="289" y="221"/>
                  <a:pt x="376" y="142"/>
                </a:cubicBezTo>
                <a:cubicBezTo>
                  <a:pt x="463" y="63"/>
                  <a:pt x="591" y="0"/>
                  <a:pt x="650" y="41"/>
                </a:cubicBezTo>
                <a:cubicBezTo>
                  <a:pt x="709" y="82"/>
                  <a:pt x="715" y="317"/>
                  <a:pt x="732" y="389"/>
                </a:cubicBezTo>
              </a:path>
            </a:pathLst>
          </a:custGeom>
          <a:noFill/>
          <a:ln w="152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789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72563" y="4005263"/>
            <a:ext cx="2795587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/>
            </a:extLst>
          </p:cNvPr>
          <p:cNvSpPr/>
          <p:nvPr/>
        </p:nvSpPr>
        <p:spPr>
          <a:xfrm>
            <a:off x="1677988" y="1628775"/>
            <a:ext cx="9313862" cy="863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/>
            <a:endParaRPr lang="ru-RU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/>
            <a:endParaRPr lang="ru-RU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/>
            <a:endParaRPr lang="ru-RU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/>
            <a:r>
              <a:rPr lang="ru-RU" sz="4800" b="1">
                <a:solidFill>
                  <a:schemeClr val="tx1"/>
                </a:solidFill>
                <a:latin typeface="Arial" charset="0"/>
                <a:cs typeface="Arial" charset="0"/>
              </a:rPr>
              <a:t>Осины, у,  Нина.</a:t>
            </a:r>
          </a:p>
          <a:p>
            <a:pPr algn="ctr"/>
            <a:endParaRPr lang="ru-RU" sz="4800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/>
            <a:endParaRPr lang="ru-RU" sz="4800" b="1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/>
            </a:extLst>
          </p:cNvPr>
          <p:cNvSpPr/>
          <p:nvPr/>
        </p:nvSpPr>
        <p:spPr>
          <a:xfrm>
            <a:off x="7920038" y="2852738"/>
            <a:ext cx="3613150" cy="7921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800" b="1">
                <a:solidFill>
                  <a:schemeClr val="tx1"/>
                </a:solidFill>
                <a:cs typeface="Arial" charset="0"/>
              </a:rPr>
              <a:t>Нина.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/>
            </a:extLst>
          </p:cNvPr>
          <p:cNvSpPr/>
          <p:nvPr/>
        </p:nvSpPr>
        <p:spPr>
          <a:xfrm>
            <a:off x="1968500" y="2708275"/>
            <a:ext cx="1611313" cy="9032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800" b="1">
                <a:solidFill>
                  <a:schemeClr val="tx1"/>
                </a:solidFill>
                <a:cs typeface="Arial" charset="0"/>
              </a:rPr>
              <a:t>У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/>
            </a:extLst>
          </p:cNvPr>
          <p:cNvSpPr/>
          <p:nvPr/>
        </p:nvSpPr>
        <p:spPr>
          <a:xfrm>
            <a:off x="3887788" y="2997200"/>
            <a:ext cx="3613150" cy="61277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800" b="1">
                <a:solidFill>
                  <a:schemeClr val="tx1"/>
                </a:solidFill>
                <a:cs typeface="Arial" charset="0"/>
              </a:rPr>
              <a:t>осины</a:t>
            </a:r>
          </a:p>
        </p:txBody>
      </p:sp>
      <p:pic>
        <p:nvPicPr>
          <p:cNvPr id="38919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413" y="3573463"/>
            <a:ext cx="2274887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7388" y="4905375"/>
            <a:ext cx="1520825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2925763" y="450850"/>
            <a:ext cx="5803900" cy="585788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/>
              <a:t>Составь предложение.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/>
            </a:extLst>
          </p:cNvPr>
          <p:cNvSpPr/>
          <p:nvPr/>
        </p:nvSpPr>
        <p:spPr>
          <a:xfrm>
            <a:off x="1176338" y="2420938"/>
            <a:ext cx="3613150" cy="64928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</a:rPr>
              <a:t>Нина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/>
            </a:extLst>
          </p:cNvPr>
          <p:cNvSpPr/>
          <p:nvPr/>
        </p:nvSpPr>
        <p:spPr>
          <a:xfrm>
            <a:off x="4965700" y="2424113"/>
            <a:ext cx="1611313" cy="6143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/>
            </a:extLst>
          </p:cNvPr>
          <p:cNvSpPr/>
          <p:nvPr/>
        </p:nvSpPr>
        <p:spPr>
          <a:xfrm>
            <a:off x="6959600" y="2443163"/>
            <a:ext cx="3613150" cy="61277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</a:rPr>
              <a:t>осины.</a:t>
            </a: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0413" y="3573463"/>
            <a:ext cx="2274887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7388" y="4905375"/>
            <a:ext cx="1520825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1671638" y="449263"/>
            <a:ext cx="7680325" cy="587375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/>
              <a:t>Составь предложение по схеме.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2073275" y="1633538"/>
            <a:ext cx="1597025" cy="476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5665788" y="1666875"/>
            <a:ext cx="450850" cy="4762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7673975" y="1577975"/>
            <a:ext cx="1927225" cy="476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 flipH="1">
            <a:off x="2913063" y="1571625"/>
            <a:ext cx="1587" cy="5445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8836025" y="1530350"/>
            <a:ext cx="11113" cy="5619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H="1">
            <a:off x="8099425" y="1541463"/>
            <a:ext cx="1588" cy="5603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2081213" y="1338263"/>
            <a:ext cx="11112" cy="7683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2108200" y="1609725"/>
            <a:ext cx="793750" cy="4619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8107363" y="1584325"/>
            <a:ext cx="731837" cy="4413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8840788" y="1565275"/>
            <a:ext cx="744537" cy="4730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2914650" y="1631950"/>
            <a:ext cx="746125" cy="4841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9759950" y="1108075"/>
            <a:ext cx="4175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6600" b="1"/>
              <a:t>.</a:t>
            </a:r>
          </a:p>
        </p:txBody>
      </p:sp>
      <p:sp>
        <p:nvSpPr>
          <p:cNvPr id="39958" name="AutoShape 22"/>
          <p:cNvSpPr>
            <a:spLocks noChangeArrowheads="1"/>
          </p:cNvSpPr>
          <p:nvPr/>
        </p:nvSpPr>
        <p:spPr bwMode="auto">
          <a:xfrm rot="10800000">
            <a:off x="8834438" y="1584325"/>
            <a:ext cx="760412" cy="46355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59" name="AutoShape 23"/>
          <p:cNvSpPr>
            <a:spLocks noChangeArrowheads="1"/>
          </p:cNvSpPr>
          <p:nvPr/>
        </p:nvSpPr>
        <p:spPr bwMode="auto">
          <a:xfrm rot="10800000">
            <a:off x="8059738" y="1543050"/>
            <a:ext cx="758825" cy="48895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60" name="AutoShape 24"/>
          <p:cNvSpPr>
            <a:spLocks noChangeArrowheads="1"/>
          </p:cNvSpPr>
          <p:nvPr/>
        </p:nvSpPr>
        <p:spPr bwMode="auto">
          <a:xfrm rot="10800000">
            <a:off x="2840038" y="1630363"/>
            <a:ext cx="798512" cy="43815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61" name="AutoShape 25"/>
          <p:cNvSpPr>
            <a:spLocks noChangeArrowheads="1"/>
          </p:cNvSpPr>
          <p:nvPr/>
        </p:nvSpPr>
        <p:spPr bwMode="auto">
          <a:xfrm rot="10800000">
            <a:off x="2181225" y="1627188"/>
            <a:ext cx="747713" cy="45085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7659688" y="1562100"/>
            <a:ext cx="450850" cy="4762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4" name="AutoShape 38"/>
          <p:cNvSpPr>
            <a:spLocks noChangeArrowheads="1"/>
          </p:cNvSpPr>
          <p:nvPr/>
        </p:nvSpPr>
        <p:spPr bwMode="auto">
          <a:xfrm rot="510243">
            <a:off x="620713" y="1665288"/>
            <a:ext cx="3551237" cy="1504950"/>
          </a:xfrm>
          <a:prstGeom prst="cloudCallout">
            <a:avLst>
              <a:gd name="adj1" fmla="val -16060"/>
              <a:gd name="adj2" fmla="val 20745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76" name="AutoShape 40"/>
          <p:cNvSpPr>
            <a:spLocks noChangeArrowheads="1"/>
          </p:cNvSpPr>
          <p:nvPr/>
        </p:nvSpPr>
        <p:spPr bwMode="auto">
          <a:xfrm rot="510243">
            <a:off x="3017838" y="4487863"/>
            <a:ext cx="4032250" cy="1612900"/>
          </a:xfrm>
          <a:prstGeom prst="cloudCallout">
            <a:avLst>
              <a:gd name="adj1" fmla="val -91597"/>
              <a:gd name="adj2" fmla="val 44644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2914313" y="260350"/>
            <a:ext cx="3933825" cy="1873250"/>
          </a:xfrm>
          <a:prstGeom prst="cloudCallout">
            <a:avLst>
              <a:gd name="adj1" fmla="val -51722"/>
              <a:gd name="adj2" fmla="val 28981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pic>
        <p:nvPicPr>
          <p:cNvPr id="14358" name="Picture 22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47388" y="0"/>
            <a:ext cx="13446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9" name="Picture 23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59900" y="981075"/>
            <a:ext cx="13446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0" name="Picture 24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7950" y="2060575"/>
            <a:ext cx="13446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1" name="Picture 25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3913" y="2997200"/>
            <a:ext cx="13430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2" name="Picture 26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8800" y="3860800"/>
            <a:ext cx="13446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3" name="Picture 27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6338" y="4797425"/>
            <a:ext cx="134461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4" name="Picture 28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050" y="5849938"/>
            <a:ext cx="134461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5" name="Picture 29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859607">
            <a:off x="11015663" y="5681663"/>
            <a:ext cx="1008062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6" name="Picture 30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049210">
            <a:off x="9144795" y="4774406"/>
            <a:ext cx="1008062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7" name="Picture 31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205796">
            <a:off x="7319962" y="3692526"/>
            <a:ext cx="1008063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8" name="Picture 32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361115">
            <a:off x="5880894" y="2756694"/>
            <a:ext cx="100806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9" name="Picture 33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181524">
            <a:off x="4056062" y="1892301"/>
            <a:ext cx="1008063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0" name="Picture 34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26024">
            <a:off x="2327276" y="957262"/>
            <a:ext cx="1008062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1" name="Picture 35" descr="j04339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625289">
            <a:off x="600076" y="20637"/>
            <a:ext cx="1008062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2" name="AutoShape 36"/>
          <p:cNvSpPr>
            <a:spLocks noChangeArrowheads="1"/>
          </p:cNvSpPr>
          <p:nvPr/>
        </p:nvSpPr>
        <p:spPr bwMode="auto">
          <a:xfrm>
            <a:off x="-3600450" y="4149725"/>
            <a:ext cx="3167062" cy="1800225"/>
          </a:xfrm>
          <a:prstGeom prst="cloudCallout">
            <a:avLst>
              <a:gd name="adj1" fmla="val -67648"/>
              <a:gd name="adj2" fmla="val 31833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75" name="AutoShape 39"/>
          <p:cNvSpPr>
            <a:spLocks noChangeArrowheads="1"/>
          </p:cNvSpPr>
          <p:nvPr/>
        </p:nvSpPr>
        <p:spPr bwMode="auto">
          <a:xfrm rot="510243">
            <a:off x="4840288" y="230188"/>
            <a:ext cx="3649662" cy="1504950"/>
          </a:xfrm>
          <a:prstGeom prst="cloudCallout">
            <a:avLst>
              <a:gd name="adj1" fmla="val -103481"/>
              <a:gd name="adj2" fmla="val -1704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77" name="AutoShape 41"/>
          <p:cNvSpPr>
            <a:spLocks noChangeArrowheads="1"/>
          </p:cNvSpPr>
          <p:nvPr/>
        </p:nvSpPr>
        <p:spPr bwMode="auto">
          <a:xfrm rot="510243">
            <a:off x="7729538" y="2738438"/>
            <a:ext cx="3168650" cy="1144587"/>
          </a:xfrm>
          <a:prstGeom prst="cloudCallout">
            <a:avLst>
              <a:gd name="adj1" fmla="val -127273"/>
              <a:gd name="adj2" fmla="val 4209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4350" name="Oval 14"/>
          <p:cNvSpPr>
            <a:spLocks noChangeArrowheads="1"/>
          </p:cNvSpPr>
          <p:nvPr/>
        </p:nvSpPr>
        <p:spPr bwMode="auto">
          <a:xfrm>
            <a:off x="9072563" y="476250"/>
            <a:ext cx="2209800" cy="16557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5040313" y="2420938"/>
            <a:ext cx="2305050" cy="1727200"/>
          </a:xfrm>
          <a:prstGeom prst="ellipse">
            <a:avLst/>
          </a:prstGeom>
          <a:gradFill rotWithShape="1">
            <a:gsLst>
              <a:gs pos="0">
                <a:srgbClr val="FF0066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381" name="Picture 45" descr="мед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85850" y="260350"/>
            <a:ext cx="215900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2" name="Picture 46" descr="ёж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-2641600" y="4149725"/>
            <a:ext cx="1789112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84" name="AutoShape 48"/>
          <p:cNvSpPr>
            <a:spLocks noChangeArrowheads="1"/>
          </p:cNvSpPr>
          <p:nvPr/>
        </p:nvSpPr>
        <p:spPr bwMode="auto">
          <a:xfrm>
            <a:off x="3600450" y="2205038"/>
            <a:ext cx="6351588" cy="2876550"/>
          </a:xfrm>
          <a:prstGeom prst="cloudCallout">
            <a:avLst>
              <a:gd name="adj1" fmla="val -95833"/>
              <a:gd name="adj2" fmla="val 23255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pic>
        <p:nvPicPr>
          <p:cNvPr id="14383" name="Picture 47" descr="ёж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 rot="-483351">
            <a:off x="4656138" y="2781300"/>
            <a:ext cx="1789112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5" name="Picture 49" descr="мед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7013" y="2349500"/>
            <a:ext cx="260667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6" name="Picture 5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обл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9456738" y="638175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3" name="Picture 57" descr="2493def5ff67"/>
          <p:cNvPicPr>
            <a:picLocks noChangeAspect="1" noChangeArrowheads="1"/>
          </p:cNvPicPr>
          <p:nvPr/>
        </p:nvPicPr>
        <p:blipFill>
          <a:blip r:embed="rId7"/>
          <a:srcRect b="14920"/>
          <a:stretch>
            <a:fillRect/>
          </a:stretch>
        </p:blipFill>
        <p:spPr bwMode="auto">
          <a:xfrm rot="-1167255">
            <a:off x="2330450" y="2579688"/>
            <a:ext cx="288290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4" name="Picture 58" descr="2493def5ff67"/>
          <p:cNvPicPr>
            <a:picLocks noChangeAspect="1" noChangeArrowheads="1"/>
          </p:cNvPicPr>
          <p:nvPr/>
        </p:nvPicPr>
        <p:blipFill>
          <a:blip r:embed="rId8"/>
          <a:srcRect b="15352"/>
          <a:stretch>
            <a:fillRect/>
          </a:stretch>
        </p:blipFill>
        <p:spPr bwMode="auto">
          <a:xfrm rot="-1167255">
            <a:off x="4179888" y="4232275"/>
            <a:ext cx="21939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5" name="Picture 59" descr="2493def5ff67"/>
          <p:cNvPicPr>
            <a:picLocks noChangeAspect="1" noChangeArrowheads="1"/>
          </p:cNvPicPr>
          <p:nvPr/>
        </p:nvPicPr>
        <p:blipFill>
          <a:blip r:embed="rId9"/>
          <a:srcRect b="12643"/>
          <a:stretch>
            <a:fillRect/>
          </a:stretch>
        </p:blipFill>
        <p:spPr bwMode="auto">
          <a:xfrm rot="1368888" flipH="1">
            <a:off x="5411788" y="4233863"/>
            <a:ext cx="228600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6" name="Picture 60" descr="2493def5ff67"/>
          <p:cNvPicPr>
            <a:picLocks noChangeAspect="1" noChangeArrowheads="1"/>
          </p:cNvPicPr>
          <p:nvPr/>
        </p:nvPicPr>
        <p:blipFill>
          <a:blip r:embed="rId10"/>
          <a:srcRect b="12990"/>
          <a:stretch>
            <a:fillRect/>
          </a:stretch>
        </p:blipFill>
        <p:spPr bwMode="auto">
          <a:xfrm rot="1491115">
            <a:off x="8064500" y="2660650"/>
            <a:ext cx="330200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7" name="Picture 61" descr="2493def5ff67"/>
          <p:cNvPicPr>
            <a:picLocks noChangeAspect="1" noChangeArrowheads="1"/>
          </p:cNvPicPr>
          <p:nvPr/>
        </p:nvPicPr>
        <p:blipFill>
          <a:blip r:embed="rId11"/>
          <a:srcRect b="7747"/>
          <a:stretch>
            <a:fillRect/>
          </a:stretch>
        </p:blipFill>
        <p:spPr bwMode="auto">
          <a:xfrm rot="538294">
            <a:off x="7550150" y="4437063"/>
            <a:ext cx="168751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98" name="Picture 62" descr="2493def5ff6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856815">
            <a:off x="5713413" y="1844675"/>
            <a:ext cx="16859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2" presetID="7" presetClass="path" presetSubtype="0" repeatCount="3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5E-6 0.54537 L -0.63369 0.54537 L -0.63369 -3.7037E-6 L 5E-6 -3.7037E-6 Z " pathEditMode="relative" rAng="5400000" ptsTypes="FFFFF">
                                      <p:cBhvr>
                                        <p:cTn id="123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9" presetID="35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9000"/>
                            </p:stCondLst>
                            <p:childTnLst>
                              <p:par>
                                <p:cTn id="136" presetID="4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239 0.33587 L -0.17396 -0.06227 C -0.11093 -0.15186 -0.01701 -0.19954 0.08056 -0.19954 C 0.19236 -0.19954 0.28177 -0.15186 0.34479 -0.06227 L 0.64584 0.33587 " pathEditMode="relative" rAng="0" ptsTypes="FffFF">
                                      <p:cBhvr>
                                        <p:cTn id="137" dur="3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" y="-2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70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57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9 -0.02871 L 0.13264 -0.01667 C 0.15799 -0.01482 0.18681 0.00162 0.21215 0.02778 C 0.2408 0.05741 0.25886 0.08935 0.26615 0.12153 L 0.30417 0.26898 " pathEditMode="relative" rAng="2270933" ptsTypes="FffFF">
                                      <p:cBhvr>
                                        <p:cTn id="158" dur="20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4000"/>
                            </p:stCondLst>
                            <p:childTnLst>
                              <p:par>
                                <p:cTn id="160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49 0.01065 L -0.03125 0.15347 C -0.04149 0.18333 -0.06441 0.2169 -0.09184 0.24305 C -0.12326 0.27338 -0.15243 0.28842 -0.17812 0.2919 L -0.29635 0.31088 " pathEditMode="relative" rAng="8679121" ptsTypes="FffFF">
                                      <p:cBhvr>
                                        <p:cTn id="161" dur="20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1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6000"/>
                            </p:stCondLst>
                            <p:childTnLst>
                              <p:par>
                                <p:cTn id="163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8 0.01343 L -0.09878 -0.025 C -0.11875 -0.03264 -0.14028 -0.05324 -0.15885 -0.08078 C -0.18003 -0.11203 -0.19184 -0.1412 -0.19566 -0.16898 L -0.21319 -0.29629 " pathEditMode="relative" rAng="2888534" ptsTypes="FffFF">
                                      <p:cBhvr>
                                        <p:cTn id="164" dur="20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8000"/>
                            </p:stCondLst>
                            <p:childTnLst>
                              <p:par>
                                <p:cTn id="166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0.04566 -0.1199 C 0.05521 -0.14652 0.07482 -0.17268 0.09896 -0.19236 C 0.12639 -0.21481 0.15191 -0.22546 0.17361 -0.22477 L 0.27448 -0.22662 " pathEditMode="relative" rAng="-1901190" ptsTypes="FffFF">
                                      <p:cBhvr>
                                        <p:cTn id="167" dur="20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-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00"/>
                            </p:stCondLst>
                            <p:childTnLst>
                              <p:par>
                                <p:cTn id="169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2000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000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2000"/>
                            </p:stCondLst>
                            <p:childTnLst>
                              <p:par>
                                <p:cTn id="174" presetID="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5" dur="1000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0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3000"/>
                            </p:stCondLst>
                            <p:childTnLst>
                              <p:par>
                                <p:cTn id="179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3000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0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6000"/>
                            </p:stCondLst>
                            <p:childTnLst>
                              <p:par>
                                <p:cTn id="184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3000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3000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95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0500"/>
                            </p:stCondLst>
                            <p:childTnLst>
                              <p:par>
                                <p:cTn id="20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10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1000" fill="hold"/>
                                        <p:tgtEl>
                                          <p:spTgt spid="14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1000" fill="hold"/>
                                        <p:tgtEl>
                                          <p:spTgt spid="14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1000" fill="hold"/>
                                        <p:tgtEl>
                                          <p:spTgt spid="14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61500"/>
                            </p:stCondLst>
                            <p:childTnLst>
                              <p:par>
                                <p:cTn id="2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4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62000"/>
                            </p:stCondLst>
                            <p:childTnLst>
                              <p:par>
                                <p:cTn id="2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4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86"/>
                </p:tgtEl>
              </p:cMediaNode>
            </p:audio>
          </p:childTnLst>
        </p:cTn>
      </p:par>
    </p:tnLst>
    <p:bldLst>
      <p:bldP spid="14374" grpId="0" animBg="1"/>
      <p:bldP spid="14374" grpId="1" animBg="1"/>
      <p:bldP spid="14376" grpId="0" animBg="1"/>
      <p:bldP spid="14376" grpId="1" animBg="1"/>
      <p:bldP spid="14349" grpId="0" animBg="1"/>
      <p:bldP spid="14372" grpId="0" animBg="1"/>
      <p:bldP spid="14375" grpId="0" animBg="1"/>
      <p:bldP spid="14375" grpId="1" animBg="1"/>
      <p:bldP spid="14377" grpId="0" animBg="1"/>
      <p:bldP spid="14377" grpId="1" animBg="1"/>
      <p:bldP spid="14350" grpId="0" animBg="1"/>
      <p:bldP spid="14350" grpId="1" animBg="1"/>
      <p:bldP spid="14350" grpId="2" animBg="1"/>
      <p:bldP spid="14351" grpId="0" animBg="1"/>
      <p:bldP spid="14351" grpId="1" animBg="1"/>
      <p:bldP spid="1438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Line 6"/>
          <p:cNvSpPr>
            <a:spLocks noChangeShapeType="1"/>
          </p:cNvSpPr>
          <p:nvPr/>
        </p:nvSpPr>
        <p:spPr bwMode="auto">
          <a:xfrm>
            <a:off x="623888" y="404813"/>
            <a:ext cx="11041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7109" name="Line 7"/>
          <p:cNvSpPr>
            <a:spLocks noChangeShapeType="1"/>
          </p:cNvSpPr>
          <p:nvPr/>
        </p:nvSpPr>
        <p:spPr bwMode="auto">
          <a:xfrm>
            <a:off x="719138" y="1989138"/>
            <a:ext cx="1104106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7110" name="Line 8"/>
          <p:cNvSpPr>
            <a:spLocks noChangeShapeType="1"/>
          </p:cNvSpPr>
          <p:nvPr/>
        </p:nvSpPr>
        <p:spPr bwMode="auto">
          <a:xfrm>
            <a:off x="623888" y="3860800"/>
            <a:ext cx="11041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7111" name="Line 9"/>
          <p:cNvSpPr>
            <a:spLocks noChangeShapeType="1"/>
          </p:cNvSpPr>
          <p:nvPr/>
        </p:nvSpPr>
        <p:spPr bwMode="auto">
          <a:xfrm>
            <a:off x="623888" y="6381750"/>
            <a:ext cx="11041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7114" name="Picture 5" descr="C26FC06"/>
          <p:cNvPicPr>
            <a:picLocks noChangeAspect="1" noChangeArrowheads="1"/>
          </p:cNvPicPr>
          <p:nvPr/>
        </p:nvPicPr>
        <p:blipFill>
          <a:blip r:embed="rId2"/>
          <a:srcRect l="49132" t="68686" r="30482" b="1703"/>
          <a:stretch>
            <a:fillRect/>
          </a:stretch>
        </p:blipFill>
        <p:spPr bwMode="auto">
          <a:xfrm>
            <a:off x="793750" y="3795713"/>
            <a:ext cx="333375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6" name="AutoShape 10"/>
          <p:cNvSpPr>
            <a:spLocks noChangeArrowheads="1"/>
          </p:cNvSpPr>
          <p:nvPr/>
        </p:nvSpPr>
        <p:spPr bwMode="auto">
          <a:xfrm>
            <a:off x="1905000" y="3714750"/>
            <a:ext cx="476250" cy="358775"/>
          </a:xfrm>
          <a:prstGeom prst="star8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3694113" y="5008563"/>
            <a:ext cx="1071562" cy="1000125"/>
          </a:xfrm>
          <a:prstGeom prst="line">
            <a:avLst/>
          </a:prstGeom>
          <a:ln w="222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20" name="Picture 5" descr="C2FB304F"/>
          <p:cNvPicPr>
            <a:picLocks noChangeAspect="1" noChangeArrowheads="1"/>
          </p:cNvPicPr>
          <p:nvPr/>
        </p:nvPicPr>
        <p:blipFill>
          <a:blip r:embed="rId3"/>
          <a:srcRect l="69759" t="68877" r="11800"/>
          <a:stretch>
            <a:fillRect/>
          </a:stretch>
        </p:blipFill>
        <p:spPr bwMode="auto">
          <a:xfrm>
            <a:off x="4140200" y="3762375"/>
            <a:ext cx="257175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21" name="Picture 5" descr="29B99240"/>
          <p:cNvPicPr>
            <a:picLocks noChangeAspect="1" noChangeArrowheads="1"/>
          </p:cNvPicPr>
          <p:nvPr/>
        </p:nvPicPr>
        <p:blipFill>
          <a:blip r:embed="rId4"/>
          <a:srcRect l="52341" t="68071" r="28838" b="1712"/>
          <a:stretch>
            <a:fillRect/>
          </a:stretch>
        </p:blipFill>
        <p:spPr bwMode="auto">
          <a:xfrm>
            <a:off x="6430963" y="3802063"/>
            <a:ext cx="28400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 flipV="1">
            <a:off x="6362700" y="3921125"/>
            <a:ext cx="1330325" cy="342900"/>
          </a:xfrm>
          <a:prstGeom prst="line">
            <a:avLst/>
          </a:prstGeom>
          <a:ln w="241300" cmpd="sng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123" name="AutoShape 10"/>
          <p:cNvSpPr>
            <a:spLocks noChangeArrowheads="1"/>
          </p:cNvSpPr>
          <p:nvPr/>
        </p:nvSpPr>
        <p:spPr bwMode="auto">
          <a:xfrm>
            <a:off x="7348538" y="3735388"/>
            <a:ext cx="476250" cy="409575"/>
          </a:xfrm>
          <a:prstGeom prst="star8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24" name="AutoShape 10"/>
          <p:cNvSpPr>
            <a:spLocks noChangeArrowheads="1"/>
          </p:cNvSpPr>
          <p:nvPr/>
        </p:nvSpPr>
        <p:spPr bwMode="auto">
          <a:xfrm>
            <a:off x="3890963" y="5616575"/>
            <a:ext cx="476250" cy="358775"/>
          </a:xfrm>
          <a:prstGeom prst="star8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6"/>
          <p:cNvPicPr>
            <a:picLocks noChangeAspect="1" noChangeArrowheads="1"/>
          </p:cNvPicPr>
          <p:nvPr/>
        </p:nvPicPr>
        <p:blipFill>
          <a:blip r:embed="rId2"/>
          <a:srcRect t="12599" r="47244"/>
          <a:stretch>
            <a:fillRect/>
          </a:stretch>
        </p:blipFill>
        <p:spPr bwMode="auto">
          <a:xfrm>
            <a:off x="1973263" y="1033463"/>
            <a:ext cx="8659812" cy="559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2036763" y="449263"/>
            <a:ext cx="8561387" cy="579437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/>
              <a:t>Отдохнём!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270000" y="2770188"/>
            <a:ext cx="2817813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9600" b="1"/>
              <a:t>с…н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8878888" y="-387350"/>
            <a:ext cx="1604962" cy="741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9600"/>
              <a:t>а</a:t>
            </a:r>
          </a:p>
          <a:p>
            <a:r>
              <a:rPr lang="ru-RU" sz="9600"/>
              <a:t>о</a:t>
            </a:r>
          </a:p>
          <a:p>
            <a:r>
              <a:rPr lang="ru-RU" sz="9600"/>
              <a:t>у</a:t>
            </a:r>
          </a:p>
          <a:p>
            <a:r>
              <a:rPr lang="ru-RU" sz="9600"/>
              <a:t>и </a:t>
            </a:r>
          </a:p>
          <a:p>
            <a:r>
              <a:rPr lang="ru-RU" sz="9600"/>
              <a:t>ы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54050" y="390525"/>
            <a:ext cx="74136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800"/>
              <a:t>Какие слова спрятались?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 descr="29B99240"/>
          <p:cNvPicPr>
            <a:picLocks noChangeAspect="1" noChangeArrowheads="1"/>
          </p:cNvPicPr>
          <p:nvPr/>
        </p:nvPicPr>
        <p:blipFill>
          <a:blip r:embed="rId3"/>
          <a:srcRect l="50447" t="68071" r="28838" b="1712"/>
          <a:stretch>
            <a:fillRect/>
          </a:stretch>
        </p:blipFill>
        <p:spPr bwMode="auto">
          <a:xfrm>
            <a:off x="476250" y="3857625"/>
            <a:ext cx="312578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Line 6"/>
          <p:cNvSpPr>
            <a:spLocks noChangeShapeType="1"/>
          </p:cNvSpPr>
          <p:nvPr/>
        </p:nvSpPr>
        <p:spPr bwMode="auto">
          <a:xfrm>
            <a:off x="623888" y="404813"/>
            <a:ext cx="11041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156" name="Line 7"/>
          <p:cNvSpPr>
            <a:spLocks noChangeShapeType="1"/>
          </p:cNvSpPr>
          <p:nvPr/>
        </p:nvSpPr>
        <p:spPr bwMode="auto">
          <a:xfrm>
            <a:off x="719138" y="1989138"/>
            <a:ext cx="1104106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157" name="Line 8"/>
          <p:cNvSpPr>
            <a:spLocks noChangeShapeType="1"/>
          </p:cNvSpPr>
          <p:nvPr/>
        </p:nvSpPr>
        <p:spPr bwMode="auto">
          <a:xfrm>
            <a:off x="623888" y="3860800"/>
            <a:ext cx="11041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158" name="Line 9"/>
          <p:cNvSpPr>
            <a:spLocks noChangeShapeType="1"/>
          </p:cNvSpPr>
          <p:nvPr/>
        </p:nvSpPr>
        <p:spPr bwMode="auto">
          <a:xfrm>
            <a:off x="623888" y="6308725"/>
            <a:ext cx="11041062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159" name="AutoShape 10"/>
          <p:cNvSpPr>
            <a:spLocks noChangeArrowheads="1"/>
          </p:cNvSpPr>
          <p:nvPr/>
        </p:nvSpPr>
        <p:spPr bwMode="auto">
          <a:xfrm>
            <a:off x="6577013" y="4005263"/>
            <a:ext cx="476250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9160" name="Picture 4" descr="DCEFE5F"/>
          <p:cNvPicPr>
            <a:picLocks noChangeAspect="1" noChangeArrowheads="1"/>
          </p:cNvPicPr>
          <p:nvPr/>
        </p:nvPicPr>
        <p:blipFill>
          <a:blip r:embed="rId4"/>
          <a:srcRect l="59904" t="65907"/>
          <a:stretch>
            <a:fillRect/>
          </a:stretch>
        </p:blipFill>
        <p:spPr bwMode="auto">
          <a:xfrm>
            <a:off x="3022600" y="3906838"/>
            <a:ext cx="54292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1" name="Picture 5" descr="C26FC06"/>
          <p:cNvPicPr>
            <a:picLocks noChangeAspect="1" noChangeArrowheads="1"/>
          </p:cNvPicPr>
          <p:nvPr/>
        </p:nvPicPr>
        <p:blipFill>
          <a:blip r:embed="rId5"/>
          <a:srcRect l="49132" t="69502" r="30482" b="1703"/>
          <a:stretch>
            <a:fillRect/>
          </a:stretch>
        </p:blipFill>
        <p:spPr bwMode="auto">
          <a:xfrm>
            <a:off x="6286500" y="3821113"/>
            <a:ext cx="3333750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Прямая соединительная линия 13"/>
          <p:cNvCxnSpPr/>
          <p:nvPr/>
        </p:nvCxnSpPr>
        <p:spPr>
          <a:xfrm rot="5400000" flipH="1" flipV="1">
            <a:off x="2226469" y="4266406"/>
            <a:ext cx="1785938" cy="1571625"/>
          </a:xfrm>
          <a:prstGeom prst="line">
            <a:avLst/>
          </a:prstGeom>
          <a:ln w="222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5698332" y="4152106"/>
            <a:ext cx="1657350" cy="2036763"/>
          </a:xfrm>
          <a:prstGeom prst="line">
            <a:avLst/>
          </a:prstGeom>
          <a:ln w="1968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64" name="AutoShape 10"/>
          <p:cNvSpPr>
            <a:spLocks noChangeArrowheads="1"/>
          </p:cNvSpPr>
          <p:nvPr/>
        </p:nvSpPr>
        <p:spPr bwMode="auto">
          <a:xfrm>
            <a:off x="2667000" y="4071938"/>
            <a:ext cx="476250" cy="358775"/>
          </a:xfrm>
          <a:prstGeom prst="star8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9165" name="AutoShape 10"/>
          <p:cNvSpPr>
            <a:spLocks noChangeArrowheads="1"/>
          </p:cNvSpPr>
          <p:nvPr/>
        </p:nvSpPr>
        <p:spPr bwMode="auto">
          <a:xfrm>
            <a:off x="3735388" y="3776663"/>
            <a:ext cx="476250" cy="358775"/>
          </a:xfrm>
          <a:prstGeom prst="star8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9166" name="AutoShape 10"/>
          <p:cNvSpPr>
            <a:spLocks noChangeArrowheads="1"/>
          </p:cNvSpPr>
          <p:nvPr/>
        </p:nvSpPr>
        <p:spPr bwMode="auto">
          <a:xfrm>
            <a:off x="7572375" y="3641725"/>
            <a:ext cx="476250" cy="358775"/>
          </a:xfrm>
          <a:prstGeom prst="star8">
            <a:avLst>
              <a:gd name="adj" fmla="val 50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Documents and Settings\User\Мои документы\Мои рисунки\img252.jpg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 l="15475" t="45584" r="23933" b="33144"/>
          <a:stretch>
            <a:fillRect/>
          </a:stretch>
        </p:blipFill>
        <p:spPr bwMode="auto">
          <a:xfrm>
            <a:off x="1200150" y="1341438"/>
            <a:ext cx="86677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295400" y="1341438"/>
            <a:ext cx="5619750" cy="7858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169400" y="2205038"/>
            <a:ext cx="666750" cy="928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43495" y="4643446"/>
            <a:ext cx="957356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-Нина! Осы! Осы!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Oval 5"/>
          <p:cNvSpPr>
            <a:spLocks noChangeArrowheads="1"/>
          </p:cNvSpPr>
          <p:nvPr/>
        </p:nvSpPr>
        <p:spPr bwMode="auto">
          <a:xfrm>
            <a:off x="912813" y="1412875"/>
            <a:ext cx="2014537" cy="136842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1" name="WordArt 6"/>
          <p:cNvSpPr>
            <a:spLocks noChangeArrowheads="1" noChangeShapeType="1" noTextEdit="1"/>
          </p:cNvSpPr>
          <p:nvPr/>
        </p:nvSpPr>
        <p:spPr bwMode="auto">
          <a:xfrm>
            <a:off x="1968500" y="260350"/>
            <a:ext cx="8640763" cy="792163"/>
          </a:xfrm>
          <a:prstGeom prst="rect">
            <a:avLst/>
          </a:prstGeom>
        </p:spPr>
        <p:txBody>
          <a:bodyPr wrap="none" fromWordArt="1">
            <a:prstTxWarp prst="textWave4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993366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оцени свою работу</a:t>
            </a:r>
          </a:p>
        </p:txBody>
      </p:sp>
      <p:sp>
        <p:nvSpPr>
          <p:cNvPr id="58372" name="Oval 7"/>
          <p:cNvSpPr>
            <a:spLocks noChangeArrowheads="1"/>
          </p:cNvSpPr>
          <p:nvPr/>
        </p:nvSpPr>
        <p:spPr bwMode="auto">
          <a:xfrm>
            <a:off x="1390650" y="1844675"/>
            <a:ext cx="2905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3" name="Oval 8"/>
          <p:cNvSpPr>
            <a:spLocks noChangeArrowheads="1"/>
          </p:cNvSpPr>
          <p:nvPr/>
        </p:nvSpPr>
        <p:spPr bwMode="auto">
          <a:xfrm>
            <a:off x="2159000" y="1844675"/>
            <a:ext cx="2905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4" name="AutoShape 9"/>
          <p:cNvSpPr>
            <a:spLocks noChangeArrowheads="1"/>
          </p:cNvSpPr>
          <p:nvPr/>
        </p:nvSpPr>
        <p:spPr bwMode="auto">
          <a:xfrm rot="-5400000">
            <a:off x="1712119" y="1788319"/>
            <a:ext cx="385762" cy="1219200"/>
          </a:xfrm>
          <a:prstGeom prst="moon">
            <a:avLst>
              <a:gd name="adj" fmla="val 246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5" name="Oval 10"/>
          <p:cNvSpPr>
            <a:spLocks noChangeArrowheads="1"/>
          </p:cNvSpPr>
          <p:nvPr/>
        </p:nvSpPr>
        <p:spPr bwMode="auto">
          <a:xfrm>
            <a:off x="912813" y="2997200"/>
            <a:ext cx="2014537" cy="136842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6" name="Oval 11"/>
          <p:cNvSpPr>
            <a:spLocks noChangeArrowheads="1"/>
          </p:cNvSpPr>
          <p:nvPr/>
        </p:nvSpPr>
        <p:spPr bwMode="auto">
          <a:xfrm>
            <a:off x="1390650" y="3429000"/>
            <a:ext cx="2905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7" name="Oval 12"/>
          <p:cNvSpPr>
            <a:spLocks noChangeArrowheads="1"/>
          </p:cNvSpPr>
          <p:nvPr/>
        </p:nvSpPr>
        <p:spPr bwMode="auto">
          <a:xfrm>
            <a:off x="2159000" y="3429000"/>
            <a:ext cx="2905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8" name="Line 13"/>
          <p:cNvSpPr>
            <a:spLocks noChangeShapeType="1"/>
          </p:cNvSpPr>
          <p:nvPr/>
        </p:nvSpPr>
        <p:spPr bwMode="auto">
          <a:xfrm>
            <a:off x="1487488" y="4005263"/>
            <a:ext cx="863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8379" name="Oval 14"/>
          <p:cNvSpPr>
            <a:spLocks noChangeArrowheads="1"/>
          </p:cNvSpPr>
          <p:nvPr/>
        </p:nvSpPr>
        <p:spPr bwMode="auto">
          <a:xfrm>
            <a:off x="912813" y="4652963"/>
            <a:ext cx="2014537" cy="1368425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80" name="Oval 15"/>
          <p:cNvSpPr>
            <a:spLocks noChangeArrowheads="1"/>
          </p:cNvSpPr>
          <p:nvPr/>
        </p:nvSpPr>
        <p:spPr bwMode="auto">
          <a:xfrm>
            <a:off x="1295400" y="5084763"/>
            <a:ext cx="290513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81" name="AutoShape 16"/>
          <p:cNvSpPr>
            <a:spLocks noChangeArrowheads="1"/>
          </p:cNvSpPr>
          <p:nvPr/>
        </p:nvSpPr>
        <p:spPr bwMode="auto">
          <a:xfrm rot="5201635">
            <a:off x="1771651" y="4962525"/>
            <a:ext cx="290512" cy="1246187"/>
          </a:xfrm>
          <a:prstGeom prst="moon">
            <a:avLst>
              <a:gd name="adj" fmla="val 246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82" name="Oval 17"/>
          <p:cNvSpPr>
            <a:spLocks noChangeArrowheads="1"/>
          </p:cNvSpPr>
          <p:nvPr/>
        </p:nvSpPr>
        <p:spPr bwMode="auto">
          <a:xfrm>
            <a:off x="2255838" y="5084763"/>
            <a:ext cx="290512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83" name="Rectangle 18"/>
          <p:cNvSpPr>
            <a:spLocks noChangeArrowheads="1"/>
          </p:cNvSpPr>
          <p:nvPr/>
        </p:nvSpPr>
        <p:spPr bwMode="auto">
          <a:xfrm>
            <a:off x="3605213" y="1557338"/>
            <a:ext cx="8251825" cy="1250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На уроке было легко и интересно. </a:t>
            </a:r>
          </a:p>
          <a:p>
            <a:r>
              <a:rPr lang="ru-RU" sz="2800" b="1"/>
              <a:t>Со всеми заданиями справились</a:t>
            </a:r>
          </a:p>
          <a:p>
            <a:r>
              <a:rPr lang="ru-RU" sz="2800" b="1"/>
              <a:t> без ошибок.</a:t>
            </a:r>
          </a:p>
        </p:txBody>
      </p:sp>
      <p:sp>
        <p:nvSpPr>
          <p:cNvPr id="58384" name="Rectangle 20"/>
          <p:cNvSpPr>
            <a:spLocks noChangeArrowheads="1"/>
          </p:cNvSpPr>
          <p:nvPr/>
        </p:nvSpPr>
        <p:spPr bwMode="auto">
          <a:xfrm>
            <a:off x="3719513" y="3213100"/>
            <a:ext cx="7658100" cy="1239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На уроке было интересно, но</a:t>
            </a:r>
          </a:p>
          <a:p>
            <a:r>
              <a:rPr lang="ru-RU" sz="2800" b="1"/>
              <a:t> в некоторых заданиях </a:t>
            </a:r>
          </a:p>
          <a:p>
            <a:r>
              <a:rPr lang="ru-RU" sz="2800" b="1"/>
              <a:t>допустили ошибки.</a:t>
            </a:r>
          </a:p>
        </p:txBody>
      </p:sp>
      <p:sp>
        <p:nvSpPr>
          <p:cNvPr id="58385" name="Rectangle 21"/>
          <p:cNvSpPr>
            <a:spLocks noChangeArrowheads="1"/>
          </p:cNvSpPr>
          <p:nvPr/>
        </p:nvSpPr>
        <p:spPr bwMode="auto">
          <a:xfrm>
            <a:off x="3725863" y="5167313"/>
            <a:ext cx="7458075" cy="1285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На уроке было трудно.</a:t>
            </a:r>
          </a:p>
          <a:p>
            <a:r>
              <a:rPr lang="ru-RU" sz="2800" b="1"/>
              <a:t>В каждом задании допустили </a:t>
            </a:r>
          </a:p>
          <a:p>
            <a:r>
              <a:rPr lang="ru-RU" sz="2800" b="1"/>
              <a:t>ошибки.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Изображение 3" descr="ryQHkcE8wrw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2763" y="0"/>
            <a:ext cx="9945687" cy="639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77406" y="612607"/>
            <a:ext cx="8664231" cy="6243053"/>
          </a:xfrm>
          <a:noFill/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82296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6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13204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Урок окончен</a:t>
            </a:r>
          </a:p>
          <a:p>
            <a:pPr marL="82296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sz="6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13204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"/>
              <a:cs typeface="Arial"/>
            </a:endParaRPr>
          </a:p>
          <a:p>
            <a:pPr marL="82296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sz="66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13204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"/>
              <a:cs typeface="Arial"/>
            </a:endParaRPr>
          </a:p>
          <a:p>
            <a:pPr marL="82296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sz="6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13204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"/>
              <a:cs typeface="Arial"/>
            </a:endParaRPr>
          </a:p>
          <a:p>
            <a:pPr marL="82296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sz="66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13204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"/>
              <a:cs typeface="Arial"/>
            </a:endParaRPr>
          </a:p>
          <a:p>
            <a:pPr marL="82296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6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13204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"/>
                <a:cs typeface="Arial"/>
              </a:rPr>
              <a:t>Спасибо за внимание</a:t>
            </a:r>
            <a:endParaRPr lang="ru-RU" sz="6600" dirty="0">
              <a:solidFill>
                <a:srgbClr val="713204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"/>
              <a:cs typeface="Arial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749425" y="4343400"/>
            <a:ext cx="8577263" cy="16525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9600" b="1">
                <a:solidFill>
                  <a:schemeClr val="tx2"/>
                </a:solidFill>
              </a:rPr>
              <a:t>МОЛОДЦЫ!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8572</TotalTime>
  <Words>186</Words>
  <Application>Microsoft Office PowerPoint</Application>
  <PresentationFormat>Произвольный</PresentationFormat>
  <Paragraphs>63</Paragraphs>
  <Slides>18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Calibri</vt:lpstr>
      <vt:lpstr>Arial</vt:lpstr>
      <vt:lpstr>AGReverance</vt:lpstr>
      <vt:lpstr>Times New Roman</vt:lpstr>
      <vt:lpstr>Comic Sans MS</vt:lpstr>
      <vt:lpstr>Тема Office</vt:lpstr>
      <vt:lpstr>Тема Office</vt:lpstr>
      <vt:lpstr>Тема Office</vt:lpstr>
      <vt:lpstr>Тема Office</vt:lpstr>
      <vt:lpstr>Тема Office</vt:lpstr>
      <vt:lpstr>Слайд 1</vt:lpstr>
      <vt:lpstr>Слайд 2</vt:lpstr>
      <vt:lpstr>Шарик</vt:lpstr>
      <vt:lpstr>Зайчишкины ушки</vt:lpstr>
      <vt:lpstr>Жук</vt:lpstr>
      <vt:lpstr>Осы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Manager>Полшкова Виктория Валерьяновна</Manager>
  <Company>МАОУ ДО ЦРТДиЮ Каменского района Пензенской области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Литература, книги</dc:title>
  <dc:subject>школа, литература</dc:subject>
  <dc:creator>Viktoriya Polshkova</dc:creator>
  <cp:keywords>русский язык;книги;школа;литература</cp:keywords>
  <cp:lastModifiedBy>ДоМ</cp:lastModifiedBy>
  <cp:revision>224</cp:revision>
  <dcterms:created xsi:type="dcterms:W3CDTF">2019-04-16T15:48:18Z</dcterms:created>
  <dcterms:modified xsi:type="dcterms:W3CDTF">2021-10-11T16:31:59Z</dcterms:modified>
</cp:coreProperties>
</file>