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56" r:id="rId4"/>
    <p:sldId id="293" r:id="rId5"/>
    <p:sldId id="273" r:id="rId6"/>
    <p:sldId id="264" r:id="rId7"/>
    <p:sldId id="272" r:id="rId8"/>
    <p:sldId id="271" r:id="rId9"/>
    <p:sldId id="270" r:id="rId10"/>
    <p:sldId id="269" r:id="rId11"/>
    <p:sldId id="335" r:id="rId12"/>
    <p:sldId id="268" r:id="rId13"/>
    <p:sldId id="267" r:id="rId14"/>
    <p:sldId id="266" r:id="rId15"/>
    <p:sldId id="307" r:id="rId16"/>
    <p:sldId id="323" r:id="rId17"/>
    <p:sldId id="324" r:id="rId18"/>
    <p:sldId id="325" r:id="rId19"/>
    <p:sldId id="326" r:id="rId20"/>
    <p:sldId id="327" r:id="rId21"/>
    <p:sldId id="319" r:id="rId22"/>
    <p:sldId id="321" r:id="rId23"/>
    <p:sldId id="309" r:id="rId24"/>
    <p:sldId id="328" r:id="rId25"/>
    <p:sldId id="330" r:id="rId26"/>
    <p:sldId id="332" r:id="rId27"/>
    <p:sldId id="311" r:id="rId28"/>
    <p:sldId id="312" r:id="rId29"/>
    <p:sldId id="313" r:id="rId30"/>
    <p:sldId id="314" r:id="rId31"/>
    <p:sldId id="315" r:id="rId32"/>
    <p:sldId id="316" r:id="rId33"/>
    <p:sldId id="334" r:id="rId34"/>
    <p:sldId id="331" r:id="rId35"/>
    <p:sldId id="31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>
        <p:scale>
          <a:sx n="46" d="100"/>
          <a:sy n="46" d="100"/>
        </p:scale>
        <p:origin x="-3516" y="-13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237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910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595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1477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752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8725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549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5871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503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626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550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B3387-BB2B-490C-9EE0-E48CB91F7C52}" type="datetimeFigureOut">
              <a:rPr lang="ru-RU" smtClean="0"/>
              <a:pPr/>
              <a:t>31.10.2021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AAF36-06D8-4325-9863-331AFC306D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37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Урок математики в 6 классе</a:t>
            </a:r>
            <a:endParaRPr lang="ru-RU" b="1" dirty="0"/>
          </a:p>
        </p:txBody>
      </p:sp>
      <p:pic>
        <p:nvPicPr>
          <p:cNvPr id="1027" name="Picture 3" descr="C:\Users\Администратор\Desktop\58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628800"/>
            <a:ext cx="5472608" cy="329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79912" y="5445224"/>
            <a:ext cx="4824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 учитель математики</a:t>
            </a:r>
          </a:p>
          <a:p>
            <a:r>
              <a:rPr lang="ru-RU" dirty="0" smtClean="0"/>
              <a:t>МБОУ «Шахтёрская ОШ №11»</a:t>
            </a:r>
          </a:p>
          <a:p>
            <a:r>
              <a:rPr lang="ru-RU" dirty="0" smtClean="0"/>
              <a:t>Демичева Ирина Владимировна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6890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Autofit/>
          </a:bodyPr>
          <a:lstStyle/>
          <a:p>
            <a:r>
              <a:rPr lang="ru-RU" sz="4800" b="1" i="1" dirty="0" smtClean="0"/>
              <a:t/>
            </a:r>
            <a:br>
              <a:rPr lang="ru-RU" sz="4800" b="1" i="1" dirty="0" smtClean="0"/>
            </a:br>
            <a:r>
              <a:rPr lang="ru-RU" sz="4800" b="1" i="1" dirty="0"/>
              <a:t/>
            </a:r>
            <a:br>
              <a:rPr lang="ru-RU" sz="4800" b="1" i="1" dirty="0"/>
            </a:br>
            <a:r>
              <a:rPr lang="en-US" sz="4800" b="1" i="1" dirty="0" smtClean="0"/>
              <a:t/>
            </a:r>
            <a:br>
              <a:rPr lang="en-US" sz="4800" b="1" i="1" dirty="0" smtClean="0"/>
            </a:br>
            <a:r>
              <a:rPr lang="ru-RU" sz="4800" b="1" i="1" dirty="0" smtClean="0"/>
              <a:t>Учиться можно только весело.</a:t>
            </a:r>
            <a:br>
              <a:rPr lang="ru-RU" sz="4800" b="1" i="1" dirty="0" smtClean="0"/>
            </a:br>
            <a:r>
              <a:rPr lang="ru-RU" sz="4800" b="1" i="1" dirty="0" smtClean="0"/>
              <a:t>Чтобы переваривать знания, надо </a:t>
            </a:r>
            <a:r>
              <a:rPr lang="ru-RU" sz="4800" b="1" i="1" dirty="0" smtClean="0">
                <a:solidFill>
                  <a:srgbClr val="FF0000"/>
                </a:solidFill>
              </a:rPr>
              <a:t>поглощать их с аппетитом.</a:t>
            </a:r>
            <a:endParaRPr lang="ru-RU" sz="4800" b="1" i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427984" y="4941168"/>
            <a:ext cx="4330824" cy="9361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Анатоль Франс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076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8640"/>
            <a:ext cx="627976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556792"/>
            <a:ext cx="633670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600" b="1" dirty="0"/>
          </a:p>
          <a:p>
            <a:pPr algn="ctr"/>
            <a:r>
              <a:rPr lang="ru-RU" sz="4600" b="1" dirty="0" smtClean="0"/>
              <a:t>Классная работа</a:t>
            </a:r>
            <a:endParaRPr lang="ru-RU" sz="4600" b="1" dirty="0"/>
          </a:p>
        </p:txBody>
      </p:sp>
    </p:spTree>
    <p:extLst>
      <p:ext uri="{BB962C8B-B14F-4D97-AF65-F5344CB8AC3E}">
        <p14:creationId xmlns:p14="http://schemas.microsoft.com/office/powerpoint/2010/main" xmlns="" val="8112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Математическая разминка</a:t>
            </a:r>
            <a:endParaRPr lang="ru-RU" b="1" dirty="0"/>
          </a:p>
        </p:txBody>
      </p:sp>
      <p:pic>
        <p:nvPicPr>
          <p:cNvPr id="2050" name="Picture 2" descr="C:\Users\Администратор\Desktop\6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1520" y="1484784"/>
            <a:ext cx="279725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1700808"/>
            <a:ext cx="4464496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│-17│+│</a:t>
            </a:r>
            <a:r>
              <a:rPr lang="ru-RU" dirty="0"/>
              <a:t>+24</a:t>
            </a:r>
            <a:r>
              <a:rPr lang="ru-RU" dirty="0" smtClean="0"/>
              <a:t>│=</a:t>
            </a:r>
          </a:p>
          <a:p>
            <a:pPr marL="514350" indent="-514350">
              <a:buAutoNum type="arabicPeriod"/>
            </a:pPr>
            <a:r>
              <a:rPr lang="ru-RU" dirty="0" smtClean="0"/>
              <a:t>│</a:t>
            </a:r>
            <a:r>
              <a:rPr lang="ru-RU" dirty="0"/>
              <a:t>+33</a:t>
            </a:r>
            <a:r>
              <a:rPr lang="ru-RU" dirty="0" smtClean="0"/>
              <a:t>│∙ 100 =</a:t>
            </a:r>
            <a:endParaRPr lang="ru-RU" dirty="0"/>
          </a:p>
          <a:p>
            <a:pPr marL="514350" indent="-514350">
              <a:buAutoNum type="arabicPeriod"/>
            </a:pPr>
            <a:r>
              <a:rPr lang="ru-RU" dirty="0"/>
              <a:t>│-22,5│+│+10,15</a:t>
            </a:r>
            <a:r>
              <a:rPr lang="ru-RU" dirty="0" smtClean="0"/>
              <a:t>│=</a:t>
            </a:r>
          </a:p>
          <a:p>
            <a:pPr marL="514350" indent="-514350">
              <a:buAutoNum type="arabicPeriod"/>
            </a:pPr>
            <a:r>
              <a:rPr lang="ru-RU" dirty="0"/>
              <a:t>│-22, 02</a:t>
            </a:r>
            <a:r>
              <a:rPr lang="ru-RU" dirty="0" smtClean="0"/>
              <a:t>│</a:t>
            </a:r>
            <a:r>
              <a:rPr lang="ru-RU" dirty="0"/>
              <a:t>+│+33,8</a:t>
            </a:r>
            <a:r>
              <a:rPr lang="ru-RU" dirty="0" smtClean="0"/>
              <a:t>│=</a:t>
            </a:r>
          </a:p>
          <a:p>
            <a:pPr marL="514350" indent="-514350">
              <a:buAutoNum type="arabicPeriod"/>
            </a:pPr>
            <a:r>
              <a:rPr lang="ru-RU" dirty="0"/>
              <a:t> </a:t>
            </a:r>
            <a:r>
              <a:rPr lang="ru-RU" dirty="0" smtClean="0"/>
              <a:t>78,5 : </a:t>
            </a:r>
            <a:r>
              <a:rPr lang="ru-RU" dirty="0"/>
              <a:t>│-10</a:t>
            </a:r>
            <a:r>
              <a:rPr lang="ru-RU" dirty="0" smtClean="0"/>
              <a:t>│= </a:t>
            </a:r>
          </a:p>
          <a:p>
            <a:pPr marL="514350" indent="-514350">
              <a:buAutoNum type="arabicPeriod"/>
            </a:pPr>
            <a:r>
              <a:rPr lang="ru-RU" dirty="0" smtClean="0"/>
              <a:t>603</a:t>
            </a:r>
            <a:r>
              <a:rPr lang="ru-RU" dirty="0"/>
              <a:t>: │-3</a:t>
            </a:r>
            <a:r>
              <a:rPr lang="ru-RU" dirty="0" smtClean="0"/>
              <a:t>│=   </a:t>
            </a:r>
          </a:p>
          <a:p>
            <a:pPr marL="514350" indent="-514350">
              <a:buAutoNum type="arabicPeriod"/>
            </a:pPr>
            <a:r>
              <a:rPr lang="ru-RU" dirty="0" smtClean="0"/>
              <a:t>│</a:t>
            </a:r>
            <a:r>
              <a:rPr lang="ru-RU" dirty="0"/>
              <a:t>-100│∙ 22+ │+10</a:t>
            </a:r>
            <a:r>
              <a:rPr lang="ru-RU" dirty="0" smtClean="0"/>
              <a:t>│=</a:t>
            </a: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/>
          </a:p>
          <a:p>
            <a:pPr marL="514350" indent="-514350">
              <a:buAutoNum type="arabicPeriod"/>
            </a:pPr>
            <a:endParaRPr lang="ru-RU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804248" y="162880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41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8224" y="215202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3300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96336" y="267524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32</a:t>
            </a:r>
            <a:r>
              <a:rPr lang="ru-RU" sz="2800" b="1" dirty="0" smtClean="0">
                <a:solidFill>
                  <a:srgbClr val="FF0000"/>
                </a:solidFill>
              </a:rPr>
              <a:t>,65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96336" y="3198460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55,82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4248" y="372168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7,85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0549" y="4211425"/>
            <a:ext cx="967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201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40352" y="476579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2210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9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25697" y="653902"/>
            <a:ext cx="526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МАТЕМАТИЧЕСКИЙ КРОССВОРД</a:t>
            </a:r>
            <a:endParaRPr lang="ru-RU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027436" y="1734022"/>
            <a:ext cx="3505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Разгадайте кроссворд, ключевое слово подскажет тему урока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22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93787" y="653902"/>
            <a:ext cx="509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8024" y="1914042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1.Что является координатой точки на координатной прямой?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343666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40983" y="653902"/>
            <a:ext cx="509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860031" y="1914042"/>
            <a:ext cx="3979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2.Что является границей между положительными и отрицательными числами?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6041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717" y="653902"/>
            <a:ext cx="5086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32040" y="1734022"/>
            <a:ext cx="3960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3. Эти числа нужны для обозначения части целого.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83409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717" y="653902"/>
            <a:ext cx="5086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788024" y="1734022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4. Как называются числа, которые отличаются только знаком?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63746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</a:t>
            </a:r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</a:t>
            </a:r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93787" y="653902"/>
            <a:ext cx="509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788024" y="1734022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5. Как называются числа со знаком «плюс»</a:t>
            </a:r>
          </a:p>
        </p:txBody>
      </p:sp>
    </p:spTree>
    <p:extLst>
      <p:ext uri="{BB962C8B-B14F-4D97-AF65-F5344CB8AC3E}">
        <p14:creationId xmlns:p14="http://schemas.microsoft.com/office/powerpoint/2010/main" xmlns="" val="197502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</a:t>
            </a:r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</a:t>
            </a:r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Т </a:t>
            </a:r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Е </a:t>
            </a:r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Н </a:t>
            </a:r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Ь </a:t>
            </a:r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Л </a:t>
            </a:r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О </a:t>
            </a:r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Ж </a:t>
            </a:r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И </a:t>
            </a:r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Е </a:t>
            </a:r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Ы</a:t>
            </a:r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Л </a:t>
            </a:r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П </a:t>
            </a:r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О </a:t>
            </a:r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93787" y="653902"/>
            <a:ext cx="5098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788024" y="1734022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6. Как называются числа, которые мы используем при счете?</a:t>
            </a:r>
          </a:p>
        </p:txBody>
      </p:sp>
    </p:spTree>
    <p:extLst>
      <p:ext uri="{BB962C8B-B14F-4D97-AF65-F5344CB8AC3E}">
        <p14:creationId xmlns:p14="http://schemas.microsoft.com/office/powerpoint/2010/main" xmlns="" val="44020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 </a:t>
            </a:r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 </a:t>
            </a:r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Н</a:t>
            </a:r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Ж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Ы</a:t>
            </a:r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 </a:t>
            </a:r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Ы </a:t>
            </a:r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Е </a:t>
            </a:r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90520" y="6206309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Ы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</a:t>
            </a:r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 </a:t>
            </a:r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717" y="653902"/>
            <a:ext cx="5086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860032" y="1554002"/>
            <a:ext cx="3960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7. Как называется число, показывающее положение точки на координатной прямой?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31658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 </a:t>
            </a:r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 </a:t>
            </a:r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</a:t>
            </a:r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</a:t>
            </a:r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</a:t>
            </a:r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Ы</a:t>
            </a:r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Е </a:t>
            </a:r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</a:t>
            </a:r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 </a:t>
            </a:r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</a:t>
            </a:r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 </a:t>
            </a:r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 </a:t>
            </a:r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717" y="653902"/>
            <a:ext cx="50867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  <a:p>
            <a:pPr algn="ctr"/>
            <a:r>
              <a:rPr lang="ru-RU" sz="2800" dirty="0" smtClean="0"/>
              <a:t>КРОССВОРД</a:t>
            </a:r>
            <a:endParaRPr lang="ru-RU" sz="2800" dirty="0"/>
          </a:p>
        </p:txBody>
      </p:sp>
      <p:sp>
        <p:nvSpPr>
          <p:cNvPr id="80" name="TextBox 79"/>
          <p:cNvSpPr txBox="1"/>
          <p:nvPr/>
        </p:nvSpPr>
        <p:spPr>
          <a:xfrm>
            <a:off x="4932040" y="1914042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8. Как называются числа со знаком «минус»?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99112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00491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96" name="Прямоугольник 95"/>
          <p:cNvSpPr/>
          <p:nvPr/>
        </p:nvSpPr>
        <p:spPr>
          <a:xfrm>
            <a:off x="2004911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97" name="Прямоугольник 96"/>
          <p:cNvSpPr/>
          <p:nvPr/>
        </p:nvSpPr>
        <p:spPr>
          <a:xfrm>
            <a:off x="2006468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98" name="Прямоугольник 97"/>
          <p:cNvSpPr/>
          <p:nvPr/>
        </p:nvSpPr>
        <p:spPr>
          <a:xfrm>
            <a:off x="164487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36495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1641293" y="4429948"/>
            <a:ext cx="360040" cy="36004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 </a:t>
            </a:r>
            <a:endParaRPr lang="ru-RU" sz="2000" b="1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164487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200491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1641293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Ч </a:t>
            </a:r>
            <a:endParaRPr lang="ru-RU" sz="2000" b="1" dirty="0"/>
          </a:p>
        </p:txBody>
      </p:sp>
      <p:sp>
        <p:nvSpPr>
          <p:cNvPr id="104" name="Прямоугольник 103"/>
          <p:cNvSpPr/>
          <p:nvPr/>
        </p:nvSpPr>
        <p:spPr>
          <a:xfrm>
            <a:off x="1641293" y="478547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2364951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06" name="Прямоугольник 105"/>
          <p:cNvSpPr/>
          <p:nvPr/>
        </p:nvSpPr>
        <p:spPr>
          <a:xfrm>
            <a:off x="2364951" y="371081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 </a:t>
            </a:r>
            <a:endParaRPr lang="ru-RU" sz="2000" b="1" dirty="0"/>
          </a:p>
        </p:txBody>
      </p:sp>
      <p:sp>
        <p:nvSpPr>
          <p:cNvPr id="107" name="Прямоугольник 106"/>
          <p:cNvSpPr/>
          <p:nvPr/>
        </p:nvSpPr>
        <p:spPr>
          <a:xfrm>
            <a:off x="2364951" y="51387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08" name="Прямоугольник 107"/>
          <p:cNvSpPr/>
          <p:nvPr/>
        </p:nvSpPr>
        <p:spPr>
          <a:xfrm>
            <a:off x="2364951" y="478998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Б </a:t>
            </a:r>
            <a:endParaRPr lang="ru-RU" sz="2000" b="1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724991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2724991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</a:t>
            </a:r>
            <a:endParaRPr lang="ru-RU" sz="2000" b="1" dirty="0"/>
          </a:p>
        </p:txBody>
      </p:sp>
      <p:sp>
        <p:nvSpPr>
          <p:cNvPr id="111" name="Прямоугольник 110"/>
          <p:cNvSpPr/>
          <p:nvPr/>
        </p:nvSpPr>
        <p:spPr>
          <a:xfrm>
            <a:off x="2724991" y="407085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272499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3" name="Прямоугольник 112"/>
          <p:cNvSpPr/>
          <p:nvPr/>
        </p:nvSpPr>
        <p:spPr>
          <a:xfrm>
            <a:off x="272499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</a:t>
            </a:r>
            <a:endParaRPr lang="ru-RU" sz="2000" b="1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3085031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308563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16" name="Прямоугольник 115"/>
          <p:cNvSpPr/>
          <p:nvPr/>
        </p:nvSpPr>
        <p:spPr>
          <a:xfrm>
            <a:off x="272499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17" name="Прямоугольник 116"/>
          <p:cNvSpPr/>
          <p:nvPr/>
        </p:nvSpPr>
        <p:spPr>
          <a:xfrm>
            <a:off x="272499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085031" y="549050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3085031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08563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308503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2724991" y="29907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3085031" y="335077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Ж </a:t>
            </a:r>
            <a:endParaRPr lang="ru-RU" sz="2000" b="1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3085031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445676" y="406539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3445676" y="4429948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3445676" y="4790937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Ы </a:t>
            </a:r>
            <a:endParaRPr lang="ru-RU" sz="2000" b="1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3445071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/>
              <a:t>Е </a:t>
            </a:r>
            <a:endParaRPr lang="ru-RU" sz="2000" b="1" dirty="0"/>
          </a:p>
        </p:txBody>
      </p:sp>
      <p:sp>
        <p:nvSpPr>
          <p:cNvPr id="129" name="Прямоугольник 128"/>
          <p:cNvSpPr/>
          <p:nvPr/>
        </p:nvSpPr>
        <p:spPr>
          <a:xfrm>
            <a:off x="308563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8563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 </a:t>
            </a:r>
            <a:endParaRPr lang="ru-RU" sz="2000" b="1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344567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32" name="Прямоугольник 131"/>
          <p:cNvSpPr/>
          <p:nvPr/>
        </p:nvSpPr>
        <p:spPr>
          <a:xfrm>
            <a:off x="3445676" y="371129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3793786" y="406990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Д </a:t>
            </a:r>
            <a:endParaRPr lang="ru-RU" sz="2000" b="1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79378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35" name="Прямоугольник 134"/>
          <p:cNvSpPr/>
          <p:nvPr/>
        </p:nvSpPr>
        <p:spPr>
          <a:xfrm>
            <a:off x="3793786" y="515002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79378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4153826" y="4430897"/>
            <a:ext cx="360040" cy="3600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38" name="Прямоугольник 137"/>
          <p:cNvSpPr/>
          <p:nvPr/>
        </p:nvSpPr>
        <p:spPr>
          <a:xfrm>
            <a:off x="272559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39" name="Прямоугольник 138"/>
          <p:cNvSpPr/>
          <p:nvPr/>
        </p:nvSpPr>
        <p:spPr>
          <a:xfrm>
            <a:off x="415382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40" name="Прямоугольник 139"/>
          <p:cNvSpPr/>
          <p:nvPr/>
        </p:nvSpPr>
        <p:spPr>
          <a:xfrm>
            <a:off x="4153826" y="407133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3793786" y="370535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42" name="Прямоугольник 141"/>
          <p:cNvSpPr/>
          <p:nvPr/>
        </p:nvSpPr>
        <p:spPr>
          <a:xfrm>
            <a:off x="2724991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 </a:t>
            </a:r>
            <a:endParaRPr lang="ru-RU" sz="2000" b="1" dirty="0"/>
          </a:p>
        </p:txBody>
      </p:sp>
      <p:sp>
        <p:nvSpPr>
          <p:cNvPr id="143" name="Прямоугольник 142"/>
          <p:cNvSpPr/>
          <p:nvPr/>
        </p:nvSpPr>
        <p:spPr>
          <a:xfrm>
            <a:off x="3793786" y="3351253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44" name="Прямоугольник 143"/>
          <p:cNvSpPr/>
          <p:nvPr/>
        </p:nvSpPr>
        <p:spPr>
          <a:xfrm>
            <a:off x="3085031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45" name="Прямоугольник 144"/>
          <p:cNvSpPr/>
          <p:nvPr/>
        </p:nvSpPr>
        <p:spPr>
          <a:xfrm>
            <a:off x="272559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379378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47" name="Прямоугольник 146"/>
          <p:cNvSpPr/>
          <p:nvPr/>
        </p:nvSpPr>
        <p:spPr>
          <a:xfrm>
            <a:off x="344567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48" name="Прямоугольник 147"/>
          <p:cNvSpPr/>
          <p:nvPr/>
        </p:nvSpPr>
        <p:spPr>
          <a:xfrm>
            <a:off x="3085031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49" name="Прямоугольник 148"/>
          <p:cNvSpPr/>
          <p:nvPr/>
        </p:nvSpPr>
        <p:spPr>
          <a:xfrm>
            <a:off x="2724991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50" name="Прямоугольник 149"/>
          <p:cNvSpPr/>
          <p:nvPr/>
        </p:nvSpPr>
        <p:spPr>
          <a:xfrm>
            <a:off x="308563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51" name="Прямоугольник 150"/>
          <p:cNvSpPr/>
          <p:nvPr/>
        </p:nvSpPr>
        <p:spPr>
          <a:xfrm>
            <a:off x="344567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 </a:t>
            </a:r>
            <a:endParaRPr lang="ru-RU" sz="2000" b="1" dirty="0"/>
          </a:p>
        </p:txBody>
      </p:sp>
      <p:sp>
        <p:nvSpPr>
          <p:cNvPr id="152" name="Прямоугольник 151"/>
          <p:cNvSpPr/>
          <p:nvPr/>
        </p:nvSpPr>
        <p:spPr>
          <a:xfrm>
            <a:off x="3445676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53" name="Прямоугольник 152"/>
          <p:cNvSpPr/>
          <p:nvPr/>
        </p:nvSpPr>
        <p:spPr>
          <a:xfrm>
            <a:off x="4153826" y="29941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И </a:t>
            </a:r>
            <a:endParaRPr lang="ru-RU" sz="2000" b="1" dirty="0"/>
          </a:p>
        </p:txBody>
      </p:sp>
      <p:sp>
        <p:nvSpPr>
          <p:cNvPr id="154" name="Прямоугольник 153"/>
          <p:cNvSpPr/>
          <p:nvPr/>
        </p:nvSpPr>
        <p:spPr>
          <a:xfrm>
            <a:off x="4153826" y="33453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Ц </a:t>
            </a:r>
            <a:endParaRPr lang="ru-RU" sz="2000" b="1" dirty="0"/>
          </a:p>
        </p:txBody>
      </p:sp>
      <p:sp>
        <p:nvSpPr>
          <p:cNvPr id="155" name="Прямоугольник 154"/>
          <p:cNvSpPr/>
          <p:nvPr/>
        </p:nvSpPr>
        <p:spPr>
          <a:xfrm>
            <a:off x="2725596" y="119396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56" name="Прямоугольник 155"/>
          <p:cNvSpPr/>
          <p:nvPr/>
        </p:nvSpPr>
        <p:spPr>
          <a:xfrm>
            <a:off x="379378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 </a:t>
            </a:r>
            <a:endParaRPr lang="ru-RU" sz="2000" b="1" dirty="0"/>
          </a:p>
        </p:txBody>
      </p:sp>
      <p:sp>
        <p:nvSpPr>
          <p:cNvPr id="157" name="Прямоугольник 156"/>
          <p:cNvSpPr/>
          <p:nvPr/>
        </p:nvSpPr>
        <p:spPr>
          <a:xfrm>
            <a:off x="3445676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58" name="Прямоугольник 157"/>
          <p:cNvSpPr/>
          <p:nvPr/>
        </p:nvSpPr>
        <p:spPr>
          <a:xfrm>
            <a:off x="3445676" y="155400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59" name="Прямоугольник 158"/>
          <p:cNvSpPr/>
          <p:nvPr/>
        </p:nvSpPr>
        <p:spPr>
          <a:xfrm>
            <a:off x="2724991" y="4738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 </a:t>
            </a:r>
            <a:endParaRPr lang="ru-RU" sz="2000" b="1" dirty="0"/>
          </a:p>
        </p:txBody>
      </p:sp>
      <p:sp>
        <p:nvSpPr>
          <p:cNvPr id="160" name="Прямоугольник 159"/>
          <p:cNvSpPr/>
          <p:nvPr/>
        </p:nvSpPr>
        <p:spPr>
          <a:xfrm>
            <a:off x="2725596" y="8339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sp>
        <p:nvSpPr>
          <p:cNvPr id="161" name="Прямоугольник 160"/>
          <p:cNvSpPr/>
          <p:nvPr/>
        </p:nvSpPr>
        <p:spPr>
          <a:xfrm>
            <a:off x="3805716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А </a:t>
            </a:r>
            <a:endParaRPr lang="ru-RU" sz="2000" b="1" dirty="0"/>
          </a:p>
        </p:txBody>
      </p:sp>
      <p:sp>
        <p:nvSpPr>
          <p:cNvPr id="162" name="Прямоугольник 161"/>
          <p:cNvSpPr/>
          <p:nvPr/>
        </p:nvSpPr>
        <p:spPr>
          <a:xfrm>
            <a:off x="3805716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63" name="Прямоугольник 162"/>
          <p:cNvSpPr/>
          <p:nvPr/>
        </p:nvSpPr>
        <p:spPr>
          <a:xfrm>
            <a:off x="4153826" y="621058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Е </a:t>
            </a:r>
            <a:endParaRPr lang="ru-RU" sz="2000" b="1" dirty="0"/>
          </a:p>
        </p:txBody>
      </p:sp>
      <p:sp>
        <p:nvSpPr>
          <p:cNvPr id="164" name="Прямоугольник 163"/>
          <p:cNvSpPr/>
          <p:nvPr/>
        </p:nvSpPr>
        <p:spPr>
          <a:xfrm>
            <a:off x="4152255" y="5850540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Ы </a:t>
            </a:r>
            <a:endParaRPr lang="ru-RU" sz="2000" b="1" dirty="0"/>
          </a:p>
        </p:txBody>
      </p:sp>
      <p:sp>
        <p:nvSpPr>
          <p:cNvPr id="165" name="Прямоугольник 164"/>
          <p:cNvSpPr/>
          <p:nvPr/>
        </p:nvSpPr>
        <p:spPr>
          <a:xfrm>
            <a:off x="4152255" y="5510068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Н </a:t>
            </a:r>
            <a:endParaRPr lang="ru-RU" sz="2000" b="1" dirty="0"/>
          </a:p>
        </p:txBody>
      </p:sp>
      <p:sp>
        <p:nvSpPr>
          <p:cNvPr id="166" name="Прямоугольник 165"/>
          <p:cNvSpPr/>
          <p:nvPr/>
        </p:nvSpPr>
        <p:spPr>
          <a:xfrm>
            <a:off x="4153826" y="5145511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Ь </a:t>
            </a:r>
            <a:endParaRPr lang="ru-RU" sz="2000" b="1" dirty="0"/>
          </a:p>
        </p:txBody>
      </p:sp>
      <p:sp>
        <p:nvSpPr>
          <p:cNvPr id="167" name="Прямоугольник 166"/>
          <p:cNvSpPr/>
          <p:nvPr/>
        </p:nvSpPr>
        <p:spPr>
          <a:xfrm>
            <a:off x="4153826" y="4777916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Л </a:t>
            </a:r>
            <a:endParaRPr lang="ru-RU" sz="20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4147297" y="191404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 </a:t>
            </a:r>
            <a:endParaRPr lang="ru-RU" sz="2000" b="1" dirty="0"/>
          </a:p>
        </p:txBody>
      </p:sp>
      <p:sp>
        <p:nvSpPr>
          <p:cNvPr id="169" name="Прямоугольник 168"/>
          <p:cNvSpPr/>
          <p:nvPr/>
        </p:nvSpPr>
        <p:spPr>
          <a:xfrm>
            <a:off x="4147297" y="227408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Т </a:t>
            </a:r>
            <a:endParaRPr lang="ru-RU" sz="2000" b="1" dirty="0"/>
          </a:p>
        </p:txBody>
      </p:sp>
      <p:sp>
        <p:nvSpPr>
          <p:cNvPr id="170" name="Прямоугольник 169"/>
          <p:cNvSpPr/>
          <p:nvPr/>
        </p:nvSpPr>
        <p:spPr>
          <a:xfrm>
            <a:off x="4153826" y="2634122"/>
            <a:ext cx="360040" cy="3600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 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7436" y="3525331"/>
            <a:ext cx="4120621" cy="30410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05717" y="653902"/>
            <a:ext cx="5086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МАТЕМАТИЧЕСКИЙ КРОССВОРД</a:t>
            </a:r>
          </a:p>
        </p:txBody>
      </p:sp>
    </p:spTree>
    <p:extLst>
      <p:ext uri="{BB962C8B-B14F-4D97-AF65-F5344CB8AC3E}">
        <p14:creationId xmlns:p14="http://schemas.microsoft.com/office/powerpoint/2010/main" xmlns="" val="37041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0"/>
            <a:ext cx="6183458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2299" y="1274857"/>
            <a:ext cx="4824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i="1" dirty="0" smtClean="0"/>
              <a:t>Сложение</a:t>
            </a:r>
            <a:endParaRPr lang="ru-RU" sz="80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248712" y="4207440"/>
            <a:ext cx="38717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/>
              <a:t>чисел</a:t>
            </a:r>
            <a:endParaRPr lang="ru-RU" sz="8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62882" y="2884001"/>
            <a:ext cx="4043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целых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79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ru-RU" b="1" dirty="0" smtClean="0"/>
              <a:t/>
            </a:r>
            <a:br>
              <a:rPr lang="en-US" altLang="ru-RU" b="1" dirty="0" smtClean="0"/>
            </a:br>
            <a:r>
              <a:rPr lang="ru-RU" altLang="ru-RU" b="1" dirty="0" smtClean="0"/>
              <a:t>Целые числа в нашей жизни</a:t>
            </a:r>
            <a:endParaRPr lang="ru-RU" alt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779912" y="1255821"/>
            <a:ext cx="4331965" cy="1165067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Термометры. Измерение температуры</a:t>
            </a:r>
            <a:endParaRPr lang="ru-RU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255820"/>
            <a:ext cx="3384376" cy="316680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564904"/>
            <a:ext cx="4032448" cy="3021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9912" y="5586017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Лента времени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35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ru-RU" b="1" dirty="0" smtClean="0"/>
              <a:t/>
            </a:r>
            <a:br>
              <a:rPr lang="en-US" altLang="ru-RU" b="1" dirty="0" smtClean="0"/>
            </a:br>
            <a:r>
              <a:rPr lang="ru-RU" altLang="ru-RU" b="1" dirty="0" smtClean="0"/>
              <a:t>Целые числа в нашей жизни</a:t>
            </a:r>
            <a:endParaRPr lang="ru-RU" alt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211960" y="1255821"/>
            <a:ext cx="4536504" cy="14695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Картография. Определение положения над уровнем моря</a:t>
            </a:r>
            <a:endParaRPr lang="ru-RU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User\Desktop\Leo_3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352839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793430"/>
            <a:ext cx="4608512" cy="344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535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ru-RU" b="1" dirty="0" smtClean="0"/>
              <a:t/>
            </a:r>
            <a:br>
              <a:rPr lang="en-US" altLang="ru-RU" b="1" dirty="0" smtClean="0"/>
            </a:br>
            <a:r>
              <a:rPr lang="ru-RU" altLang="ru-RU" b="1" dirty="0" smtClean="0"/>
              <a:t>Целые числа в нашей жизни</a:t>
            </a:r>
            <a:endParaRPr lang="ru-RU" alt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853873" y="1255821"/>
            <a:ext cx="4894591" cy="146950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Понятие «Долг и прибыль».  Бухгалтерский учет, статистика</a:t>
            </a:r>
            <a:endParaRPr lang="ru-RU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904" y="3361683"/>
            <a:ext cx="4464496" cy="297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672198"/>
            <a:ext cx="3977134" cy="263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345833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681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ru-RU" b="1" dirty="0" smtClean="0"/>
              <a:t/>
            </a:r>
            <a:br>
              <a:rPr lang="en-US" altLang="ru-RU" b="1" dirty="0" smtClean="0"/>
            </a:br>
            <a:r>
              <a:rPr lang="ru-RU" altLang="ru-RU" b="1" dirty="0" smtClean="0"/>
              <a:t>Целые числа в нашей жизни</a:t>
            </a:r>
            <a:endParaRPr lang="ru-RU" alt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860032" y="1255820"/>
            <a:ext cx="3888432" cy="1885147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Холодильное оборудование. Электричество</a:t>
            </a:r>
            <a:endParaRPr lang="ru-RU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59"/>
            <a:ext cx="4370147" cy="245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601" y="3863173"/>
            <a:ext cx="3012823" cy="2329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80928"/>
            <a:ext cx="2557264" cy="3077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8113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rmAutofit fontScale="90000"/>
          </a:bodyPr>
          <a:lstStyle/>
          <a:p>
            <a:r>
              <a:rPr lang="en-US" altLang="ru-RU" b="1" dirty="0" smtClean="0"/>
              <a:t/>
            </a:r>
            <a:br>
              <a:rPr lang="en-US" altLang="ru-RU" b="1" dirty="0" smtClean="0"/>
            </a:br>
            <a:r>
              <a:rPr lang="ru-RU" altLang="ru-RU" b="1" dirty="0" smtClean="0"/>
              <a:t>Целые числа в нашей жизни</a:t>
            </a:r>
            <a:endParaRPr lang="ru-RU" alt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0" y="1268760"/>
            <a:ext cx="3888432" cy="1885147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Химическая лаборатория. Заряды частиц</a:t>
            </a:r>
            <a:endParaRPr lang="ru-RU" altLang="ru-RU" sz="2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4176464" cy="2845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6538" y="2691619"/>
            <a:ext cx="4087791" cy="2969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1" y="5661248"/>
            <a:ext cx="63545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результаты в сравнении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669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Autofit/>
          </a:bodyPr>
          <a:lstStyle/>
          <a:p>
            <a:r>
              <a:rPr lang="en-US" altLang="ru-RU" sz="5400" b="1" dirty="0" smtClean="0"/>
              <a:t/>
            </a:r>
            <a:br>
              <a:rPr lang="en-US" altLang="ru-RU" sz="5400" b="1" dirty="0" smtClean="0"/>
            </a:br>
            <a:r>
              <a:rPr lang="ru-RU" altLang="ru-RU" sz="5400" b="1" dirty="0" smtClean="0"/>
              <a:t>Исследовательская работа</a:t>
            </a:r>
            <a:endParaRPr lang="ru-RU" alt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3568" y="1268760"/>
            <a:ext cx="4475981" cy="3816424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altLang="ru-RU" sz="5000" u="sng" dirty="0" smtClean="0">
                <a:solidFill>
                  <a:srgbClr val="000000"/>
                </a:solidFill>
              </a:rPr>
              <a:t>Цель: </a:t>
            </a:r>
            <a:r>
              <a:rPr lang="ru-RU" altLang="ru-RU" sz="5000" b="1" dirty="0" smtClean="0">
                <a:solidFill>
                  <a:srgbClr val="000000"/>
                </a:solidFill>
              </a:rPr>
              <a:t>Вывести </a:t>
            </a:r>
            <a:r>
              <a:rPr lang="ru-RU" altLang="ru-RU" sz="5000" b="1" dirty="0">
                <a:solidFill>
                  <a:srgbClr val="000000"/>
                </a:solidFill>
              </a:rPr>
              <a:t>правило сложения целых чисел</a:t>
            </a:r>
          </a:p>
          <a:p>
            <a:pPr>
              <a:buFontTx/>
              <a:buNone/>
            </a:pPr>
            <a:endParaRPr lang="ru-RU" altLang="ru-RU" sz="500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64750" y="1196752"/>
            <a:ext cx="375024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9394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Autofit/>
          </a:bodyPr>
          <a:lstStyle/>
          <a:p>
            <a:r>
              <a:rPr lang="en-US" altLang="ru-RU" sz="5400" b="1" dirty="0" smtClean="0"/>
              <a:t/>
            </a:r>
            <a:br>
              <a:rPr lang="en-US" altLang="ru-RU" sz="5400" b="1" dirty="0" smtClean="0"/>
            </a:br>
            <a:r>
              <a:rPr lang="ru-RU" altLang="ru-RU" sz="5400" b="1" dirty="0" smtClean="0"/>
              <a:t>Исследовательская работа</a:t>
            </a:r>
            <a:endParaRPr lang="ru-RU" alt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3568" y="1268760"/>
            <a:ext cx="7776864" cy="4896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altLang="ru-RU" sz="2800" b="1" dirty="0" smtClean="0">
                <a:solidFill>
                  <a:srgbClr val="000000"/>
                </a:solidFill>
              </a:rPr>
              <a:t>1. </a:t>
            </a:r>
            <a:r>
              <a:rPr lang="ru-RU" altLang="ru-RU" sz="3700" b="1" dirty="0" smtClean="0">
                <a:solidFill>
                  <a:srgbClr val="000000"/>
                </a:solidFill>
              </a:rPr>
              <a:t>Сумма двух положительных чисел –</a:t>
            </a:r>
          </a:p>
          <a:p>
            <a:pPr marL="0" indent="0">
              <a:buNone/>
            </a:pPr>
            <a:r>
              <a:rPr lang="ru-RU" altLang="ru-RU" sz="3700" b="1" dirty="0" smtClean="0">
                <a:solidFill>
                  <a:srgbClr val="000000"/>
                </a:solidFill>
              </a:rPr>
              <a:t>___________      число.</a:t>
            </a:r>
          </a:p>
          <a:p>
            <a:pPr marL="514350" indent="-514350">
              <a:buAutoNum type="arabicPeriod" startAt="2"/>
            </a:pPr>
            <a:r>
              <a:rPr lang="ru-RU" altLang="ru-RU" sz="3700" b="1" dirty="0" smtClean="0">
                <a:solidFill>
                  <a:srgbClr val="000000"/>
                </a:solidFill>
              </a:rPr>
              <a:t>Сумма двух отрицательных чисел – </a:t>
            </a:r>
          </a:p>
          <a:p>
            <a:pPr marL="0" indent="0">
              <a:buNone/>
            </a:pPr>
            <a:r>
              <a:rPr lang="ru-RU" altLang="ru-RU" sz="3700" b="1" dirty="0" smtClean="0">
                <a:solidFill>
                  <a:srgbClr val="000000"/>
                </a:solidFill>
              </a:rPr>
              <a:t>_____________ число.</a:t>
            </a:r>
          </a:p>
          <a:p>
            <a:pPr marL="0" indent="0">
              <a:buNone/>
            </a:pPr>
            <a:r>
              <a:rPr lang="ru-RU" altLang="ru-RU" sz="3700" b="1" dirty="0" smtClean="0">
                <a:solidFill>
                  <a:srgbClr val="000000"/>
                </a:solidFill>
              </a:rPr>
              <a:t>3. Чтобы сложить два отрицательных числа, нужно:</a:t>
            </a:r>
          </a:p>
          <a:p>
            <a:pPr>
              <a:buFontTx/>
              <a:buChar char="-"/>
            </a:pPr>
            <a:r>
              <a:rPr lang="ru-RU" altLang="ru-RU" sz="3700" b="1" dirty="0" smtClean="0">
                <a:solidFill>
                  <a:srgbClr val="000000"/>
                </a:solidFill>
              </a:rPr>
              <a:t>в ответе поставить знак - ___________</a:t>
            </a:r>
          </a:p>
          <a:p>
            <a:pPr>
              <a:buFontTx/>
              <a:buChar char="-"/>
            </a:pPr>
            <a:r>
              <a:rPr lang="ru-RU" altLang="ru-RU" sz="3700" b="1" dirty="0" smtClean="0">
                <a:solidFill>
                  <a:srgbClr val="000000"/>
                </a:solidFill>
              </a:rPr>
              <a:t>сложить соответствующие _________чисел</a:t>
            </a:r>
          </a:p>
          <a:p>
            <a:pPr marL="0" indent="0">
              <a:buNone/>
            </a:pPr>
            <a:r>
              <a:rPr lang="ru-RU" altLang="ru-RU" sz="2800" dirty="0" smtClean="0">
                <a:solidFill>
                  <a:srgbClr val="000000"/>
                </a:solidFill>
              </a:rPr>
              <a:t> </a:t>
            </a:r>
            <a:endParaRPr lang="ru-RU" altLang="ru-RU" sz="28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1685832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положительное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708920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отрицательное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8144" y="414908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минус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515719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модули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5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err="1" smtClean="0"/>
              <a:t>Физминутка</a:t>
            </a:r>
            <a:r>
              <a:rPr lang="ru-RU" sz="7200" b="1" dirty="0" smtClean="0"/>
              <a:t> </a:t>
            </a:r>
            <a:endParaRPr lang="ru-RU" sz="7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073222" cy="505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2644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Autofit/>
          </a:bodyPr>
          <a:lstStyle/>
          <a:p>
            <a:r>
              <a:rPr lang="en-US" altLang="ru-RU" sz="5400" b="1" dirty="0" smtClean="0"/>
              <a:t/>
            </a:r>
            <a:br>
              <a:rPr lang="en-US" altLang="ru-RU" sz="5400" b="1" dirty="0" smtClean="0"/>
            </a:br>
            <a:r>
              <a:rPr lang="ru-RU" altLang="ru-RU" sz="5400" b="1" dirty="0" smtClean="0"/>
              <a:t>Исследовательская работа</a:t>
            </a:r>
            <a:endParaRPr lang="ru-RU" alt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3568" y="1268760"/>
            <a:ext cx="8064896" cy="5256584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ru-RU" altLang="ru-RU" sz="3400" b="1" dirty="0" smtClean="0">
                <a:solidFill>
                  <a:srgbClr val="000000"/>
                </a:solidFill>
              </a:rPr>
              <a:t>4</a:t>
            </a:r>
            <a:r>
              <a:rPr lang="ru-RU" altLang="ru-RU" b="1" dirty="0" smtClean="0">
                <a:solidFill>
                  <a:srgbClr val="000000"/>
                </a:solidFill>
              </a:rPr>
              <a:t>. Сумма двух чисел разных знаков может быть как _____________      числом, так и _____________ числом.</a:t>
            </a:r>
          </a:p>
          <a:p>
            <a:pPr>
              <a:buFontTx/>
              <a:buNone/>
            </a:pPr>
            <a:r>
              <a:rPr lang="ru-RU" altLang="ru-RU" b="1" dirty="0" smtClean="0">
                <a:solidFill>
                  <a:srgbClr val="000000"/>
                </a:solidFill>
              </a:rPr>
              <a:t>5. Чтобы сложить два числа разных знаков, нужно: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solidFill>
                  <a:srgbClr val="000000"/>
                </a:solidFill>
              </a:rPr>
              <a:t>посмотреть, какое число _______    по модулю,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solidFill>
                  <a:srgbClr val="000000"/>
                </a:solidFill>
              </a:rPr>
              <a:t>поставить знак _______      по модулю числа,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solidFill>
                  <a:srgbClr val="000000"/>
                </a:solidFill>
              </a:rPr>
              <a:t>из числа, которое ________ по модулю, вычесть второе число.</a:t>
            </a: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2785" y="170080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положительным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147672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отрицательным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2637" y="3717032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больше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3888" y="4725144"/>
            <a:ext cx="2243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большего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8196" y="5283606"/>
            <a:ext cx="160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больше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50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Autofit/>
          </a:bodyPr>
          <a:lstStyle/>
          <a:p>
            <a:r>
              <a:rPr lang="en-US" altLang="ru-RU" sz="5400" b="1" dirty="0" smtClean="0"/>
              <a:t/>
            </a:r>
            <a:br>
              <a:rPr lang="en-US" altLang="ru-RU" sz="5400" b="1" dirty="0" smtClean="0"/>
            </a:br>
            <a:r>
              <a:rPr lang="ru-RU" altLang="ru-RU" sz="5400" b="1" dirty="0" smtClean="0"/>
              <a:t>Закрепляем правило</a:t>
            </a:r>
            <a:endParaRPr lang="ru-RU" alt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3568" y="1268760"/>
            <a:ext cx="8136904" cy="64807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altLang="ru-RU" b="1" dirty="0" smtClean="0">
                <a:solidFill>
                  <a:srgbClr val="000000"/>
                </a:solidFill>
              </a:rPr>
              <a:t>Определить знак результата сложения</a:t>
            </a:r>
            <a:endParaRPr lang="ru-RU" altLang="ru-RU" b="1" dirty="0">
              <a:solidFill>
                <a:srgbClr val="000000"/>
              </a:solidFill>
            </a:endParaRPr>
          </a:p>
        </p:txBody>
      </p:sp>
      <p:pic>
        <p:nvPicPr>
          <p:cNvPr id="8194" name="Picture 2" descr="C:\Users\Администратор\Desktop\урок\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2428347" cy="392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ко 1"/>
          <p:cNvSpPr/>
          <p:nvPr/>
        </p:nvSpPr>
        <p:spPr>
          <a:xfrm>
            <a:off x="4643480" y="2033228"/>
            <a:ext cx="2540205" cy="104411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-</a:t>
            </a:r>
            <a:r>
              <a:rPr lang="ru-RU" sz="2800" b="1" dirty="0" smtClean="0"/>
              <a:t>20+(-30)</a:t>
            </a:r>
            <a:endParaRPr lang="ru-RU" sz="2800" b="1" dirty="0"/>
          </a:p>
        </p:txBody>
      </p:sp>
      <p:sp>
        <p:nvSpPr>
          <p:cNvPr id="8" name="Облако 7"/>
          <p:cNvSpPr/>
          <p:nvPr/>
        </p:nvSpPr>
        <p:spPr>
          <a:xfrm>
            <a:off x="2209603" y="2708920"/>
            <a:ext cx="2540205" cy="104411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+28+(+3)</a:t>
            </a:r>
            <a:endParaRPr lang="ru-RU" sz="2800" b="1" dirty="0"/>
          </a:p>
        </p:txBody>
      </p:sp>
      <p:sp>
        <p:nvSpPr>
          <p:cNvPr id="9" name="Облако 8"/>
          <p:cNvSpPr/>
          <p:nvPr/>
        </p:nvSpPr>
        <p:spPr>
          <a:xfrm>
            <a:off x="2915816" y="4797152"/>
            <a:ext cx="2540205" cy="104411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+2+(-3)</a:t>
            </a:r>
            <a:endParaRPr lang="ru-RU" sz="2800" b="1" dirty="0"/>
          </a:p>
        </p:txBody>
      </p:sp>
      <p:sp>
        <p:nvSpPr>
          <p:cNvPr id="10" name="Облако 9"/>
          <p:cNvSpPr/>
          <p:nvPr/>
        </p:nvSpPr>
        <p:spPr>
          <a:xfrm>
            <a:off x="5652120" y="3343859"/>
            <a:ext cx="2540205" cy="104411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-</a:t>
            </a:r>
            <a:r>
              <a:rPr lang="ru-RU" sz="2800" b="1" dirty="0" smtClean="0"/>
              <a:t>25+(+</a:t>
            </a:r>
            <a:r>
              <a:rPr lang="ru-RU" sz="2800" b="1" dirty="0"/>
              <a:t>5</a:t>
            </a:r>
            <a:r>
              <a:rPr lang="ru-RU" sz="2800" b="1" dirty="0" smtClean="0"/>
              <a:t>)</a:t>
            </a:r>
            <a:endParaRPr lang="ru-RU" sz="2800" b="1" dirty="0"/>
          </a:p>
        </p:txBody>
      </p:sp>
      <p:sp>
        <p:nvSpPr>
          <p:cNvPr id="11" name="Облако 10"/>
          <p:cNvSpPr/>
          <p:nvPr/>
        </p:nvSpPr>
        <p:spPr>
          <a:xfrm>
            <a:off x="5940152" y="5157192"/>
            <a:ext cx="2540205" cy="104411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+15+(-13)</a:t>
            </a:r>
            <a:endParaRPr lang="ru-RU" sz="2800" b="1" dirty="0"/>
          </a:p>
        </p:txBody>
      </p:sp>
      <p:sp>
        <p:nvSpPr>
          <p:cNvPr id="4" name="Овал 3"/>
          <p:cNvSpPr/>
          <p:nvPr/>
        </p:nvSpPr>
        <p:spPr>
          <a:xfrm>
            <a:off x="971600" y="1844824"/>
            <a:ext cx="720080" cy="7104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+</a:t>
            </a:r>
            <a:endParaRPr lang="ru-RU" sz="3600" b="1" dirty="0"/>
          </a:p>
        </p:txBody>
      </p:sp>
      <p:sp>
        <p:nvSpPr>
          <p:cNvPr id="14" name="Овал 13"/>
          <p:cNvSpPr/>
          <p:nvPr/>
        </p:nvSpPr>
        <p:spPr>
          <a:xfrm>
            <a:off x="2031795" y="1844824"/>
            <a:ext cx="720080" cy="7104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-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4366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9" descr="C:\Users\Vito\Pictures\school11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46150"/>
            <a:ext cx="91440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796925"/>
          </a:xfrm>
        </p:spPr>
        <p:txBody>
          <a:bodyPr>
            <a:noAutofit/>
          </a:bodyPr>
          <a:lstStyle/>
          <a:p>
            <a:r>
              <a:rPr lang="en-US" altLang="ru-RU" sz="5400" b="1" dirty="0" smtClean="0"/>
              <a:t/>
            </a:r>
            <a:br>
              <a:rPr lang="en-US" altLang="ru-RU" sz="5400" b="1" dirty="0" smtClean="0"/>
            </a:br>
            <a:r>
              <a:rPr lang="ru-RU" altLang="ru-RU" sz="5400" b="1" dirty="0" smtClean="0"/>
              <a:t>Самостоятельная работа</a:t>
            </a:r>
            <a:endParaRPr lang="ru-RU" alt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683568" y="1268760"/>
            <a:ext cx="8064896" cy="5256584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ru-RU" altLang="ru-RU" sz="3400" b="1" dirty="0" smtClean="0">
                <a:solidFill>
                  <a:srgbClr val="000000"/>
                </a:solidFill>
              </a:rPr>
              <a:t>4</a:t>
            </a:r>
            <a:r>
              <a:rPr lang="ru-RU" altLang="ru-RU" b="1" dirty="0" smtClean="0">
                <a:solidFill>
                  <a:srgbClr val="000000"/>
                </a:solidFill>
              </a:rPr>
              <a:t>. Сумма двух чисел разных знаков может быть как _____________      числом, так и _____________ числом.</a:t>
            </a:r>
          </a:p>
          <a:p>
            <a:pPr>
              <a:buFontTx/>
              <a:buNone/>
            </a:pPr>
            <a:r>
              <a:rPr lang="ru-RU" altLang="ru-RU" b="1" dirty="0" smtClean="0">
                <a:solidFill>
                  <a:srgbClr val="000000"/>
                </a:solidFill>
              </a:rPr>
              <a:t>5. Чтобы сложить два числа разных знаков, нужно: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solidFill>
                  <a:srgbClr val="000000"/>
                </a:solidFill>
              </a:rPr>
              <a:t>посмотреть, какое число _______    по модулю,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solidFill>
                  <a:srgbClr val="000000"/>
                </a:solidFill>
              </a:rPr>
              <a:t>поставить знак _______      по модулю числа,</a:t>
            </a:r>
          </a:p>
          <a:p>
            <a:pPr>
              <a:buFontTx/>
              <a:buChar char="-"/>
            </a:pPr>
            <a:r>
              <a:rPr lang="ru-RU" altLang="ru-RU" b="1" dirty="0" smtClean="0">
                <a:solidFill>
                  <a:srgbClr val="000000"/>
                </a:solidFill>
              </a:rPr>
              <a:t>из числа, которое ________ по модулю, вычесть второе число.</a:t>
            </a:r>
            <a:endParaRPr lang="ru-RU" altLang="ru-RU" b="1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2785" y="170080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положительным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147672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отрицательным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2637" y="3717032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больше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3888" y="4725144"/>
            <a:ext cx="2243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большего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8196" y="5283606"/>
            <a:ext cx="160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больше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74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/>
              <a:t>Проверяем самостоятельную работу</a:t>
            </a:r>
            <a:br>
              <a:rPr lang="ru-RU" sz="2800" b="1" dirty="0" smtClean="0"/>
            </a:br>
            <a:r>
              <a:rPr lang="ru-RU" sz="2800" b="1" dirty="0" smtClean="0"/>
              <a:t>Каждому числу поставьте в соответствие букву</a:t>
            </a:r>
            <a:endParaRPr lang="ru-RU" sz="2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8820822"/>
              </p:ext>
            </p:extLst>
          </p:nvPr>
        </p:nvGraphicFramePr>
        <p:xfrm>
          <a:off x="1691680" y="1700808"/>
          <a:ext cx="720080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М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Й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С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Ц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Е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Ь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Л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И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А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К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34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8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32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-7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-20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-32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-34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6352354"/>
              </p:ext>
            </p:extLst>
          </p:nvPr>
        </p:nvGraphicFramePr>
        <p:xfrm>
          <a:off x="1691680" y="3206227"/>
          <a:ext cx="720080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Й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Н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Л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П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А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Г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Ц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Е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М</a:t>
                      </a:r>
                      <a:r>
                        <a:rPr lang="ru-RU" sz="3200" b="1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И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6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-6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10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12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-12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-10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4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-17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9511875"/>
              </p:ext>
            </p:extLst>
          </p:nvPr>
        </p:nvGraphicFramePr>
        <p:xfrm>
          <a:off x="1691680" y="4797152"/>
          <a:ext cx="720080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О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А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Ф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Л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Р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С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Ш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О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К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Ф 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13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-13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-26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5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20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-12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-16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-9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tx2"/>
                          </a:solidFill>
                        </a:rPr>
                        <a:t>9</a:t>
                      </a:r>
                      <a:endParaRPr lang="ru-RU" sz="32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Овал 7"/>
          <p:cNvSpPr/>
          <p:nvPr/>
        </p:nvSpPr>
        <p:spPr>
          <a:xfrm>
            <a:off x="251520" y="1900503"/>
            <a:ext cx="1008112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81882" y="3356992"/>
            <a:ext cx="1008112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51520" y="4869160"/>
            <a:ext cx="1008112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3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348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/>
              <a:t>Что у нас получилось?</a:t>
            </a:r>
            <a:endParaRPr lang="ru-RU" b="1" dirty="0"/>
          </a:p>
        </p:txBody>
      </p:sp>
      <p:sp>
        <p:nvSpPr>
          <p:cNvPr id="3" name="Овал 2"/>
          <p:cNvSpPr/>
          <p:nvPr/>
        </p:nvSpPr>
        <p:spPr>
          <a:xfrm>
            <a:off x="251520" y="1467151"/>
            <a:ext cx="1008112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1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1520" y="5085184"/>
            <a:ext cx="1008112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" name="Овал 4"/>
          <p:cNvSpPr/>
          <p:nvPr/>
        </p:nvSpPr>
        <p:spPr>
          <a:xfrm>
            <a:off x="251520" y="3284984"/>
            <a:ext cx="1008112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2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036063"/>
            <a:ext cx="5641412" cy="582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74928" y="1514007"/>
            <a:ext cx="367240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/>
              <a:t>кальций</a:t>
            </a:r>
            <a:endParaRPr lang="ru-RU" sz="40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874928" y="3331840"/>
            <a:ext cx="367240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/>
              <a:t>магний</a:t>
            </a:r>
            <a:endParaRPr lang="ru-RU" sz="4000" b="1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74928" y="5132040"/>
            <a:ext cx="3672408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/>
              <a:t>фосфор</a:t>
            </a: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xmlns="" val="105902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Продукты, содержащие кальций</a:t>
            </a:r>
            <a:endParaRPr lang="ru-RU" sz="4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96" y="1124744"/>
            <a:ext cx="8856696" cy="54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402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Продукты, содержащие магний</a:t>
            </a:r>
            <a:endParaRPr lang="ru-RU" sz="4000" b="1" dirty="0"/>
          </a:p>
        </p:txBody>
      </p:sp>
      <p:sp>
        <p:nvSpPr>
          <p:cNvPr id="3" name="AutoShape 2" descr="Картинки по запросу магний в продуктах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магний в продуктах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sportwiki.to/images/1/1c/Magn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5" y="1052736"/>
            <a:ext cx="8312334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33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Продукты, содержащие фосфор</a:t>
            </a:r>
            <a:endParaRPr lang="ru-RU" b="1" dirty="0"/>
          </a:p>
        </p:txBody>
      </p:sp>
      <p:pic>
        <p:nvPicPr>
          <p:cNvPr id="5122" name="Picture 2" descr="http://sportwiki.to/images/e/ea/Iod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22268"/>
            <a:ext cx="8654598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889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Домашнее задание</a:t>
            </a:r>
            <a:endParaRPr lang="ru-RU" b="1" dirty="0"/>
          </a:p>
        </p:txBody>
      </p:sp>
      <p:pic>
        <p:nvPicPr>
          <p:cNvPr id="6146" name="Picture 2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9419" y="836712"/>
            <a:ext cx="5834581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2204864"/>
            <a:ext cx="540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Выучить правило § 30</a:t>
            </a:r>
          </a:p>
          <a:p>
            <a:r>
              <a:rPr lang="ru-RU" sz="3200" dirty="0" smtClean="0"/>
              <a:t>Решить № 995, 996</a:t>
            </a:r>
          </a:p>
          <a:p>
            <a:r>
              <a:rPr lang="ru-RU" sz="3200" dirty="0" smtClean="0"/>
              <a:t>Творческое задание – составить математический кроссворд с  ключевым словом  «витамин»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2059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Закончить предложение</a:t>
            </a:r>
            <a:endParaRPr lang="ru-RU" b="1" dirty="0"/>
          </a:p>
        </p:txBody>
      </p:sp>
      <p:pic>
        <p:nvPicPr>
          <p:cNvPr id="6146" name="Picture 2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9419" y="836712"/>
            <a:ext cx="5834581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2204864"/>
            <a:ext cx="540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Сегодня на уроке я узнал…</a:t>
            </a:r>
          </a:p>
          <a:p>
            <a:r>
              <a:rPr lang="ru-RU" sz="3200" b="1" dirty="0" smtClean="0"/>
              <a:t>Сегодня я научился…</a:t>
            </a:r>
          </a:p>
          <a:p>
            <a:r>
              <a:rPr lang="ru-RU" sz="3200" b="1" dirty="0" smtClean="0"/>
              <a:t>Было интересно…</a:t>
            </a:r>
          </a:p>
          <a:p>
            <a:r>
              <a:rPr lang="ru-RU" sz="3200" b="1" dirty="0" smtClean="0"/>
              <a:t>Я смог…</a:t>
            </a:r>
          </a:p>
          <a:p>
            <a:r>
              <a:rPr lang="ru-RU" sz="3200" b="1" dirty="0" smtClean="0"/>
              <a:t>Теперь я смогу…</a:t>
            </a:r>
          </a:p>
          <a:p>
            <a:r>
              <a:rPr lang="ru-RU" sz="3200" b="1" dirty="0" smtClean="0"/>
              <a:t>Меня удивило …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9890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9419" y="836712"/>
            <a:ext cx="5834581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Оцените свою работу на уроке</a:t>
            </a:r>
            <a:endParaRPr lang="ru-RU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88410"/>
            <a:ext cx="2039532" cy="1529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http://static.tuttogratis.it/internet/fotogallery/625X0/43285/emoticon-tristezz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8510" y="5013176"/>
            <a:ext cx="1320494" cy="13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duin.ru/images/smile-ravn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344" y="3118059"/>
            <a:ext cx="1765995" cy="176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95108" y="2353234"/>
            <a:ext cx="3217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795108" y="2063656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все понял (а)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2953" y="3216226"/>
            <a:ext cx="3613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Понял(а), но еще нужно потренироваться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4030" y="5445223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ничего не понял(а)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2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7170" name="Picture 2" descr="C:\Users\Администратор\Desktop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1" y="620688"/>
            <a:ext cx="5930891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2492896"/>
            <a:ext cx="51845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</a:rPr>
              <a:t>Спасибо за урок!</a:t>
            </a:r>
            <a:endParaRPr lang="ru-RU" sz="6600" b="1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475950"/>
            <a:ext cx="2664296" cy="19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025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921</Words>
  <Application>Microsoft Office PowerPoint</Application>
  <PresentationFormat>Экран (4:3)</PresentationFormat>
  <Paragraphs>501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Урок математики в 6 классе</vt:lpstr>
      <vt:lpstr>   Учиться можно только весело. Чтобы переваривать знания, надо поглощать их с аппетитом.</vt:lpstr>
      <vt:lpstr>Слайд 3</vt:lpstr>
      <vt:lpstr>Математическая разминка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 Целые числа в нашей жизни</vt:lpstr>
      <vt:lpstr> Целые числа в нашей жизни</vt:lpstr>
      <vt:lpstr> Целые числа в нашей жизни</vt:lpstr>
      <vt:lpstr> Целые числа в нашей жизни</vt:lpstr>
      <vt:lpstr> Целые числа в нашей жизни</vt:lpstr>
      <vt:lpstr> Исследовательская работа</vt:lpstr>
      <vt:lpstr> Исследовательская работа</vt:lpstr>
      <vt:lpstr>Физминутка </vt:lpstr>
      <vt:lpstr> Исследовательская работа</vt:lpstr>
      <vt:lpstr> Закрепляем правило</vt:lpstr>
      <vt:lpstr> Самостоятельная работа</vt:lpstr>
      <vt:lpstr>  Проверяем самостоятельную работу Каждому числу поставьте в соответствие букву</vt:lpstr>
      <vt:lpstr>Что у нас получилось?</vt:lpstr>
      <vt:lpstr>Продукты, содержащие кальций</vt:lpstr>
      <vt:lpstr>Продукты, содержащие магний</vt:lpstr>
      <vt:lpstr>Продукты, содержащие фосфор</vt:lpstr>
      <vt:lpstr>Домашнее задание</vt:lpstr>
      <vt:lpstr>Закончить предложение</vt:lpstr>
      <vt:lpstr>Оцените свою работу на уроке</vt:lpstr>
      <vt:lpstr>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Bratishka</cp:lastModifiedBy>
  <cp:revision>132</cp:revision>
  <dcterms:created xsi:type="dcterms:W3CDTF">2016-02-03T18:05:35Z</dcterms:created>
  <dcterms:modified xsi:type="dcterms:W3CDTF">2021-10-31T11:11:16Z</dcterms:modified>
</cp:coreProperties>
</file>