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81" r:id="rId24"/>
    <p:sldId id="279" r:id="rId25"/>
    <p:sldId id="280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00"/>
    <a:srgbClr val="FF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214554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ru-RU" b="1" dirty="0" smtClean="0">
                <a:solidFill>
                  <a:srgbClr val="0000FF"/>
                </a:solidFill>
              </a:rPr>
              <a:t>Программа реализации ценностно-ориентированного подхода к воспитанию обучающихся </a:t>
            </a:r>
            <a:endParaRPr lang="ru-RU" b="1" dirty="0">
              <a:solidFill>
                <a:srgbClr val="0000FF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0" y="2214554"/>
            <a:ext cx="9144000" cy="4643446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solidFill>
                  <a:srgbClr val="0000FF"/>
                </a:solidFill>
              </a:rPr>
              <a:t>    </a:t>
            </a:r>
          </a:p>
          <a:p>
            <a:pPr>
              <a:buNone/>
            </a:pPr>
            <a:endParaRPr lang="ru-RU" b="1" dirty="0" smtClean="0">
              <a:solidFill>
                <a:srgbClr val="0000FF"/>
              </a:solidFill>
            </a:endParaRPr>
          </a:p>
          <a:p>
            <a:pPr>
              <a:buNone/>
            </a:pPr>
            <a:endParaRPr lang="ru-RU" b="1" dirty="0" smtClean="0">
              <a:solidFill>
                <a:srgbClr val="0000FF"/>
              </a:solidFill>
            </a:endParaRPr>
          </a:p>
          <a:p>
            <a:pPr>
              <a:buNone/>
            </a:pPr>
            <a:endParaRPr lang="ru-RU" b="1" dirty="0" smtClean="0">
              <a:solidFill>
                <a:srgbClr val="0000FF"/>
              </a:solidFill>
            </a:endParaRPr>
          </a:p>
          <a:p>
            <a:pPr>
              <a:buNone/>
            </a:pPr>
            <a:endParaRPr lang="ru-RU" b="1" dirty="0" smtClean="0">
              <a:solidFill>
                <a:srgbClr val="0000FF"/>
              </a:solidFill>
            </a:endParaRPr>
          </a:p>
          <a:p>
            <a:pPr>
              <a:buNone/>
            </a:pPr>
            <a:endParaRPr lang="ru-RU" b="1" dirty="0" smtClean="0">
              <a:solidFill>
                <a:srgbClr val="0000FF"/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rgbClr val="0000FF"/>
                </a:solidFill>
              </a:rPr>
              <a:t>    </a:t>
            </a:r>
            <a:r>
              <a:rPr lang="ru-RU" sz="2400" b="1" dirty="0" smtClean="0">
                <a:solidFill>
                  <a:srgbClr val="0000FF"/>
                </a:solidFill>
              </a:rPr>
              <a:t>Подготовила </a:t>
            </a:r>
            <a:r>
              <a:rPr lang="ru-RU" sz="2400" b="1" dirty="0" smtClean="0">
                <a:solidFill>
                  <a:srgbClr val="0000FF"/>
                </a:solidFill>
              </a:rPr>
              <a:t>учитель начальных </a:t>
            </a:r>
            <a:r>
              <a:rPr lang="ru-RU" sz="2400" b="1" dirty="0" smtClean="0">
                <a:solidFill>
                  <a:srgbClr val="0000FF"/>
                </a:solidFill>
              </a:rPr>
              <a:t>классов СШ № 9, г. </a:t>
            </a:r>
            <a:r>
              <a:rPr lang="ru-RU" sz="2400" b="1" dirty="0" err="1" smtClean="0">
                <a:solidFill>
                  <a:srgbClr val="0000FF"/>
                </a:solidFill>
              </a:rPr>
              <a:t>Тараз</a:t>
            </a:r>
            <a:r>
              <a:rPr lang="ru-RU" sz="2400" b="1" dirty="0" smtClean="0">
                <a:solidFill>
                  <a:srgbClr val="0000FF"/>
                </a:solidFill>
              </a:rPr>
              <a:t>, педагог-исследователь</a:t>
            </a:r>
            <a:r>
              <a:rPr lang="ru-RU" sz="2400" b="1" dirty="0" smtClean="0">
                <a:solidFill>
                  <a:srgbClr val="0000FF"/>
                </a:solidFill>
              </a:rPr>
              <a:t>:             </a:t>
            </a:r>
            <a:r>
              <a:rPr lang="ru-RU" sz="2400" b="1" dirty="0" smtClean="0">
                <a:solidFill>
                  <a:srgbClr val="0000FF"/>
                </a:solidFill>
              </a:rPr>
              <a:t>                         ЗАБОТИНА </a:t>
            </a:r>
            <a:r>
              <a:rPr lang="ru-RU" sz="2400" b="1" dirty="0" smtClean="0">
                <a:solidFill>
                  <a:srgbClr val="0000FF"/>
                </a:solidFill>
              </a:rPr>
              <a:t>Н.В.</a:t>
            </a:r>
            <a:endParaRPr lang="ru-RU" sz="2400" b="1" dirty="0">
              <a:solidFill>
                <a:srgbClr val="0000FF"/>
              </a:solidFill>
            </a:endParaRPr>
          </a:p>
        </p:txBody>
      </p:sp>
      <p:pic>
        <p:nvPicPr>
          <p:cNvPr id="5" name="Рисунок 4" descr="C:\Users\User\Desktop\88888888888888888888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2428868"/>
            <a:ext cx="4572032" cy="32908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785926"/>
          </a:xfrm>
          <a:solidFill>
            <a:schemeClr val="bg1">
              <a:lumMod val="85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solidFill>
                  <a:srgbClr val="0000FF"/>
                </a:solidFill>
              </a:rPr>
              <a:t>В программе реализации ценностно-ориентированного подхода в воспитании обучающихся </a:t>
            </a:r>
            <a:r>
              <a:rPr lang="ru-RU" sz="3100" b="1" dirty="0" smtClean="0">
                <a:solidFill>
                  <a:srgbClr val="FF0000"/>
                </a:solidFill>
              </a:rPr>
              <a:t>разработано и представлено 10 методических проектов.</a:t>
            </a:r>
            <a:endParaRPr lang="ru-RU" sz="31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785926"/>
            <a:ext cx="9144000" cy="507207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just"/>
            <a:endParaRPr lang="ru-RU" sz="2400" b="1" dirty="0" smtClean="0">
              <a:solidFill>
                <a:srgbClr val="0000FF"/>
              </a:solidFill>
            </a:endParaRPr>
          </a:p>
          <a:p>
            <a:pPr algn="just"/>
            <a:endParaRPr lang="ru-RU" sz="2400" b="1" dirty="0" smtClean="0">
              <a:solidFill>
                <a:srgbClr val="0000FF"/>
              </a:solidFill>
            </a:endParaRPr>
          </a:p>
          <a:p>
            <a:pPr algn="just"/>
            <a:r>
              <a:rPr lang="ru-RU" sz="2400" b="1" dirty="0" smtClean="0">
                <a:solidFill>
                  <a:srgbClr val="0000FF"/>
                </a:solidFill>
              </a:rPr>
              <a:t>Содержание программы направлено на оказание методической помощи в организации воспитательного процесса в школе. </a:t>
            </a:r>
          </a:p>
          <a:p>
            <a:pPr algn="just"/>
            <a:endParaRPr lang="ru-RU" sz="2400" b="1" dirty="0" smtClean="0">
              <a:solidFill>
                <a:srgbClr val="0000FF"/>
              </a:solidFill>
            </a:endParaRPr>
          </a:p>
          <a:p>
            <a:pPr algn="just"/>
            <a:r>
              <a:rPr lang="ru-RU" sz="2400" b="1" dirty="0" smtClean="0">
                <a:solidFill>
                  <a:srgbClr val="0000FF"/>
                </a:solidFill>
              </a:rPr>
              <a:t>Программа предназначена для заместителей директоров школ по воспитательной работе, социальных педагогов, психологов, классных руководителей, методистов, учителей-предметников общеобразовательных школ, специалистов организаций дополнительного образования, общественных организаций, работающих в сотрудничестве с семьей.</a:t>
            </a:r>
            <a:endParaRPr lang="ru-RU" sz="2400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0017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1.  Цель, задачи, ключевые направления программы: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00174"/>
            <a:ext cx="9144000" cy="5357826"/>
          </a:xfrm>
          <a:solidFill>
            <a:schemeClr val="bg1">
              <a:lumMod val="85000"/>
            </a:schemeClr>
          </a:solidFill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endParaRPr lang="ru-RU" sz="2800" b="1" dirty="0" smtClean="0">
              <a:solidFill>
                <a:srgbClr val="0000FF"/>
              </a:solidFill>
            </a:endParaRPr>
          </a:p>
          <a:p>
            <a:pPr algn="ctr">
              <a:buNone/>
            </a:pPr>
            <a:r>
              <a:rPr lang="ru-RU" sz="5400" b="1" i="1" u="sng" dirty="0" smtClean="0">
                <a:solidFill>
                  <a:srgbClr val="FF0000"/>
                </a:solidFill>
                <a:latin typeface="Segoe Script" pitchFamily="34" charset="0"/>
              </a:rPr>
              <a:t>Целью Программы </a:t>
            </a:r>
            <a:r>
              <a:rPr lang="ru-RU" b="1" dirty="0" smtClean="0">
                <a:solidFill>
                  <a:srgbClr val="0000FF"/>
                </a:solidFill>
              </a:rPr>
              <a:t>является: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0000FF"/>
                </a:solidFill>
              </a:rPr>
              <a:t>    трансформация образовательной среды школ, сознания всех участников образовательного процесса, формирование нравственного уклада обучающихся, обеспечивающего создание комфортной среды для их развития, стимулирующей при этом стремление к академическому превосходству в союзе с повышением моральных и нравственных ценностей. </a:t>
            </a:r>
            <a:endParaRPr lang="ru-RU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28736"/>
          </a:xfrm>
          <a:solidFill>
            <a:schemeClr val="bg1">
              <a:lumMod val="85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3200" b="1" i="1" u="sng" dirty="0" smtClean="0">
                <a:solidFill>
                  <a:srgbClr val="0000FF"/>
                </a:solidFill>
                <a:latin typeface="Segoe Script" pitchFamily="34" charset="0"/>
              </a:rPr>
              <a:t/>
            </a:r>
            <a:br>
              <a:rPr lang="ru-RU" sz="3200" b="1" i="1" u="sng" dirty="0" smtClean="0">
                <a:solidFill>
                  <a:srgbClr val="0000FF"/>
                </a:solidFill>
                <a:latin typeface="Segoe Script" pitchFamily="34" charset="0"/>
              </a:rPr>
            </a:br>
            <a:r>
              <a:rPr lang="ru-RU" sz="6000" b="1" i="1" u="sng" dirty="0" smtClean="0">
                <a:solidFill>
                  <a:srgbClr val="FF0000"/>
                </a:solidFill>
                <a:latin typeface="Segoe Script" pitchFamily="34" charset="0"/>
              </a:rPr>
              <a:t>Задачи Программы:</a:t>
            </a:r>
            <a:r>
              <a:rPr lang="ru-RU" sz="6000" b="1" u="sng" dirty="0" smtClean="0">
                <a:solidFill>
                  <a:srgbClr val="FF0000"/>
                </a:solidFill>
                <a:latin typeface="Segoe Script" pitchFamily="34" charset="0"/>
              </a:rPr>
              <a:t> </a:t>
            </a:r>
            <a:r>
              <a:rPr lang="ru-RU" sz="6000" b="1" u="sng" dirty="0" smtClean="0">
                <a:solidFill>
                  <a:srgbClr val="0000FF"/>
                </a:solidFill>
                <a:latin typeface="Segoe Script" pitchFamily="34" charset="0"/>
              </a:rPr>
              <a:t/>
            </a:r>
            <a:br>
              <a:rPr lang="ru-RU" sz="6000" b="1" u="sng" dirty="0" smtClean="0">
                <a:solidFill>
                  <a:srgbClr val="0000FF"/>
                </a:solidFill>
                <a:latin typeface="Segoe Script" pitchFamily="34" charset="0"/>
              </a:rPr>
            </a:br>
            <a:endParaRPr lang="ru-RU" sz="6000" b="1" u="sng" dirty="0">
              <a:solidFill>
                <a:srgbClr val="0000FF"/>
              </a:solidFill>
              <a:latin typeface="Segoe Script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28736"/>
            <a:ext cx="9144000" cy="5429264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>
              <a:buFontTx/>
              <a:buChar char="-"/>
            </a:pPr>
            <a:r>
              <a:rPr lang="ru-RU" b="1" dirty="0" smtClean="0">
                <a:solidFill>
                  <a:srgbClr val="0000FF"/>
                </a:solidFill>
              </a:rPr>
              <a:t>обеспечить духовно-нравственное развития обучающихся; </a:t>
            </a:r>
          </a:p>
          <a:p>
            <a:pPr>
              <a:buNone/>
            </a:pPr>
            <a:r>
              <a:rPr lang="ru-RU" b="1" dirty="0" smtClean="0">
                <a:solidFill>
                  <a:srgbClr val="0000FF"/>
                </a:solidFill>
              </a:rPr>
              <a:t>- воспитать в них национальные и общечеловеческие ценности;</a:t>
            </a:r>
          </a:p>
          <a:p>
            <a:pPr>
              <a:buNone/>
            </a:pPr>
            <a:r>
              <a:rPr lang="ru-RU" b="1" dirty="0" smtClean="0">
                <a:solidFill>
                  <a:srgbClr val="0000FF"/>
                </a:solidFill>
              </a:rPr>
              <a:t>- повысить академическую успеваемость;</a:t>
            </a:r>
          </a:p>
          <a:p>
            <a:pPr>
              <a:buNone/>
            </a:pPr>
            <a:r>
              <a:rPr lang="ru-RU" b="1" dirty="0" smtClean="0">
                <a:solidFill>
                  <a:srgbClr val="0000FF"/>
                </a:solidFill>
              </a:rPr>
              <a:t>- оказать содействие в успешной социализации и профессиональной ориентации, формировании экологической культуры, культуры здорового и безопасного образа жизни.</a:t>
            </a:r>
            <a:endParaRPr lang="ru-RU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28736"/>
          </a:xfrm>
          <a:solidFill>
            <a:schemeClr val="bg1">
              <a:lumMod val="85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3600" b="1" i="1" u="sng" dirty="0" smtClean="0">
                <a:solidFill>
                  <a:srgbClr val="FF0000"/>
                </a:solidFill>
                <a:latin typeface="Segoe Script" pitchFamily="34" charset="0"/>
              </a:rPr>
              <a:t>Ключевыми направлениями </a:t>
            </a:r>
            <a:r>
              <a:rPr lang="ru-RU" sz="3600" b="1" dirty="0" smtClean="0">
                <a:solidFill>
                  <a:srgbClr val="0000FF"/>
                </a:solidFill>
              </a:rPr>
              <a:t>Программы являются реализация следующих проектов: </a:t>
            </a:r>
            <a:endParaRPr lang="ru-RU" sz="3600" b="1" dirty="0">
              <a:solidFill>
                <a:srgbClr val="0000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28736"/>
            <a:ext cx="9144000" cy="5429264"/>
          </a:xfrm>
          <a:solidFill>
            <a:schemeClr val="bg1">
              <a:lumMod val="85000"/>
            </a:schemeClr>
          </a:solidFill>
        </p:spPr>
        <p:txBody>
          <a:bodyPr>
            <a:normAutofit lnSpcReduction="10000"/>
          </a:bodyPr>
          <a:lstStyle/>
          <a:p>
            <a:pPr marL="514350" indent="-514350">
              <a:buAutoNum type="arabicParenR"/>
            </a:pPr>
            <a:r>
              <a:rPr lang="ru-RU" sz="2800" b="1" dirty="0" smtClean="0">
                <a:solidFill>
                  <a:srgbClr val="0000FF"/>
                </a:solidFill>
              </a:rPr>
              <a:t>«Семья – средняя школа»;</a:t>
            </a:r>
          </a:p>
          <a:p>
            <a:pPr marL="514350" indent="-514350">
              <a:buNone/>
            </a:pPr>
            <a:r>
              <a:rPr lang="ru-RU" sz="2800" b="1" dirty="0" smtClean="0">
                <a:solidFill>
                  <a:srgbClr val="0000FF"/>
                </a:solidFill>
              </a:rPr>
              <a:t> 2) «Читающая школа»;</a:t>
            </a:r>
          </a:p>
          <a:p>
            <a:pPr marL="514350" indent="-514350">
              <a:buNone/>
            </a:pPr>
            <a:r>
              <a:rPr lang="ru-RU" sz="2800" b="1" dirty="0" smtClean="0">
                <a:solidFill>
                  <a:srgbClr val="0000FF"/>
                </a:solidFill>
              </a:rPr>
              <a:t> 3) </a:t>
            </a:r>
            <a:r>
              <a:rPr lang="ru-RU" sz="2800" b="1" dirty="0" err="1" smtClean="0">
                <a:solidFill>
                  <a:srgbClr val="0000FF"/>
                </a:solidFill>
              </a:rPr>
              <a:t>Дәстүр </a:t>
            </a:r>
            <a:r>
              <a:rPr lang="ru-RU" sz="2800" b="1" dirty="0" smtClean="0">
                <a:solidFill>
                  <a:srgbClr val="0000FF"/>
                </a:solidFill>
              </a:rPr>
              <a:t>мен </a:t>
            </a:r>
            <a:r>
              <a:rPr lang="ru-RU" sz="2800" b="1" dirty="0" err="1" smtClean="0">
                <a:solidFill>
                  <a:srgbClr val="0000FF"/>
                </a:solidFill>
              </a:rPr>
              <a:t>ғұрып</a:t>
            </a:r>
            <a:r>
              <a:rPr lang="ru-RU" sz="2800" b="1" dirty="0" smtClean="0">
                <a:solidFill>
                  <a:srgbClr val="0000FF"/>
                </a:solidFill>
              </a:rPr>
              <a:t>»;</a:t>
            </a:r>
          </a:p>
          <a:p>
            <a:pPr marL="514350" indent="-514350">
              <a:buNone/>
            </a:pPr>
            <a:r>
              <a:rPr lang="ru-RU" sz="2800" b="1" dirty="0" smtClean="0">
                <a:solidFill>
                  <a:srgbClr val="0000FF"/>
                </a:solidFill>
              </a:rPr>
              <a:t> 4) «</a:t>
            </a:r>
            <a:r>
              <a:rPr lang="ru-RU" sz="2800" b="1" dirty="0" err="1" smtClean="0">
                <a:solidFill>
                  <a:srgbClr val="0000FF"/>
                </a:solidFill>
              </a:rPr>
              <a:t>Құқықтық </a:t>
            </a:r>
            <a:r>
              <a:rPr lang="ru-RU" sz="2800" b="1" dirty="0" smtClean="0">
                <a:solidFill>
                  <a:srgbClr val="0000FF"/>
                </a:solidFill>
              </a:rPr>
              <a:t>сана – </a:t>
            </a:r>
            <a:r>
              <a:rPr lang="ru-RU" sz="2800" b="1" dirty="0" err="1" smtClean="0">
                <a:solidFill>
                  <a:srgbClr val="0000FF"/>
                </a:solidFill>
              </a:rPr>
              <a:t>қауымға </a:t>
            </a:r>
            <a:r>
              <a:rPr lang="ru-RU" sz="2800" b="1" dirty="0" smtClean="0">
                <a:solidFill>
                  <a:srgbClr val="0000FF"/>
                </a:solidFill>
              </a:rPr>
              <a:t>пана»;</a:t>
            </a:r>
          </a:p>
          <a:p>
            <a:pPr marL="514350" indent="-514350">
              <a:buNone/>
            </a:pPr>
            <a:r>
              <a:rPr lang="ru-RU" sz="2800" b="1" dirty="0" smtClean="0">
                <a:solidFill>
                  <a:srgbClr val="0000FF"/>
                </a:solidFill>
              </a:rPr>
              <a:t> 5) «</a:t>
            </a:r>
            <a:r>
              <a:rPr lang="ru-RU" sz="2800" b="1" dirty="0" err="1" smtClean="0">
                <a:solidFill>
                  <a:srgbClr val="0000FF"/>
                </a:solidFill>
              </a:rPr>
              <a:t>Еңбек </a:t>
            </a:r>
            <a:r>
              <a:rPr lang="ru-RU" sz="2800" b="1" dirty="0" smtClean="0">
                <a:solidFill>
                  <a:srgbClr val="0000FF"/>
                </a:solidFill>
              </a:rPr>
              <a:t>– </a:t>
            </a:r>
            <a:r>
              <a:rPr lang="ru-RU" sz="2800" b="1" dirty="0" err="1" smtClean="0">
                <a:solidFill>
                  <a:srgbClr val="0000FF"/>
                </a:solidFill>
              </a:rPr>
              <a:t>елдің мұраты</a:t>
            </a:r>
            <a:r>
              <a:rPr lang="ru-RU" sz="2800" b="1" dirty="0" smtClean="0">
                <a:solidFill>
                  <a:srgbClr val="0000FF"/>
                </a:solidFill>
              </a:rPr>
              <a:t>»;</a:t>
            </a:r>
          </a:p>
          <a:p>
            <a:pPr marL="514350" indent="-514350">
              <a:buNone/>
            </a:pPr>
            <a:r>
              <a:rPr lang="ru-RU" sz="2800" b="1" dirty="0" smtClean="0">
                <a:solidFill>
                  <a:srgbClr val="0000FF"/>
                </a:solidFill>
              </a:rPr>
              <a:t> 6) «</a:t>
            </a:r>
            <a:r>
              <a:rPr lang="ru-RU" sz="2800" b="1" dirty="0" err="1" smtClean="0">
                <a:solidFill>
                  <a:srgbClr val="0000FF"/>
                </a:solidFill>
              </a:rPr>
              <a:t>Үнем </a:t>
            </a:r>
            <a:r>
              <a:rPr lang="ru-RU" sz="2800" b="1" dirty="0" smtClean="0">
                <a:solidFill>
                  <a:srgbClr val="0000FF"/>
                </a:solidFill>
              </a:rPr>
              <a:t>– </a:t>
            </a:r>
            <a:r>
              <a:rPr lang="ru-RU" sz="2800" b="1" dirty="0" err="1" smtClean="0">
                <a:solidFill>
                  <a:srgbClr val="0000FF"/>
                </a:solidFill>
              </a:rPr>
              <a:t>қоғам қуаты</a:t>
            </a:r>
            <a:r>
              <a:rPr lang="ru-RU" sz="2800" b="1" dirty="0" smtClean="0">
                <a:solidFill>
                  <a:srgbClr val="0000FF"/>
                </a:solidFill>
              </a:rPr>
              <a:t>»;</a:t>
            </a:r>
          </a:p>
          <a:p>
            <a:pPr marL="514350" indent="-514350">
              <a:buNone/>
            </a:pPr>
            <a:r>
              <a:rPr lang="ru-RU" sz="2800" b="1" dirty="0" smtClean="0">
                <a:solidFill>
                  <a:srgbClr val="0000FF"/>
                </a:solidFill>
              </a:rPr>
              <a:t> 7) «Экологическая культура с малых лет»;</a:t>
            </a:r>
          </a:p>
          <a:p>
            <a:pPr marL="514350" indent="-514350">
              <a:buNone/>
            </a:pPr>
            <a:r>
              <a:rPr lang="ru-RU" sz="2800" b="1" dirty="0" smtClean="0">
                <a:solidFill>
                  <a:srgbClr val="0000FF"/>
                </a:solidFill>
              </a:rPr>
              <a:t> 8) «</a:t>
            </a:r>
            <a:r>
              <a:rPr lang="ru-RU" sz="2800" b="1" dirty="0" err="1" smtClean="0">
                <a:solidFill>
                  <a:srgbClr val="0000FF"/>
                </a:solidFill>
              </a:rPr>
              <a:t>Қоғамға қызмет</a:t>
            </a:r>
            <a:r>
              <a:rPr lang="ru-RU" sz="2800" b="1" dirty="0" smtClean="0">
                <a:solidFill>
                  <a:srgbClr val="0000FF"/>
                </a:solidFill>
              </a:rPr>
              <a:t>»;</a:t>
            </a:r>
          </a:p>
          <a:p>
            <a:pPr marL="514350" indent="-514350">
              <a:buNone/>
            </a:pPr>
            <a:r>
              <a:rPr lang="ru-RU" sz="2800" b="1" dirty="0" smtClean="0">
                <a:solidFill>
                  <a:srgbClr val="0000FF"/>
                </a:solidFill>
              </a:rPr>
              <a:t> 9) «Организация психологической службы и школьных служб примирения»;</a:t>
            </a:r>
          </a:p>
          <a:p>
            <a:pPr marL="514350" indent="-514350">
              <a:buNone/>
            </a:pPr>
            <a:r>
              <a:rPr lang="ru-RU" sz="2800" b="1" dirty="0" smtClean="0">
                <a:solidFill>
                  <a:srgbClr val="0000FF"/>
                </a:solidFill>
              </a:rPr>
              <a:t>10) «Один день из жизни школы». </a:t>
            </a:r>
            <a:endParaRPr lang="ru-RU" sz="2800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857364"/>
          </a:xfrm>
          <a:solidFill>
            <a:schemeClr val="bg1">
              <a:lumMod val="85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2000" b="1" dirty="0" smtClean="0">
                <a:solidFill>
                  <a:srgbClr val="0000FF"/>
                </a:solidFill>
              </a:rPr>
              <a:t>Реализация данных проектов позволит расширить потенциал воспитательного, жизненного пространства обучающихся, реализовать актуальные потребности и способности личности. Программа реализуется организацией образования </a:t>
            </a:r>
            <a:r>
              <a:rPr lang="ru-RU" sz="2200" b="1" i="1" u="sng" dirty="0" smtClean="0">
                <a:solidFill>
                  <a:srgbClr val="FF0000"/>
                </a:solidFill>
                <a:latin typeface="Segoe Script" pitchFamily="34" charset="0"/>
              </a:rPr>
              <a:t>в постоянном взаимодействии и тесном сотрудничестве с семьями обучающихся,</a:t>
            </a:r>
            <a:r>
              <a:rPr lang="ru-RU" sz="2200" b="1" i="1" u="sng" dirty="0" smtClean="0">
                <a:solidFill>
                  <a:srgbClr val="0000FF"/>
                </a:solidFill>
                <a:latin typeface="Segoe Script" pitchFamily="34" charset="0"/>
              </a:rPr>
              <a:t> </a:t>
            </a:r>
            <a:r>
              <a:rPr lang="ru-RU" sz="2000" b="1" dirty="0" smtClean="0">
                <a:solidFill>
                  <a:srgbClr val="0000FF"/>
                </a:solidFill>
              </a:rPr>
              <a:t>с другими объектами социализации – социальными партнерами организации образования.</a:t>
            </a:r>
            <a:endParaRPr lang="ru-RU" sz="2000" b="1" dirty="0">
              <a:solidFill>
                <a:srgbClr val="0000FF"/>
              </a:solidFill>
            </a:endParaRPr>
          </a:p>
        </p:txBody>
      </p:sp>
      <p:pic>
        <p:nvPicPr>
          <p:cNvPr id="2050" name="Picture 2" descr="C:\Users\User\Desktop\999999999999999999999999999999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857364"/>
            <a:ext cx="9144000" cy="50006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28736"/>
          </a:xfrm>
          <a:solidFill>
            <a:schemeClr val="bg1">
              <a:lumMod val="85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solidFill>
                  <a:srgbClr val="0000FF"/>
                </a:solidFill>
              </a:rPr>
              <a:t>Результаты социологического исследования детского чтения говорят о том, что наблюдается тенденция к уменьшению чтения детьми книг по мере взросления. </a:t>
            </a:r>
            <a:endParaRPr lang="ru-RU" sz="3100" b="1" dirty="0">
              <a:solidFill>
                <a:srgbClr val="0000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28736"/>
            <a:ext cx="9144000" cy="5429264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>
              <a:buNone/>
            </a:pPr>
            <a:r>
              <a:rPr lang="ru-RU" b="1" i="1" u="sng" dirty="0" smtClean="0">
                <a:solidFill>
                  <a:srgbClr val="FF0000"/>
                </a:solidFill>
                <a:latin typeface="Segoe Script" pitchFamily="34" charset="0"/>
              </a:rPr>
              <a:t>Причинами снижения интереса к чтению </a:t>
            </a:r>
            <a:r>
              <a:rPr lang="ru-RU" b="1" dirty="0" smtClean="0">
                <a:solidFill>
                  <a:srgbClr val="0000FF"/>
                </a:solidFill>
              </a:rPr>
              <a:t>являются:           </a:t>
            </a:r>
            <a:endParaRPr lang="ru-RU" b="1" dirty="0">
              <a:solidFill>
                <a:srgbClr val="0000FF"/>
              </a:solidFill>
            </a:endParaRPr>
          </a:p>
        </p:txBody>
      </p:sp>
      <p:pic>
        <p:nvPicPr>
          <p:cNvPr id="3074" name="Picture 2" descr="C:\Users\User\Desktop\8888888888889999999999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58082" y="2357430"/>
            <a:ext cx="1643074" cy="1928826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 rot="20362048">
            <a:off x="531350" y="2815224"/>
            <a:ext cx="3143272" cy="14653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(1) усиление влияния средств массовой информации</a:t>
            </a:r>
            <a:endParaRPr lang="ru-RU" dirty="0"/>
          </a:p>
        </p:txBody>
      </p:sp>
      <p:sp>
        <p:nvSpPr>
          <p:cNvPr id="7" name="Овал 6"/>
          <p:cNvSpPr/>
          <p:nvPr/>
        </p:nvSpPr>
        <p:spPr>
          <a:xfrm rot="20239399">
            <a:off x="372751" y="4781961"/>
            <a:ext cx="3022201" cy="1508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(2) резкое изменение общественной жизни </a:t>
            </a:r>
            <a:endParaRPr lang="ru-RU" dirty="0"/>
          </a:p>
        </p:txBody>
      </p:sp>
      <p:sp>
        <p:nvSpPr>
          <p:cNvPr id="6" name="Овал 5"/>
          <p:cNvSpPr/>
          <p:nvPr/>
        </p:nvSpPr>
        <p:spPr>
          <a:xfrm rot="20287982">
            <a:off x="3117999" y="2990305"/>
            <a:ext cx="4206029" cy="165833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(3) изменение позиции взрослого к совместной читательской деятельности с детьми, поступившими в первый класс </a:t>
            </a:r>
            <a:endParaRPr lang="ru-RU" dirty="0"/>
          </a:p>
        </p:txBody>
      </p:sp>
      <p:sp>
        <p:nvSpPr>
          <p:cNvPr id="8" name="Овал 7"/>
          <p:cNvSpPr/>
          <p:nvPr/>
        </p:nvSpPr>
        <p:spPr>
          <a:xfrm rot="20438453">
            <a:off x="3847916" y="4703173"/>
            <a:ext cx="4204032" cy="172275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(4) отсутствие системы целенаправленного формирования читательской деятельности школьников и др. </a:t>
            </a:r>
            <a:endParaRPr lang="ru-RU" dirty="0"/>
          </a:p>
        </p:txBody>
      </p:sp>
      <p:sp>
        <p:nvSpPr>
          <p:cNvPr id="9" name="Стрелка вниз 8"/>
          <p:cNvSpPr/>
          <p:nvPr/>
        </p:nvSpPr>
        <p:spPr>
          <a:xfrm>
            <a:off x="928662" y="2500306"/>
            <a:ext cx="357190" cy="64294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4286248" y="2428868"/>
            <a:ext cx="357190" cy="71438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>
            <a:off x="428596" y="4500570"/>
            <a:ext cx="357190" cy="64294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3714744" y="5072074"/>
            <a:ext cx="357190" cy="64294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714488"/>
          </a:xfrm>
          <a:solidFill>
            <a:schemeClr val="bg1">
              <a:lumMod val="85000"/>
            </a:schemeClr>
          </a:solidFill>
        </p:spPr>
        <p:txBody>
          <a:bodyPr>
            <a:noAutofit/>
          </a:bodyPr>
          <a:lstStyle/>
          <a:p>
            <a:pPr algn="r"/>
            <a:r>
              <a:rPr lang="ru-RU" sz="3200" b="1" dirty="0" smtClean="0">
                <a:solidFill>
                  <a:srgbClr val="0000FF"/>
                </a:solidFill>
              </a:rPr>
              <a:t>Требования к человеку </a:t>
            </a:r>
            <a:br>
              <a:rPr lang="ru-RU" sz="3200" b="1" dirty="0" smtClean="0">
                <a:solidFill>
                  <a:srgbClr val="0000FF"/>
                </a:solidFill>
              </a:rPr>
            </a:br>
            <a:r>
              <a:rPr lang="ru-RU" sz="3200" b="1" dirty="0" smtClean="0">
                <a:solidFill>
                  <a:srgbClr val="0000FF"/>
                </a:solidFill>
              </a:rPr>
              <a:t>в новом информационном </a:t>
            </a:r>
            <a:br>
              <a:rPr lang="ru-RU" sz="3200" b="1" dirty="0" smtClean="0">
                <a:solidFill>
                  <a:srgbClr val="0000FF"/>
                </a:solidFill>
              </a:rPr>
            </a:br>
            <a:r>
              <a:rPr lang="ru-RU" sz="3200" b="1" dirty="0" smtClean="0">
                <a:solidFill>
                  <a:srgbClr val="0000FF"/>
                </a:solidFill>
              </a:rPr>
              <a:t>обществе возрастают.</a:t>
            </a:r>
            <a:endParaRPr lang="ru-RU" sz="3200" b="1" dirty="0">
              <a:solidFill>
                <a:srgbClr val="0000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714488"/>
            <a:ext cx="9144000" cy="51435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i="1" u="sng" dirty="0" smtClean="0">
                <a:solidFill>
                  <a:schemeClr val="bg1">
                    <a:lumMod val="85000"/>
                  </a:schemeClr>
                </a:solidFill>
                <a:latin typeface="Segoe Script" pitchFamily="34" charset="0"/>
              </a:rPr>
              <a:t>   </a:t>
            </a:r>
            <a:r>
              <a:rPr lang="ru-RU" sz="2400" b="1" i="1" u="sng" dirty="0" smtClean="0">
                <a:solidFill>
                  <a:srgbClr val="0000FF"/>
                </a:solidFill>
                <a:latin typeface="Segoe Script" pitchFamily="34" charset="0"/>
              </a:rPr>
              <a:t>В рамках </a:t>
            </a:r>
            <a:r>
              <a:rPr lang="ru-RU" sz="2400" b="1" i="1" u="sng" dirty="0" smtClean="0">
                <a:solidFill>
                  <a:srgbClr val="FF0000"/>
                </a:solidFill>
                <a:latin typeface="Segoe Script" pitchFamily="34" charset="0"/>
              </a:rPr>
              <a:t>международного</a:t>
            </a:r>
            <a:r>
              <a:rPr lang="ru-RU" sz="2400" b="1" i="1" u="sng" dirty="0" smtClean="0">
                <a:solidFill>
                  <a:srgbClr val="0000FF"/>
                </a:solidFill>
                <a:latin typeface="Segoe Script" pitchFamily="34" charset="0"/>
              </a:rPr>
              <a:t> </a:t>
            </a:r>
            <a:r>
              <a:rPr lang="ru-RU" sz="2400" b="1" i="1" u="sng" dirty="0" smtClean="0">
                <a:solidFill>
                  <a:srgbClr val="FF0000"/>
                </a:solidFill>
                <a:latin typeface="Segoe Script" pitchFamily="34" charset="0"/>
              </a:rPr>
              <a:t>исследования </a:t>
            </a:r>
            <a:r>
              <a:rPr lang="ru-RU" sz="2400" b="1" dirty="0" smtClean="0">
                <a:solidFill>
                  <a:srgbClr val="FF0000"/>
                </a:solidFill>
              </a:rPr>
              <a:t>PISA </a:t>
            </a:r>
            <a:r>
              <a:rPr lang="ru-RU" sz="2400" b="1" dirty="0" smtClean="0">
                <a:solidFill>
                  <a:srgbClr val="0000FF"/>
                </a:solidFill>
              </a:rPr>
              <a:t>образовательных достижений 15-летних обучающихся важным является развитие читательской грамотности в школах с помощью уникальных критериев оценки функциональных компетенций учащихся. Однако, </a:t>
            </a:r>
            <a:r>
              <a:rPr lang="ru-RU" sz="2400" b="1" i="1" u="sng" dirty="0" smtClean="0">
                <a:solidFill>
                  <a:srgbClr val="FF0000"/>
                </a:solidFill>
                <a:latin typeface="Segoe Script" pitchFamily="34" charset="0"/>
              </a:rPr>
              <a:t>казахстанские школьники показывают низкие результаты по читательской грамотности </a:t>
            </a:r>
            <a:r>
              <a:rPr lang="ru-RU" sz="2400" b="1" dirty="0" smtClean="0">
                <a:solidFill>
                  <a:srgbClr val="0000FF"/>
                </a:solidFill>
              </a:rPr>
              <a:t>по результатам международных исследований. Так, например, средний балл Казахстана в PISA-2018 составил 387 баллов по читательской грамотности, что значительно ниже средних показателей по странам ОЭСР (487 баллов соответственно). Более чем половине казахстанских обучающихся не удалось достичь 2-го минимального уровня грамотности по читательской (64,2%).</a:t>
            </a:r>
            <a:endParaRPr lang="ru-RU" sz="2400" b="1" dirty="0">
              <a:solidFill>
                <a:srgbClr val="0000FF"/>
              </a:solidFill>
            </a:endParaRPr>
          </a:p>
        </p:txBody>
      </p:sp>
      <p:pic>
        <p:nvPicPr>
          <p:cNvPr id="4098" name="Picture 2" descr="C:\Users\User\Desktop\ПИЗ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42852"/>
            <a:ext cx="3714776" cy="13573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298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ru-RU" sz="3200" b="1" i="1" u="sng" dirty="0" smtClean="0">
                <a:solidFill>
                  <a:srgbClr val="0000FF"/>
                </a:solidFill>
                <a:latin typeface="Segoe Script" pitchFamily="34" charset="0"/>
              </a:rPr>
              <a:t>Чтение </a:t>
            </a:r>
            <a:r>
              <a:rPr lang="ru-RU" sz="3200" b="1" dirty="0" smtClean="0">
                <a:solidFill>
                  <a:srgbClr val="0000FF"/>
                </a:solidFill>
              </a:rPr>
              <a:t> – это базовый компонент воспитания, образования и развития культуры.</a:t>
            </a:r>
            <a:endParaRPr lang="ru-RU" sz="3200" b="1" dirty="0">
              <a:solidFill>
                <a:srgbClr val="0000FF"/>
              </a:solidFill>
            </a:endParaRPr>
          </a:p>
        </p:txBody>
      </p:sp>
      <p:pic>
        <p:nvPicPr>
          <p:cNvPr id="5122" name="Picture 2" descr="C:\Users\User\Desktop\ЧТЕНИЕ - ЭТО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142984"/>
            <a:ext cx="9144000" cy="57150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0017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00FF"/>
                </a:solidFill>
              </a:rPr>
              <a:t>Международный и отечественный опыт по повышению интереса к чтению.</a:t>
            </a:r>
            <a:endParaRPr lang="ru-RU" sz="3200" b="1" dirty="0">
              <a:solidFill>
                <a:srgbClr val="0000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00174"/>
            <a:ext cx="9144000" cy="5357826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800" b="1" dirty="0" smtClean="0">
                <a:solidFill>
                  <a:srgbClr val="0000FF"/>
                </a:solidFill>
              </a:rPr>
              <a:t>    </a:t>
            </a:r>
          </a:p>
          <a:p>
            <a:pPr algn="just">
              <a:buNone/>
            </a:pPr>
            <a:r>
              <a:rPr lang="ru-RU" sz="2800" b="1" dirty="0" smtClean="0">
                <a:solidFill>
                  <a:srgbClr val="0000FF"/>
                </a:solidFill>
              </a:rPr>
              <a:t>    Важным элементом культуры чтения книг является воспитание гражданской позиции. </a:t>
            </a:r>
          </a:p>
          <a:p>
            <a:pPr algn="just">
              <a:buNone/>
            </a:pPr>
            <a:r>
              <a:rPr lang="ru-RU" sz="2800" b="1" dirty="0" smtClean="0">
                <a:solidFill>
                  <a:srgbClr val="0000FF"/>
                </a:solidFill>
              </a:rPr>
              <a:t>    Человек с правильной гражданской позицией – как активный член общества повышает мотивацию общества к чтению книг, влияет на формирование понятий «</a:t>
            </a:r>
            <a:r>
              <a:rPr lang="ru-RU" sz="2800" b="1" dirty="0" err="1" smtClean="0">
                <a:solidFill>
                  <a:srgbClr val="0000FF"/>
                </a:solidFill>
              </a:rPr>
              <a:t>книголюбивое</a:t>
            </a:r>
            <a:r>
              <a:rPr lang="ru-RU" sz="2800" b="1" dirty="0" smtClean="0">
                <a:solidFill>
                  <a:srgbClr val="0000FF"/>
                </a:solidFill>
              </a:rPr>
              <a:t> общество», «мыслящее общество».</a:t>
            </a:r>
            <a:endParaRPr lang="ru-RU" sz="2800" b="1" dirty="0">
              <a:solidFill>
                <a:srgbClr val="0000FF"/>
              </a:solidFill>
            </a:endParaRPr>
          </a:p>
        </p:txBody>
      </p:sp>
      <p:pic>
        <p:nvPicPr>
          <p:cNvPr id="6146" name="Picture 2" descr="C:\Users\User\Desktop\100000000000000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504" y="4786322"/>
            <a:ext cx="3214710" cy="1881666"/>
          </a:xfrm>
          <a:prstGeom prst="rect">
            <a:avLst/>
          </a:prstGeom>
          <a:noFill/>
        </p:spPr>
      </p:pic>
      <p:sp>
        <p:nvSpPr>
          <p:cNvPr id="5" name="Стрелка вправо 4"/>
          <p:cNvSpPr/>
          <p:nvPr/>
        </p:nvSpPr>
        <p:spPr>
          <a:xfrm>
            <a:off x="5072066" y="6215082"/>
            <a:ext cx="1428760" cy="50006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28599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ru-RU" sz="3200" b="1" i="1" u="sng" dirty="0" smtClean="0">
                <a:solidFill>
                  <a:srgbClr val="FF0000"/>
                </a:solidFill>
                <a:latin typeface="Segoe Script" pitchFamily="34" charset="0"/>
              </a:rPr>
              <a:t>Тенденция потери интереса к чтению в последние годы - приводит к утрате особой роли, авторитета, статуса книги в обществе.</a:t>
            </a:r>
            <a:endParaRPr lang="ru-RU" sz="3200" b="1" i="1" u="sng" dirty="0">
              <a:solidFill>
                <a:srgbClr val="FF0000"/>
              </a:solidFill>
              <a:latin typeface="Segoe Script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285992"/>
            <a:ext cx="9144000" cy="4572008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b="1" dirty="0" smtClean="0">
                <a:solidFill>
                  <a:srgbClr val="0000FF"/>
                </a:solidFill>
              </a:rPr>
              <a:t>В мировой практике накоплен большой опыт по решению проблем учебного кризиса. Во многих странах проводятся различные мероприятия по защите обучения, его стимулированию. </a:t>
            </a:r>
            <a:endParaRPr lang="ru-RU" sz="2800" b="1" dirty="0">
              <a:solidFill>
                <a:srgbClr val="0000FF"/>
              </a:solidFill>
            </a:endParaRPr>
          </a:p>
        </p:txBody>
      </p:sp>
      <p:pic>
        <p:nvPicPr>
          <p:cNvPr id="7170" name="Picture 2" descr="C:\Users\User\Desktop\Флаг Франции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4857760"/>
            <a:ext cx="2475736" cy="1635461"/>
          </a:xfrm>
          <a:prstGeom prst="rect">
            <a:avLst/>
          </a:prstGeom>
          <a:noFill/>
        </p:spPr>
      </p:pic>
      <p:pic>
        <p:nvPicPr>
          <p:cNvPr id="7171" name="Picture 3" descr="C:\Users\User\Desktop\Флаг Норвегии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6512" y="4857760"/>
            <a:ext cx="2500330" cy="1643074"/>
          </a:xfrm>
          <a:prstGeom prst="rect">
            <a:avLst/>
          </a:prstGeom>
          <a:noFill/>
        </p:spPr>
      </p:pic>
      <p:pic>
        <p:nvPicPr>
          <p:cNvPr id="7173" name="Picture 5" descr="C:\Users\User\Desktop\Флаг России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43306" y="4857760"/>
            <a:ext cx="2500330" cy="16748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В мировой практике накоплен большой опыт по решению проблем учебного кризиса.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357298"/>
            <a:ext cx="9144000" cy="5500702"/>
          </a:xfrm>
          <a:solidFill>
            <a:schemeClr val="bg1">
              <a:lumMod val="85000"/>
            </a:schemeClr>
          </a:solidFill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b="1" dirty="0" smtClean="0">
                <a:solidFill>
                  <a:srgbClr val="0000FF"/>
                </a:solidFill>
              </a:rPr>
              <a:t>    </a:t>
            </a:r>
            <a:r>
              <a:rPr lang="ru-RU" b="1" i="1" u="sng" dirty="0" smtClean="0">
                <a:solidFill>
                  <a:srgbClr val="0000FF"/>
                </a:solidFill>
                <a:latin typeface="Segoe Script" pitchFamily="34" charset="0"/>
              </a:rPr>
              <a:t>Например:  </a:t>
            </a:r>
          </a:p>
          <a:p>
            <a:pPr>
              <a:buNone/>
            </a:pPr>
            <a:r>
              <a:rPr lang="ru-RU" b="1" i="1" u="sng" dirty="0" smtClean="0">
                <a:solidFill>
                  <a:schemeClr val="bg1">
                    <a:lumMod val="85000"/>
                  </a:schemeClr>
                </a:solidFill>
                <a:latin typeface="Segoe Script" pitchFamily="34" charset="0"/>
              </a:rPr>
              <a:t>  </a:t>
            </a:r>
            <a:r>
              <a:rPr lang="ru-RU" b="1" i="1" u="sng" dirty="0" smtClean="0">
                <a:solidFill>
                  <a:srgbClr val="FF0000"/>
                </a:solidFill>
                <a:latin typeface="Segoe Script" pitchFamily="34" charset="0"/>
              </a:rPr>
              <a:t>в Норвегии </a:t>
            </a:r>
            <a:r>
              <a:rPr lang="ru-RU" b="1" dirty="0" smtClean="0">
                <a:solidFill>
                  <a:srgbClr val="0000FF"/>
                </a:solidFill>
              </a:rPr>
              <a:t>государство  поддерживает детское чтение разными способами и с учетом интересов всех участников процесса – детей, родителей, библиотек, писателей, издателей, специалистов по детскому чтению. Например, государство каждый год закупает новые книги у издательств и распределяет по библиотекам, общедоступным и школьным. Существует специальный совет, который эти книги выбирает. В него входят писатели, критики, представители библиотек, эксперты по детскому чтению.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928802"/>
          </a:xfrm>
          <a:solidFill>
            <a:schemeClr val="bg1">
              <a:lumMod val="85000"/>
            </a:schemeClr>
          </a:solidFill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Одна из кампаний последних лет – проведение конкурса «Выиграем борьбу за чтение». С 1989 г. во Франции проводится праздник чтения, который стал очень популярным.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928802"/>
            <a:ext cx="9144000" cy="4929198"/>
          </a:xfrm>
          <a:solidFill>
            <a:schemeClr val="bg1">
              <a:lumMod val="85000"/>
            </a:schemeClr>
          </a:solidFill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b="1" i="1" u="sng" dirty="0" smtClean="0">
                <a:solidFill>
                  <a:srgbClr val="0000FF"/>
                </a:solidFill>
                <a:latin typeface="Segoe Script" pitchFamily="34" charset="0"/>
              </a:rPr>
              <a:t>Например:</a:t>
            </a:r>
            <a:r>
              <a:rPr lang="ru-RU" b="1" i="1" u="sng" dirty="0" smtClean="0">
                <a:solidFill>
                  <a:schemeClr val="bg1">
                    <a:lumMod val="85000"/>
                  </a:schemeClr>
                </a:solidFill>
                <a:latin typeface="Segoe Script" pitchFamily="34" charset="0"/>
              </a:rPr>
              <a:t> </a:t>
            </a:r>
          </a:p>
          <a:p>
            <a:pPr>
              <a:buNone/>
            </a:pPr>
            <a:r>
              <a:rPr lang="ru-RU" b="1" i="1" u="sng" dirty="0" smtClean="0">
                <a:solidFill>
                  <a:schemeClr val="bg1">
                    <a:lumMod val="85000"/>
                  </a:schemeClr>
                </a:solidFill>
                <a:latin typeface="Segoe Script" pitchFamily="34" charset="0"/>
              </a:rPr>
              <a:t>  </a:t>
            </a:r>
            <a:r>
              <a:rPr lang="ru-RU" b="1" i="1" u="sng" dirty="0" smtClean="0">
                <a:solidFill>
                  <a:srgbClr val="FF0000"/>
                </a:solidFill>
                <a:latin typeface="Segoe Script" pitchFamily="34" charset="0"/>
              </a:rPr>
              <a:t>Во Франции </a:t>
            </a:r>
            <a:r>
              <a:rPr lang="ru-RU" sz="2800" b="1" dirty="0" smtClean="0">
                <a:solidFill>
                  <a:srgbClr val="0000FF"/>
                </a:solidFill>
              </a:rPr>
              <a:t>политика чтения осуществляется при координации усилий с органами местного самоуправления (областей, департаментов, городов). В каждой из 22 областей страны функционирует областное управление по делам культуры, в котором работает советник по вопросам книги и чтения. Для поддержки деятельности в области чтения на местах Министерство культуры заключает с местными органами управления соглашения о культурном развитии. </a:t>
            </a:r>
            <a:endParaRPr lang="ru-RU" sz="2800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714488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Таким образом, определилась новая задача библиотек – выходить навстречу читателям. Такую библиотеку </a:t>
            </a:r>
            <a:br>
              <a:rPr lang="ru-RU" sz="2800" b="1" dirty="0" smtClean="0">
                <a:solidFill>
                  <a:srgbClr val="FF0000"/>
                </a:solidFill>
              </a:rPr>
            </a:br>
            <a:r>
              <a:rPr lang="ru-RU" sz="2800" b="1" dirty="0" smtClean="0">
                <a:solidFill>
                  <a:srgbClr val="0000FF"/>
                </a:solidFill>
              </a:rPr>
              <a:t>во Франции </a:t>
            </a:r>
            <a:r>
              <a:rPr lang="ru-RU" sz="2800" b="1" dirty="0" smtClean="0">
                <a:solidFill>
                  <a:srgbClr val="FF0000"/>
                </a:solidFill>
              </a:rPr>
              <a:t>называют </a:t>
            </a:r>
            <a:r>
              <a:rPr lang="ru-RU" sz="2800" b="1" i="1" u="sng" dirty="0" smtClean="0">
                <a:solidFill>
                  <a:srgbClr val="FF0000"/>
                </a:solidFill>
                <a:latin typeface="Segoe Script" pitchFamily="34" charset="0"/>
              </a:rPr>
              <a:t>«Библиотека вне стен».</a:t>
            </a:r>
            <a:endParaRPr lang="ru-RU" sz="2800" b="1" i="1" u="sng" dirty="0">
              <a:solidFill>
                <a:srgbClr val="FF0000"/>
              </a:solidFill>
              <a:latin typeface="Segoe Script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714488"/>
            <a:ext cx="9144000" cy="51435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0000FF"/>
                </a:solidFill>
              </a:rPr>
              <a:t>1) Чтение книг на улице для тех, кто хочет слушать. </a:t>
            </a:r>
          </a:p>
          <a:p>
            <a:r>
              <a:rPr lang="ru-RU" sz="2000" b="1" dirty="0" smtClean="0">
                <a:solidFill>
                  <a:srgbClr val="0000FF"/>
                </a:solidFill>
              </a:rPr>
              <a:t>2) Чтение книг в поликлиниках для детей, ожидающих очереди у кабинетов врачей. </a:t>
            </a:r>
          </a:p>
          <a:p>
            <a:r>
              <a:rPr lang="ru-RU" sz="2000" b="1" dirty="0" smtClean="0">
                <a:solidFill>
                  <a:srgbClr val="0000FF"/>
                </a:solidFill>
              </a:rPr>
              <a:t>3) В вагонах парижского метро расклеены плакаты с отрывками из произведений классических и современных авторов. </a:t>
            </a:r>
          </a:p>
          <a:p>
            <a:r>
              <a:rPr lang="ru-RU" sz="2000" b="1" dirty="0" smtClean="0">
                <a:solidFill>
                  <a:srgbClr val="0000FF"/>
                </a:solidFill>
              </a:rPr>
              <a:t>4) Существуют специальная программа «Чтение на лето», где детям в виде игры предлагаются задания на лето, по результатам которых, победителю вручается приз. </a:t>
            </a:r>
            <a:endParaRPr lang="ru-RU" sz="2000" b="1" dirty="0">
              <a:solidFill>
                <a:srgbClr val="0000FF"/>
              </a:solidFill>
            </a:endParaRPr>
          </a:p>
        </p:txBody>
      </p:sp>
      <p:pic>
        <p:nvPicPr>
          <p:cNvPr id="6" name="Picture 2" descr="C:\Users\User\Desktop\Дружи с книгой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4143380"/>
            <a:ext cx="4429156" cy="25526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714488"/>
          </a:xfrm>
          <a:solidFill>
            <a:schemeClr val="bg1">
              <a:lumMod val="85000"/>
            </a:schemeClr>
          </a:solidFill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Проект </a:t>
            </a:r>
            <a:r>
              <a:rPr lang="ru-RU" sz="3200" b="1" u="sng" dirty="0" smtClean="0">
                <a:solidFill>
                  <a:srgbClr val="FF0000"/>
                </a:solidFill>
              </a:rPr>
              <a:t>«Читающая школа» </a:t>
            </a:r>
            <a:r>
              <a:rPr lang="ru-RU" sz="3200" b="1" dirty="0" smtClean="0">
                <a:solidFill>
                  <a:srgbClr val="FF0000"/>
                </a:solidFill>
              </a:rPr>
              <a:t>направлен на решение главной проблемы современного кризиса детского чтения – слабой учебной среды.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0" y="1714488"/>
            <a:ext cx="9144000" cy="51435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endParaRPr lang="ru-RU" sz="2800" b="1" dirty="0" smtClean="0">
              <a:solidFill>
                <a:srgbClr val="0000FF"/>
              </a:solidFill>
            </a:endParaRPr>
          </a:p>
          <a:p>
            <a:pPr>
              <a:buNone/>
            </a:pPr>
            <a:r>
              <a:rPr lang="ru-RU" sz="2800" b="1" dirty="0" smtClean="0">
                <a:solidFill>
                  <a:srgbClr val="0000FF"/>
                </a:solidFill>
              </a:rPr>
              <a:t>     В 2017 году вышел Указ Президента </a:t>
            </a:r>
            <a:r>
              <a:rPr lang="ru-RU" sz="2800" b="1" i="1" u="sng" dirty="0" smtClean="0">
                <a:solidFill>
                  <a:srgbClr val="FF0000"/>
                </a:solidFill>
                <a:latin typeface="Segoe Script" pitchFamily="34" charset="0"/>
              </a:rPr>
              <a:t>Российской Федерации </a:t>
            </a:r>
            <a:r>
              <a:rPr lang="ru-RU" sz="2800" b="1" dirty="0" smtClean="0">
                <a:solidFill>
                  <a:srgbClr val="0000FF"/>
                </a:solidFill>
              </a:rPr>
              <a:t>об объявлении Десятилетия детства, и Правительство Российской Федерации утвердило Концепцию программы поддержки детского и юношеского чтения в Российской Федерации. Цель данных документов - создание в России активной среды для творческого развития детей, для создания читающего детства. </a:t>
            </a:r>
            <a:endParaRPr lang="ru-RU" sz="2800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143116"/>
          </a:xfrm>
          <a:solidFill>
            <a:schemeClr val="bg1">
              <a:lumMod val="85000"/>
            </a:schemeClr>
          </a:solidFill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00FF"/>
                </a:solidFill>
              </a:rPr>
              <a:t>Как и во многих развитых странах мира, в Казахстане стараются противостоять негативным явлениям. Об этом свидетельствует Государственная поддержка чтения и государственная образовательная и культурная политика </a:t>
            </a:r>
            <a:r>
              <a:rPr lang="ru-RU" sz="2800" b="1" u="sng" dirty="0" smtClean="0">
                <a:solidFill>
                  <a:srgbClr val="FF0000"/>
                </a:solidFill>
              </a:rPr>
              <a:t>Республики Казахстан.</a:t>
            </a:r>
            <a:endParaRPr lang="ru-RU" sz="2800" b="1" u="sng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143116"/>
            <a:ext cx="9144000" cy="4714884"/>
          </a:xfrm>
          <a:solidFill>
            <a:schemeClr val="bg1">
              <a:lumMod val="85000"/>
            </a:schemeClr>
          </a:solidFill>
        </p:spPr>
        <p:txBody>
          <a:bodyPr>
            <a:normAutofit lnSpcReduction="10000"/>
          </a:bodyPr>
          <a:lstStyle/>
          <a:p>
            <a:pPr algn="just"/>
            <a:endParaRPr lang="ru-RU" sz="2000" b="1" u="sng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sz="2000" b="1" u="sng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b="1" u="sng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b="1" u="sng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b="1" u="sng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 проекта: </a:t>
            </a:r>
            <a:r>
              <a:rPr lang="ru-RU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Развитие и поддержка культуры чтения, сохранение историко-культурного и духовного наследия, развитие бережного отношения к родному языку. </a:t>
            </a:r>
          </a:p>
          <a:p>
            <a:pPr algn="just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Задачи проекта: </a:t>
            </a:r>
            <a:r>
              <a:rPr lang="ru-RU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Повышение и поддержка читательского интереса к национальной литературе; привлечение государственных и общественных деятелей, ученых, других специалистов, имеющих отношение к чтению; привлечение потенциальных читателей; повышение интереса издательской организации к изданию книг казахстанских авторов; интеграция казахстанских авторов в мировой литературный процесс.</a:t>
            </a:r>
            <a:endParaRPr lang="ru-RU" sz="20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C:\Users\User\Desktop\Флаг Казахастана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64" y="2143116"/>
            <a:ext cx="3103454" cy="1714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071678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00FF"/>
                </a:solidFill>
              </a:rPr>
              <a:t>В соответствии </a:t>
            </a:r>
            <a:r>
              <a:rPr lang="ru-RU" sz="2400" b="1" u="sng" dirty="0" smtClean="0">
                <a:solidFill>
                  <a:srgbClr val="0000FF"/>
                </a:solidFill>
              </a:rPr>
              <a:t>с поручением Главы государства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Касым-Жомарта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Токаева</a:t>
            </a:r>
            <a:r>
              <a:rPr lang="ru-RU" sz="2400" b="1" u="sng" dirty="0" smtClean="0">
                <a:solidFill>
                  <a:srgbClr val="FF0000"/>
                </a:solidFill>
              </a:rPr>
              <a:t>, </a:t>
            </a:r>
            <a:r>
              <a:rPr lang="ru-RU" sz="2400" b="1" dirty="0" smtClean="0">
                <a:solidFill>
                  <a:srgbClr val="0000FF"/>
                </a:solidFill>
              </a:rPr>
              <a:t>данным на заседании Национального совета общественного доверия, Министерство образования и науки утвердило проект «Читающая школа». В рамках проекта в регионах страны реализуется множество мероприятий. </a:t>
            </a:r>
            <a:endParaRPr lang="ru-RU" sz="2400" b="1" dirty="0">
              <a:solidFill>
                <a:srgbClr val="0000FF"/>
              </a:solidFill>
            </a:endParaRPr>
          </a:p>
        </p:txBody>
      </p:sp>
      <p:pic>
        <p:nvPicPr>
          <p:cNvPr id="10242" name="Picture 2" descr="C:\Users\User\Desktop\Токаев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2071678"/>
            <a:ext cx="9144000" cy="47863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5723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00FF"/>
                </a:solidFill>
              </a:rPr>
              <a:t>Примеры из практики регионов:</a:t>
            </a:r>
            <a:endParaRPr lang="ru-RU" b="1" dirty="0">
              <a:solidFill>
                <a:srgbClr val="0000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6000768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ru-RU" sz="2400" b="1" i="1" u="sng" dirty="0" smtClean="0">
                <a:solidFill>
                  <a:srgbClr val="FF0000"/>
                </a:solidFill>
                <a:latin typeface="Segoe Script" pitchFamily="34" charset="0"/>
              </a:rPr>
              <a:t>Акции: </a:t>
            </a:r>
            <a:r>
              <a:rPr lang="ru-RU" sz="2400" b="1" dirty="0" smtClean="0">
                <a:solidFill>
                  <a:srgbClr val="0000FF"/>
                </a:solidFill>
              </a:rPr>
              <a:t>«Читающее поколение Казахстана – 2021»; «</a:t>
            </a:r>
            <a:r>
              <a:rPr lang="ru-RU" sz="2400" b="1" dirty="0" err="1" smtClean="0">
                <a:solidFill>
                  <a:srgbClr val="0000FF"/>
                </a:solidFill>
              </a:rPr>
              <a:t>Бабалар</a:t>
            </a:r>
            <a:r>
              <a:rPr lang="ru-RU" sz="2400" b="1" dirty="0" smtClean="0"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</a:rPr>
              <a:t>Үні</a:t>
            </a:r>
            <a:r>
              <a:rPr lang="ru-RU" sz="2400" b="1" dirty="0" smtClean="0">
                <a:solidFill>
                  <a:srgbClr val="0000FF"/>
                </a:solidFill>
              </a:rPr>
              <a:t>»; «Читающий юноша», «Читаем книги вместе!», «Читаем книги вместе!»; </a:t>
            </a:r>
          </a:p>
          <a:p>
            <a:r>
              <a:rPr lang="ru-RU" sz="2400" b="1" i="1" u="sng" dirty="0" smtClean="0">
                <a:solidFill>
                  <a:srgbClr val="FF0000"/>
                </a:solidFill>
                <a:latin typeface="Segoe Script" pitchFamily="34" charset="0"/>
              </a:rPr>
              <a:t>Проекты: </a:t>
            </a:r>
            <a:r>
              <a:rPr lang="ru-RU" sz="2400" b="1" dirty="0" smtClean="0">
                <a:solidFill>
                  <a:srgbClr val="0000FF"/>
                </a:solidFill>
              </a:rPr>
              <a:t>«Весёлая пауза»; «Время наставника», «Дневник </a:t>
            </a:r>
            <a:r>
              <a:rPr lang="ru-RU" sz="2400" b="1" dirty="0" err="1" smtClean="0">
                <a:solidFill>
                  <a:srgbClr val="0000FF"/>
                </a:solidFill>
              </a:rPr>
              <a:t>Жас</a:t>
            </a:r>
            <a:r>
              <a:rPr lang="ru-RU" sz="2400" b="1" dirty="0" smtClean="0">
                <a:solidFill>
                  <a:srgbClr val="0000FF"/>
                </a:solidFill>
              </a:rPr>
              <a:t> Улана», «В</a:t>
            </a:r>
            <a:r>
              <a:rPr lang="en-US" sz="2400" b="1" dirty="0" err="1" smtClean="0">
                <a:solidFill>
                  <a:srgbClr val="0000FF"/>
                </a:solidFill>
              </a:rPr>
              <a:t>ook</a:t>
            </a:r>
            <a:r>
              <a:rPr lang="ru-RU" sz="2400" b="1" dirty="0" smtClean="0">
                <a:solidFill>
                  <a:srgbClr val="0000FF"/>
                </a:solidFill>
              </a:rPr>
              <a:t>с</a:t>
            </a:r>
            <a:r>
              <a:rPr lang="en-US" sz="2400" b="1" dirty="0" err="1" smtClean="0">
                <a:solidFill>
                  <a:srgbClr val="0000FF"/>
                </a:solidFill>
              </a:rPr>
              <a:t>rossing</a:t>
            </a:r>
            <a:r>
              <a:rPr lang="en-US" sz="2400" b="1" dirty="0" smtClean="0">
                <a:solidFill>
                  <a:srgbClr val="0000FF"/>
                </a:solidFill>
              </a:rPr>
              <a:t>»</a:t>
            </a:r>
            <a:r>
              <a:rPr lang="ru-RU" sz="2400" b="1" dirty="0" smtClean="0">
                <a:solidFill>
                  <a:srgbClr val="0000FF"/>
                </a:solidFill>
              </a:rPr>
              <a:t>;</a:t>
            </a:r>
          </a:p>
          <a:p>
            <a:r>
              <a:rPr lang="ru-RU" sz="2400" b="1" i="1" u="sng" dirty="0" smtClean="0">
                <a:solidFill>
                  <a:srgbClr val="FF0000"/>
                </a:solidFill>
                <a:latin typeface="Segoe Script" pitchFamily="34" charset="0"/>
              </a:rPr>
              <a:t> Поэтический марафон;</a:t>
            </a:r>
          </a:p>
          <a:p>
            <a:r>
              <a:rPr lang="ru-RU" sz="2400" b="1" i="1" u="sng" dirty="0" smtClean="0">
                <a:solidFill>
                  <a:srgbClr val="FF0000"/>
                </a:solidFill>
                <a:latin typeface="Segoe Script" pitchFamily="34" charset="0"/>
              </a:rPr>
              <a:t>Литературная игра: </a:t>
            </a:r>
            <a:r>
              <a:rPr lang="ru-RU" sz="2400" b="1" dirty="0" smtClean="0">
                <a:solidFill>
                  <a:srgbClr val="0000FF"/>
                </a:solidFill>
              </a:rPr>
              <a:t>«Литературный аукцион»;</a:t>
            </a:r>
          </a:p>
          <a:p>
            <a:r>
              <a:rPr lang="ru-RU" sz="2400" b="1" i="1" u="sng" dirty="0" smtClean="0">
                <a:solidFill>
                  <a:srgbClr val="FF0000"/>
                </a:solidFill>
                <a:latin typeface="Segoe Script" pitchFamily="34" charset="0"/>
              </a:rPr>
              <a:t>Читательский бенефис; </a:t>
            </a:r>
          </a:p>
          <a:p>
            <a:r>
              <a:rPr lang="ru-RU" sz="2400" b="1" i="1" u="sng" dirty="0" err="1" smtClean="0">
                <a:solidFill>
                  <a:srgbClr val="FF0000"/>
                </a:solidFill>
                <a:latin typeface="Segoe Script" pitchFamily="34" charset="0"/>
              </a:rPr>
              <a:t>Флешбук</a:t>
            </a:r>
            <a:r>
              <a:rPr lang="ru-RU" sz="2400" b="1" i="1" u="sng" dirty="0" smtClean="0">
                <a:solidFill>
                  <a:srgbClr val="FF0000"/>
                </a:solidFill>
                <a:latin typeface="Segoe Script" pitchFamily="34" charset="0"/>
              </a:rPr>
              <a:t>;</a:t>
            </a:r>
          </a:p>
          <a:p>
            <a:r>
              <a:rPr lang="ru-RU" sz="2400" b="1" u="sng" dirty="0" smtClean="0">
                <a:solidFill>
                  <a:srgbClr val="0000FF"/>
                </a:solidFill>
              </a:rPr>
              <a:t>среди учителей </a:t>
            </a:r>
            <a:r>
              <a:rPr lang="ru-RU" sz="2400" b="1" dirty="0" smtClean="0">
                <a:solidFill>
                  <a:srgbClr val="0000FF"/>
                </a:solidFill>
              </a:rPr>
              <a:t>организуется «20 минутное чтение книги»; </a:t>
            </a:r>
          </a:p>
          <a:p>
            <a:r>
              <a:rPr lang="ru-RU" sz="2400" b="1" i="1" u="sng" dirty="0" smtClean="0">
                <a:solidFill>
                  <a:srgbClr val="FF0000"/>
                </a:solidFill>
                <a:latin typeface="Segoe Script" pitchFamily="34" charset="0"/>
              </a:rPr>
              <a:t>Клуб</a:t>
            </a:r>
            <a:r>
              <a:rPr lang="ru-RU" sz="2400" i="1" dirty="0" smtClean="0">
                <a:solidFill>
                  <a:srgbClr val="FF0000"/>
                </a:solidFill>
              </a:rPr>
              <a:t> : </a:t>
            </a:r>
            <a:r>
              <a:rPr lang="ru-RU" sz="2400" b="1" dirty="0" smtClean="0">
                <a:solidFill>
                  <a:srgbClr val="0000FF"/>
                </a:solidFill>
              </a:rPr>
              <a:t>«Читающие учителя»; 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ru-RU" sz="2400" b="1" i="1" u="sng" dirty="0" smtClean="0">
                <a:solidFill>
                  <a:srgbClr val="FF0000"/>
                </a:solidFill>
                <a:latin typeface="Segoe Script" pitchFamily="34" charset="0"/>
              </a:rPr>
              <a:t>Конкурс: </a:t>
            </a:r>
            <a:r>
              <a:rPr lang="ru-RU" sz="2400" b="1" dirty="0" smtClean="0">
                <a:solidFill>
                  <a:srgbClr val="0000FF"/>
                </a:solidFill>
              </a:rPr>
              <a:t>«Читающая семья»; </a:t>
            </a:r>
          </a:p>
          <a:p>
            <a:r>
              <a:rPr lang="ru-RU" sz="2400" b="1" i="1" u="sng" dirty="0" smtClean="0">
                <a:solidFill>
                  <a:srgbClr val="FF0000"/>
                </a:solidFill>
                <a:latin typeface="Segoe Script" pitchFamily="34" charset="0"/>
              </a:rPr>
              <a:t>Игры-викторины: </a:t>
            </a:r>
            <a:r>
              <a:rPr lang="ru-RU" sz="2400" b="1" dirty="0" smtClean="0">
                <a:solidFill>
                  <a:srgbClr val="0000FF"/>
                </a:solidFill>
              </a:rPr>
              <a:t>«Одна семья ‒ одна книга» и многие другие.</a:t>
            </a:r>
            <a:endParaRPr lang="ru-RU" sz="2400" b="1" i="1" u="sng" dirty="0">
              <a:solidFill>
                <a:srgbClr val="0000FF"/>
              </a:solidFill>
              <a:latin typeface="Segoe Script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785926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ru-RU" b="1" i="1" u="sng" dirty="0" smtClean="0">
                <a:solidFill>
                  <a:srgbClr val="FF0000"/>
                </a:solidFill>
                <a:latin typeface="Segoe Script" pitchFamily="34" charset="0"/>
              </a:rPr>
              <a:t>В </a:t>
            </a:r>
            <a:r>
              <a:rPr lang="ru-RU" b="1" i="1" u="sng" dirty="0" err="1" smtClean="0">
                <a:solidFill>
                  <a:srgbClr val="FF0000"/>
                </a:solidFill>
                <a:latin typeface="Segoe Script" pitchFamily="34" charset="0"/>
              </a:rPr>
              <a:t>Жамбылской</a:t>
            </a:r>
            <a:r>
              <a:rPr lang="ru-RU" b="1" i="1" u="sng" dirty="0" smtClean="0">
                <a:solidFill>
                  <a:srgbClr val="FF0000"/>
                </a:solidFill>
                <a:latin typeface="Segoe Script" pitchFamily="34" charset="0"/>
              </a:rPr>
              <a:t> области </a:t>
            </a:r>
            <a:r>
              <a:rPr lang="ru-RU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3200" b="1" dirty="0" err="1" smtClean="0">
                <a:solidFill>
                  <a:srgbClr val="FF0000"/>
                </a:solidFill>
              </a:rPr>
              <a:t>нлайн-конкурс</a:t>
            </a:r>
            <a:r>
              <a:rPr lang="ru-RU" sz="3200" b="1" dirty="0" smtClean="0">
                <a:solidFill>
                  <a:srgbClr val="FF0000"/>
                </a:solidFill>
              </a:rPr>
              <a:t>:</a:t>
            </a:r>
            <a:r>
              <a:rPr lang="ru-RU" sz="3200" b="1" dirty="0" smtClean="0">
                <a:solidFill>
                  <a:srgbClr val="0000FF"/>
                </a:solidFill>
              </a:rPr>
              <a:t> «Лучшая Читающая школа» проводится по четырем номинациям: 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785926"/>
            <a:ext cx="9144000" cy="507207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b="1" dirty="0" smtClean="0">
                <a:solidFill>
                  <a:srgbClr val="0000FF"/>
                </a:solidFill>
              </a:rPr>
              <a:t>   </a:t>
            </a:r>
          </a:p>
          <a:p>
            <a:pPr algn="ctr">
              <a:buNone/>
            </a:pPr>
            <a:r>
              <a:rPr lang="ru-RU" sz="2800" b="1" dirty="0" smtClean="0">
                <a:solidFill>
                  <a:srgbClr val="FF0000"/>
                </a:solidFill>
              </a:rPr>
              <a:t>   </a:t>
            </a:r>
          </a:p>
          <a:p>
            <a:pPr algn="ctr">
              <a:buNone/>
            </a:pPr>
            <a:endParaRPr lang="ru-RU" sz="28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endParaRPr lang="ru-RU" sz="2800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sz="2400" b="1" dirty="0" smtClean="0">
                <a:solidFill>
                  <a:srgbClr val="FF0000"/>
                </a:solidFill>
              </a:rPr>
              <a:t>   Видеоролик или презентация: </a:t>
            </a:r>
            <a:r>
              <a:rPr lang="ru-RU" sz="2400" b="1" i="1" dirty="0" smtClean="0">
                <a:solidFill>
                  <a:srgbClr val="0000FF"/>
                </a:solidFill>
                <a:latin typeface="Segoe Script" pitchFamily="34" charset="0"/>
              </a:rPr>
              <a:t>«Моя любимая книга»;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FF0000"/>
                </a:solidFill>
              </a:rPr>
              <a:t>  </a:t>
            </a:r>
            <a:r>
              <a:rPr lang="ru-RU" sz="2400" b="1" dirty="0" smtClean="0"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Самопрезентация</a:t>
            </a:r>
            <a:r>
              <a:rPr lang="ru-RU" sz="2400" b="1" dirty="0" smtClean="0">
                <a:solidFill>
                  <a:srgbClr val="FF0000"/>
                </a:solidFill>
              </a:rPr>
              <a:t> читателя; 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0000FF"/>
                </a:solidFill>
              </a:rPr>
              <a:t>                 </a:t>
            </a:r>
            <a:r>
              <a:rPr lang="ru-RU" sz="2400" b="1" dirty="0" smtClean="0">
                <a:solidFill>
                  <a:srgbClr val="FF0000"/>
                </a:solidFill>
              </a:rPr>
              <a:t>Выразительное чтение наизусть произведений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FF0000"/>
                </a:solidFill>
              </a:rPr>
              <a:t>   </a:t>
            </a:r>
            <a:r>
              <a:rPr lang="ru-RU" sz="2400" b="1" i="1" dirty="0" smtClean="0">
                <a:solidFill>
                  <a:srgbClr val="0000FF"/>
                </a:solidFill>
                <a:latin typeface="Segoe Script" pitchFamily="34" charset="0"/>
              </a:rPr>
              <a:t>М. </a:t>
            </a:r>
            <a:r>
              <a:rPr lang="ru-RU" sz="2400" b="1" i="1" dirty="0" err="1" smtClean="0">
                <a:solidFill>
                  <a:srgbClr val="0000FF"/>
                </a:solidFill>
                <a:latin typeface="Segoe Script" pitchFamily="34" charset="0"/>
              </a:rPr>
              <a:t>Макатаева</a:t>
            </a:r>
            <a:r>
              <a:rPr lang="ru-RU" sz="2400" b="1" i="1" dirty="0" smtClean="0">
                <a:solidFill>
                  <a:srgbClr val="0000FF"/>
                </a:solidFill>
                <a:latin typeface="Segoe Script" pitchFamily="34" charset="0"/>
              </a:rPr>
              <a:t> к 90- летнему юбилею поэта; 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0000FF"/>
                </a:solidFill>
              </a:rPr>
              <a:t>   </a:t>
            </a:r>
            <a:r>
              <a:rPr lang="ru-RU" sz="2400" b="1" dirty="0" smtClean="0">
                <a:solidFill>
                  <a:srgbClr val="FF0000"/>
                </a:solidFill>
              </a:rPr>
              <a:t>Найти скрытые пословицы и поговорки: </a:t>
            </a:r>
            <a:r>
              <a:rPr lang="ru-RU" sz="2400" b="1" i="1" dirty="0" err="1" smtClean="0">
                <a:solidFill>
                  <a:srgbClr val="0000FF"/>
                </a:solidFill>
                <a:latin typeface="Segoe Script" pitchFamily="34" charset="0"/>
              </a:rPr>
              <a:t>«Сөз маржанын</a:t>
            </a:r>
            <a:r>
              <a:rPr lang="ru-RU" sz="2400" b="1" i="1" dirty="0" smtClean="0">
                <a:solidFill>
                  <a:srgbClr val="0000FF"/>
                </a:solidFill>
                <a:latin typeface="Segoe Script" pitchFamily="34" charset="0"/>
              </a:rPr>
              <a:t> </a:t>
            </a:r>
            <a:r>
              <a:rPr lang="ru-RU" sz="2400" b="1" i="1" dirty="0" err="1" smtClean="0">
                <a:solidFill>
                  <a:srgbClr val="0000FF"/>
                </a:solidFill>
                <a:latin typeface="Segoe Script" pitchFamily="34" charset="0"/>
              </a:rPr>
              <a:t>терейік</a:t>
            </a:r>
            <a:r>
              <a:rPr lang="ru-RU" sz="2400" b="1" i="1" dirty="0" smtClean="0">
                <a:solidFill>
                  <a:srgbClr val="0000FF"/>
                </a:solidFill>
                <a:latin typeface="Segoe Script" pitchFamily="34" charset="0"/>
              </a:rPr>
              <a:t>...» 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endParaRPr lang="ru-RU" sz="2400" b="1" dirty="0">
              <a:solidFill>
                <a:srgbClr val="0000FF"/>
              </a:solidFill>
            </a:endParaRPr>
          </a:p>
        </p:txBody>
      </p:sp>
      <p:pic>
        <p:nvPicPr>
          <p:cNvPr id="11266" name="Picture 2" descr="C:\Users\User\Desktop\Жамбылская область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40" y="1928802"/>
            <a:ext cx="3071834" cy="18573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071678"/>
          </a:xfrm>
          <a:solidFill>
            <a:schemeClr val="bg1">
              <a:lumMod val="85000"/>
            </a:schemeClr>
          </a:solidFill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2.  Обзор международных исследований </a:t>
            </a:r>
            <a:br>
              <a:rPr lang="ru-RU" sz="4800" b="1" dirty="0" smtClean="0">
                <a:solidFill>
                  <a:srgbClr val="FF0000"/>
                </a:solidFill>
              </a:rPr>
            </a:br>
            <a:r>
              <a:rPr lang="ru-RU" sz="4800" b="1" dirty="0" smtClean="0">
                <a:solidFill>
                  <a:srgbClr val="FF0000"/>
                </a:solidFill>
              </a:rPr>
              <a:t>по читательской грамотности.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071678"/>
            <a:ext cx="9144000" cy="478632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00FF"/>
                </a:solidFill>
              </a:rPr>
              <a:t>Изменения в мировой экономике ХХІ века, вызвавшие необходимость адаптации к конкурентной экономической среде, усугубили проблемы качества образования, так как «образовательный интеллект» населения считается важнейшим стратегическим ресурсом государства.</a:t>
            </a:r>
          </a:p>
          <a:p>
            <a:r>
              <a:rPr lang="ru-RU" sz="2400" b="1" dirty="0" smtClean="0">
                <a:solidFill>
                  <a:srgbClr val="0000FF"/>
                </a:solidFill>
              </a:rPr>
              <a:t>Социально-экономические изменения в обществе установили новые параметры обучения и воспитания подрастающего поколения, потребовали кардинального пересмотра целей образования, результатов, традиционных методов обучения, систем оценки достигнутых результатов.</a:t>
            </a:r>
            <a:r>
              <a:rPr lang="ru-RU" sz="2400" dirty="0" smtClean="0"/>
              <a:t> </a:t>
            </a:r>
          </a:p>
          <a:p>
            <a:r>
              <a:rPr lang="ru-RU" sz="2400" b="1" dirty="0" smtClean="0">
                <a:solidFill>
                  <a:srgbClr val="0000FF"/>
                </a:solidFill>
              </a:rPr>
              <a:t>Одним из уровней представления образовательных результатов является функциональная грамотность.</a:t>
            </a:r>
            <a:endParaRPr lang="ru-RU" sz="2400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357430"/>
          </a:xfrm>
          <a:solidFill>
            <a:schemeClr val="bg1">
              <a:lumMod val="85000"/>
            </a:schemeClr>
          </a:solidFill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00FF"/>
                </a:solidFill>
              </a:rPr>
              <a:t>Понятие </a:t>
            </a:r>
            <a:r>
              <a:rPr lang="ru-RU" sz="2400" b="1" u="sng" dirty="0" smtClean="0">
                <a:solidFill>
                  <a:srgbClr val="FF0000"/>
                </a:solidFill>
                <a:latin typeface="Segoe Script" pitchFamily="34" charset="0"/>
              </a:rPr>
              <a:t>«Функциональная грамотность» </a:t>
            </a:r>
            <a:r>
              <a:rPr lang="ru-RU" sz="2400" b="1" dirty="0" smtClean="0">
                <a:solidFill>
                  <a:srgbClr val="0000FF"/>
                </a:solidFill>
              </a:rPr>
              <a:t>впервые появилось в конце 60-х годов прошлого века в документах Организации Объединенных Наций </a:t>
            </a:r>
            <a:br>
              <a:rPr lang="ru-RU" sz="2400" b="1" dirty="0" smtClean="0">
                <a:solidFill>
                  <a:srgbClr val="0000FF"/>
                </a:solidFill>
              </a:rPr>
            </a:br>
            <a:r>
              <a:rPr lang="ru-RU" sz="2400" b="1" dirty="0" smtClean="0">
                <a:solidFill>
                  <a:srgbClr val="0000FF"/>
                </a:solidFill>
              </a:rPr>
              <a:t>по образованию, науке и культуре </a:t>
            </a:r>
            <a:br>
              <a:rPr lang="ru-RU" sz="2400" b="1" dirty="0" smtClean="0">
                <a:solidFill>
                  <a:srgbClr val="0000FF"/>
                </a:solidFill>
              </a:rPr>
            </a:br>
            <a:r>
              <a:rPr lang="en-US" sz="2400" b="1" dirty="0" smtClean="0">
                <a:solidFill>
                  <a:srgbClr val="0000FF"/>
                </a:solidFill>
              </a:rPr>
              <a:t>United Nations Educational, Scientific and Cultural </a:t>
            </a:r>
            <a:r>
              <a:rPr lang="en-US" sz="2400" b="1" dirty="0" err="1" smtClean="0">
                <a:solidFill>
                  <a:srgbClr val="0000FF"/>
                </a:solidFill>
              </a:rPr>
              <a:t>Organizationс</a:t>
            </a:r>
            <a:r>
              <a:rPr lang="en-US" sz="2400" b="1" dirty="0" smtClean="0">
                <a:solidFill>
                  <a:srgbClr val="0000FF"/>
                </a:solidFill>
              </a:rPr>
              <a:t> </a:t>
            </a:r>
            <a:r>
              <a:rPr lang="ru-RU" sz="2400" b="1" dirty="0" smtClean="0">
                <a:solidFill>
                  <a:srgbClr val="0000FF"/>
                </a:solidFill>
              </a:rPr>
              <a:t/>
            </a:r>
            <a:br>
              <a:rPr lang="ru-RU" sz="2400" b="1" dirty="0" smtClean="0">
                <a:solidFill>
                  <a:srgbClr val="0000FF"/>
                </a:solidFill>
              </a:rPr>
            </a:br>
            <a:r>
              <a:rPr lang="en-US" sz="2400" b="1" dirty="0" smtClean="0">
                <a:solidFill>
                  <a:srgbClr val="0000FF"/>
                </a:solidFill>
              </a:rPr>
              <a:t>(</a:t>
            </a:r>
            <a:r>
              <a:rPr lang="en-US" sz="2400" b="1" dirty="0" err="1" smtClean="0">
                <a:solidFill>
                  <a:srgbClr val="0000FF"/>
                </a:solidFill>
              </a:rPr>
              <a:t>далее</a:t>
            </a:r>
            <a:r>
              <a:rPr lang="en-US" sz="2400" b="1" dirty="0" smtClean="0">
                <a:solidFill>
                  <a:srgbClr val="0000FF"/>
                </a:solidFill>
              </a:rPr>
              <a:t> – UNESCO)</a:t>
            </a:r>
            <a:r>
              <a:rPr lang="ru-RU" sz="2400" b="1" dirty="0" smtClean="0">
                <a:solidFill>
                  <a:srgbClr val="0000FF"/>
                </a:solidFill>
              </a:rPr>
              <a:t>.</a:t>
            </a:r>
            <a:r>
              <a:rPr lang="en-US" sz="2400" b="1" dirty="0" smtClean="0">
                <a:solidFill>
                  <a:srgbClr val="0000FF"/>
                </a:solidFill>
              </a:rPr>
              <a:t> </a:t>
            </a:r>
            <a:endParaRPr lang="ru-RU" sz="2400" b="1" dirty="0">
              <a:solidFill>
                <a:srgbClr val="0000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357430"/>
            <a:ext cx="9144000" cy="450057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400" b="1" dirty="0" smtClean="0">
                <a:solidFill>
                  <a:srgbClr val="0000FF"/>
                </a:solidFill>
              </a:rPr>
              <a:t>ЮНЕСКО определяет функциональную грамотность как «оцениваемые навыки чтения, письма и математики, используемые в различных областях социальной жизни, а также влияющие на адаптацию личности к обществу».</a:t>
            </a:r>
          </a:p>
          <a:p>
            <a:pPr algn="just">
              <a:buNone/>
            </a:pPr>
            <a:endParaRPr lang="ru-RU" sz="2400" b="1" dirty="0">
              <a:solidFill>
                <a:srgbClr val="0000FF"/>
              </a:solidFill>
            </a:endParaRPr>
          </a:p>
        </p:txBody>
      </p:sp>
      <p:pic>
        <p:nvPicPr>
          <p:cNvPr id="12290" name="Picture 2" descr="C:\Users\User\Desktop\ЮНЕСКО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4000504"/>
            <a:ext cx="6429420" cy="25448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928802"/>
          </a:xfrm>
          <a:solidFill>
            <a:schemeClr val="bg1">
              <a:lumMod val="85000"/>
            </a:schemeClr>
          </a:solidFill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00FF"/>
                </a:solidFill>
              </a:rPr>
              <a:t>Для оценки грамотности чтения используются художественная литература, научно-популярные тексты, официальные документы, сведения об общественно значимых ситуациях, таблицы, графики, диаграммы и карты, то есть материалы, представленные</a:t>
            </a:r>
            <a:br>
              <a:rPr lang="ru-RU" sz="2400" b="1" dirty="0" smtClean="0">
                <a:solidFill>
                  <a:srgbClr val="0000FF"/>
                </a:solidFill>
              </a:rPr>
            </a:br>
            <a:r>
              <a:rPr lang="ru-RU" sz="2400" b="1" dirty="0" smtClean="0">
                <a:solidFill>
                  <a:srgbClr val="0000FF"/>
                </a:solidFill>
              </a:rPr>
              <a:t> в различных форматах.</a:t>
            </a:r>
            <a:endParaRPr lang="ru-RU" sz="2400" b="1" dirty="0">
              <a:solidFill>
                <a:srgbClr val="0000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928802"/>
            <a:ext cx="9144000" cy="4929198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b="1" dirty="0" smtClean="0">
                <a:solidFill>
                  <a:srgbClr val="0000FF"/>
                </a:solidFill>
              </a:rPr>
              <a:t>Существуют международные исследования </a:t>
            </a:r>
            <a:r>
              <a:rPr lang="en-US" sz="2400" b="1" dirty="0" err="1" smtClean="0">
                <a:solidFill>
                  <a:srgbClr val="0000FF"/>
                </a:solidFill>
              </a:rPr>
              <a:t>Programme</a:t>
            </a:r>
            <a:r>
              <a:rPr lang="en-US" sz="2400" b="1" dirty="0" smtClean="0">
                <a:solidFill>
                  <a:srgbClr val="0000FF"/>
                </a:solidFill>
              </a:rPr>
              <a:t> for International Student Assessment (</a:t>
            </a:r>
            <a:r>
              <a:rPr lang="ru-RU" sz="2400" b="1" dirty="0" smtClean="0">
                <a:solidFill>
                  <a:srgbClr val="0000FF"/>
                </a:solidFill>
              </a:rPr>
              <a:t>далее – </a:t>
            </a:r>
            <a:r>
              <a:rPr lang="en-US" sz="2400" b="1" dirty="0" smtClean="0">
                <a:solidFill>
                  <a:srgbClr val="0000FF"/>
                </a:solidFill>
              </a:rPr>
              <a:t>PISA), Trends in </a:t>
            </a:r>
            <a:r>
              <a:rPr lang="en-US" sz="2400" b="1" dirty="0" err="1" smtClean="0">
                <a:solidFill>
                  <a:srgbClr val="0000FF"/>
                </a:solidFill>
              </a:rPr>
              <a:t>athematics</a:t>
            </a:r>
            <a:r>
              <a:rPr lang="en-US" sz="2400" b="1" dirty="0" smtClean="0">
                <a:solidFill>
                  <a:srgbClr val="0000FF"/>
                </a:solidFill>
              </a:rPr>
              <a:t> and Science Study </a:t>
            </a:r>
            <a:r>
              <a:rPr lang="en-US" sz="2400" b="1" dirty="0" smtClean="0">
                <a:solidFill>
                  <a:srgbClr val="FF0000"/>
                </a:solidFill>
              </a:rPr>
              <a:t>(</a:t>
            </a:r>
            <a:r>
              <a:rPr lang="ru-RU" sz="2400" b="1" dirty="0" smtClean="0">
                <a:solidFill>
                  <a:srgbClr val="FF0000"/>
                </a:solidFill>
              </a:rPr>
              <a:t>далее – </a:t>
            </a:r>
            <a:r>
              <a:rPr lang="en-US" sz="2400" b="1" u="sng" dirty="0" smtClean="0">
                <a:solidFill>
                  <a:srgbClr val="FF0000"/>
                </a:solidFill>
              </a:rPr>
              <a:t>TIMSS</a:t>
            </a:r>
            <a:r>
              <a:rPr lang="en-US" sz="2400" b="1" dirty="0" smtClean="0">
                <a:solidFill>
                  <a:srgbClr val="FF0000"/>
                </a:solidFill>
              </a:rPr>
              <a:t>)</a:t>
            </a:r>
            <a:r>
              <a:rPr lang="ru-RU" sz="2400" b="1" dirty="0" smtClean="0">
                <a:solidFill>
                  <a:srgbClr val="0000FF"/>
                </a:solidFill>
              </a:rPr>
              <a:t>, направленные на оценку функциональной грамотности школьников.</a:t>
            </a:r>
          </a:p>
          <a:p>
            <a:pPr algn="ctr">
              <a:buNone/>
            </a:pPr>
            <a:r>
              <a:rPr lang="ru-RU" sz="2400" b="1" dirty="0" smtClean="0">
                <a:solidFill>
                  <a:srgbClr val="0000FF"/>
                </a:solidFill>
              </a:rPr>
              <a:t>Читательская грамотность – способность понимать письменные тексты, использовать их содержание для достижения своей цели, развивать знания и возможности для активного участия в жизни общества.</a:t>
            </a:r>
          </a:p>
        </p:txBody>
      </p:sp>
      <p:pic>
        <p:nvPicPr>
          <p:cNvPr id="16386" name="Picture 2" descr="C:\Users\User\Desktop\ТИМСС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3702" y="4643446"/>
            <a:ext cx="1857388" cy="20717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00108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ru-RU" b="1" i="1" u="sng" dirty="0" smtClean="0">
                <a:solidFill>
                  <a:srgbClr val="FF0000"/>
                </a:solidFill>
                <a:latin typeface="Segoe Script" pitchFamily="34" charset="0"/>
              </a:rPr>
              <a:t>Проект:</a:t>
            </a:r>
            <a:endParaRPr lang="ru-RU" b="1" i="1" u="sng" dirty="0">
              <a:solidFill>
                <a:srgbClr val="FF0000"/>
              </a:solidFill>
              <a:latin typeface="Segoe Script" pitchFamily="34" charset="0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0" y="1000108"/>
            <a:ext cx="9144000" cy="585789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400" b="1" dirty="0" smtClean="0">
                <a:solidFill>
                  <a:srgbClr val="0000FF"/>
                </a:solidFill>
              </a:rPr>
              <a:t>     Международные эксперты полагают, что основа успешности дальнейшего обучения обучающихся закладывается в начальной школе.  </a:t>
            </a:r>
            <a:endParaRPr lang="ru-RU" sz="2400" b="1" dirty="0">
              <a:solidFill>
                <a:srgbClr val="0000FF"/>
              </a:solidFill>
            </a:endParaRPr>
          </a:p>
        </p:txBody>
      </p:sp>
      <p:pic>
        <p:nvPicPr>
          <p:cNvPr id="11" name="Picture 2" descr="C:\Users\User\Desktop\ПИРЛС 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1857364"/>
            <a:ext cx="3714776" cy="48577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ru-RU" sz="4000" b="1" i="1" u="sng" dirty="0" smtClean="0">
                <a:solidFill>
                  <a:schemeClr val="bg1">
                    <a:lumMod val="85000"/>
                  </a:schemeClr>
                </a:solidFill>
                <a:latin typeface="Segoe Script" pitchFamily="34" charset="0"/>
              </a:rPr>
              <a:t>     </a:t>
            </a:r>
            <a:r>
              <a:rPr lang="ru-RU" sz="4000" b="1" i="1" u="sng" dirty="0" smtClean="0">
                <a:solidFill>
                  <a:srgbClr val="FF0000"/>
                </a:solidFill>
                <a:latin typeface="Segoe Script" pitchFamily="34" charset="0"/>
              </a:rPr>
              <a:t>Проект: </a:t>
            </a:r>
            <a:r>
              <a:rPr lang="ru-RU" sz="4000" b="1" u="sng" dirty="0" smtClean="0">
                <a:solidFill>
                  <a:srgbClr val="FF0000"/>
                </a:solidFill>
              </a:rPr>
              <a:t>PIRLS.</a:t>
            </a:r>
            <a:endParaRPr lang="ru-RU" sz="4000" b="1" i="1" u="sng" dirty="0">
              <a:solidFill>
                <a:srgbClr val="FF0000"/>
              </a:solidFill>
              <a:latin typeface="Segoe Script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28670"/>
            <a:ext cx="9144000" cy="592933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just">
              <a:buNone/>
            </a:pPr>
            <a:endParaRPr lang="ru-RU" sz="2000" b="1" dirty="0" smtClean="0">
              <a:solidFill>
                <a:srgbClr val="0000FF"/>
              </a:solidFill>
            </a:endParaRPr>
          </a:p>
          <a:p>
            <a:pPr algn="just">
              <a:buNone/>
            </a:pPr>
            <a:r>
              <a:rPr lang="ru-RU" sz="2000" b="1" dirty="0" smtClean="0">
                <a:solidFill>
                  <a:srgbClr val="0000FF"/>
                </a:solidFill>
              </a:rPr>
              <a:t>      Еще один вид международного исследования по оценке читательской грамотности - </a:t>
            </a:r>
            <a:r>
              <a:rPr lang="ru-RU" sz="2000" b="1" u="sng" dirty="0" smtClean="0">
                <a:solidFill>
                  <a:srgbClr val="FF0000"/>
                </a:solidFill>
              </a:rPr>
              <a:t>проект PIRLS </a:t>
            </a:r>
            <a:r>
              <a:rPr lang="ru-RU" sz="2000" b="1" dirty="0" smtClean="0">
                <a:solidFill>
                  <a:srgbClr val="0000FF"/>
                </a:solidFill>
              </a:rPr>
              <a:t>- проверяет, как учатся и понимают школьники. В исследовании принимают участие дети, окончившие начальную школу, то есть </a:t>
            </a:r>
            <a:r>
              <a:rPr lang="ru-RU" sz="2000" b="1" dirty="0" smtClean="0">
                <a:solidFill>
                  <a:srgbClr val="FF0000"/>
                </a:solidFill>
              </a:rPr>
              <a:t>обучающиеся 4-х классов </a:t>
            </a:r>
            <a:r>
              <a:rPr lang="ru-RU" sz="2000" b="1" dirty="0" smtClean="0">
                <a:solidFill>
                  <a:srgbClr val="0000FF"/>
                </a:solidFill>
              </a:rPr>
              <a:t>нашей страны. Считается, что именно в это время у обучающихся лучше формируются навыки чтения текста и работы с текстом, а также являются базой обучения в основной средней и средней школе в целом. </a:t>
            </a:r>
          </a:p>
          <a:p>
            <a:pPr algn="just">
              <a:buNone/>
            </a:pPr>
            <a:r>
              <a:rPr lang="ru-RU" sz="2000" b="1" u="sng" dirty="0" smtClean="0">
                <a:solidFill>
                  <a:schemeClr val="bg1">
                    <a:lumMod val="85000"/>
                  </a:schemeClr>
                </a:solidFill>
              </a:rPr>
              <a:t>      </a:t>
            </a:r>
            <a:r>
              <a:rPr lang="ru-RU" sz="2000" b="1" u="sng" dirty="0" smtClean="0">
                <a:solidFill>
                  <a:srgbClr val="FF0000"/>
                </a:solidFill>
              </a:rPr>
              <a:t>Исследование PIRLS </a:t>
            </a:r>
            <a:r>
              <a:rPr lang="ru-RU" sz="2000" b="1" dirty="0" smtClean="0">
                <a:solidFill>
                  <a:srgbClr val="0000FF"/>
                </a:solidFill>
              </a:rPr>
              <a:t>проводится один раз в пять лет. В исследовании оцениваются два вида чтения, которые чаще других используются учащимися во время учебных занятий и вне школы:</a:t>
            </a:r>
          </a:p>
          <a:p>
            <a:pPr algn="just">
              <a:buNone/>
            </a:pPr>
            <a:r>
              <a:rPr lang="ru-RU" sz="2000" b="1" dirty="0" smtClean="0">
                <a:solidFill>
                  <a:srgbClr val="0000FF"/>
                </a:solidFill>
              </a:rPr>
              <a:t>      - чтение с целью приобретения читательского литературного опыта;</a:t>
            </a:r>
          </a:p>
          <a:p>
            <a:pPr algn="just">
              <a:buNone/>
            </a:pPr>
            <a:r>
              <a:rPr lang="ru-RU" sz="2000" b="1" dirty="0" smtClean="0">
                <a:solidFill>
                  <a:srgbClr val="0000FF"/>
                </a:solidFill>
              </a:rPr>
              <a:t>      - чтение с целью освоения и использования информации. </a:t>
            </a:r>
          </a:p>
          <a:p>
            <a:pPr algn="just">
              <a:buNone/>
            </a:pPr>
            <a:r>
              <a:rPr lang="ru-RU" sz="2000" b="1" dirty="0" smtClean="0">
                <a:solidFill>
                  <a:srgbClr val="0000FF"/>
                </a:solidFill>
              </a:rPr>
              <a:t>      Для проверки двух вышеперечисленных видов читательской грамотности обучающимся выдаются два текста из научно-популярных (информационных) и художественных произведений</a:t>
            </a:r>
          </a:p>
          <a:p>
            <a:pPr algn="just"/>
            <a:endParaRPr lang="ru-RU" sz="2000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85860"/>
          </a:xfrm>
          <a:solidFill>
            <a:schemeClr val="bg1">
              <a:lumMod val="85000"/>
            </a:schemeClr>
          </a:solidFill>
        </p:spPr>
        <p:txBody>
          <a:bodyPr>
            <a:noAutofit/>
          </a:bodyPr>
          <a:lstStyle/>
          <a:p>
            <a:r>
              <a:rPr lang="en-US" sz="8000" b="1" dirty="0" smtClean="0">
                <a:solidFill>
                  <a:srgbClr val="C00000"/>
                </a:solidFill>
                <a:latin typeface="Segoe Script" pitchFamily="34" charset="0"/>
              </a:rPr>
              <a:t>P I R L S</a:t>
            </a:r>
            <a:r>
              <a:rPr lang="ru-RU" sz="8000" b="1" dirty="0" smtClean="0">
                <a:solidFill>
                  <a:srgbClr val="C00000"/>
                </a:solidFill>
                <a:latin typeface="Segoe Script" pitchFamily="34" charset="0"/>
              </a:rPr>
              <a:t>:</a:t>
            </a:r>
            <a:endParaRPr lang="ru-RU" sz="8000" b="1" dirty="0">
              <a:solidFill>
                <a:srgbClr val="C00000"/>
              </a:solidFill>
              <a:latin typeface="Segoe Script" pitchFamily="34" charset="0"/>
            </a:endParaRPr>
          </a:p>
        </p:txBody>
      </p:sp>
      <p:pic>
        <p:nvPicPr>
          <p:cNvPr id="15362" name="Picture 2" descr="C:\Users\User\Desktop\Основные изменения в ПИРЛС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285859"/>
            <a:ext cx="9144000" cy="557214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71546"/>
          </a:xfrm>
          <a:solidFill>
            <a:schemeClr val="bg1">
              <a:lumMod val="85000"/>
            </a:schemeClr>
          </a:solidFill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3.  Методические рекомендации по реализации проекта</a:t>
            </a:r>
            <a:br>
              <a:rPr lang="ru-RU" sz="2800" b="1" dirty="0" smtClean="0">
                <a:solidFill>
                  <a:srgbClr val="FF0000"/>
                </a:solidFill>
              </a:rPr>
            </a:br>
            <a:r>
              <a:rPr lang="ru-RU" sz="2800" b="1" dirty="0" smtClean="0">
                <a:solidFill>
                  <a:srgbClr val="FF0000"/>
                </a:solidFill>
              </a:rPr>
              <a:t> «Читающая школа».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0" y="1000108"/>
            <a:ext cx="9144000" cy="585789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b="1" dirty="0" smtClean="0">
                <a:solidFill>
                  <a:srgbClr val="0000FF"/>
                </a:solidFill>
              </a:rPr>
              <a:t>      Чтобы вызвать у детей интерес к чтению книг необходимо соблюдать методические принципы отбора книг, рекомендуемых детям. 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00FF"/>
                </a:solidFill>
              </a:rPr>
              <a:t>            Во-первых, при отборе книг нужно руководствоваться воспитательными целями.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00FF"/>
                </a:solidFill>
              </a:rPr>
              <a:t>            Во-вторых, необходимо жанровое и тематическое разнообразие: проза и стихи; художественная и научно-популярная литература; книги о сегодняшнем дне и о прошедшем; произведения писателей-классиков и современных авторов; фольклор – сказки, загадки; книга и журнал, газета, произведения казахстанских, русских и других авторов и переводы. 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00FF"/>
                </a:solidFill>
              </a:rPr>
              <a:t>            В-третьих, нужно учитывать возрастные особенности детей, принцип доступности. Знакомство с книгой и чтением начинается с дошкольного возраста.</a:t>
            </a:r>
            <a:endParaRPr lang="ru-RU" sz="2000" b="1" dirty="0">
              <a:solidFill>
                <a:srgbClr val="0000FF"/>
              </a:solidFill>
            </a:endParaRPr>
          </a:p>
        </p:txBody>
      </p:sp>
      <p:pic>
        <p:nvPicPr>
          <p:cNvPr id="6" name="Рисунок 5" descr="Новогодняя коллекция книг от издательства «РОСМЭН»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68" y="4714884"/>
            <a:ext cx="1681161" cy="1981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Обложка детской книги картинки: Красивая обложка детской книги | Ridero.Ru  — pcvector.ru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15206" y="4714884"/>
            <a:ext cx="1571636" cy="1933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Книга &amp;quot;Приключения Незнайки и его друзей. Остров Незнайки&amp;quot; Носов Н Н -  купить книгу в интернет-магазине «Москва» ISBN: 978-5-389-18546-3, 1052933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0694" y="4714884"/>
            <a:ext cx="1500198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Малыш и Карлсон (в 3 книгах). А Линдгрен, цена 428 грн. - Prom.ua  (ID#1212280874)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00166" y="4643446"/>
            <a:ext cx="1824039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71462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ru-RU" b="1" dirty="0" smtClean="0">
                <a:solidFill>
                  <a:srgbClr val="FF0000"/>
                </a:solidFill>
              </a:rPr>
              <a:t>   Художественная 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        литературы 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         для детей: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714620"/>
            <a:ext cx="9144000" cy="414338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00FF"/>
                </a:solidFill>
              </a:rPr>
              <a:t>Четвертый принцип отбора книг для детей – принцип индивидуального интереса, самостоятельности учащегося в выборе книги.      </a:t>
            </a:r>
          </a:p>
          <a:p>
            <a:r>
              <a:rPr lang="ru-RU" sz="2400" b="1" dirty="0" smtClean="0">
                <a:solidFill>
                  <a:srgbClr val="0000FF"/>
                </a:solidFill>
              </a:rPr>
              <a:t>  Пятый принцип: детям нужно рекомендовать только подлинно художественные, образцовые книги, отличающиеся высокими художественными достоинствами.   </a:t>
            </a:r>
            <a:endParaRPr lang="ru-RU" sz="2400" b="1" dirty="0">
              <a:solidFill>
                <a:srgbClr val="0000FF"/>
              </a:solidFill>
            </a:endParaRPr>
          </a:p>
        </p:txBody>
      </p:sp>
      <p:pic>
        <p:nvPicPr>
          <p:cNvPr id="4" name="Рисунок 3" descr="Книга &amp;quot;Самые лучшие русские народные сказки&amp;quot; - купить книгу в  интернет-магазине «Москва» ISBN: 978-5-04-110447-4, 1048010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6578" y="214290"/>
            <a:ext cx="1928826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Иллюстрированное издание: 2730 книг - скачать в fb2, txt на андроид или  читать онлайн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571480"/>
            <a:ext cx="1695443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Детские книги на все времена: выбор редакции | Высоцкая Life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43702" y="4714884"/>
            <a:ext cx="1785950" cy="1976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43050"/>
          </a:xfrm>
          <a:solidFill>
            <a:schemeClr val="bg1">
              <a:lumMod val="85000"/>
            </a:schemeClr>
          </a:solidFill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00FF"/>
                </a:solidFill>
              </a:rPr>
              <a:t>Роль </a:t>
            </a:r>
            <a:r>
              <a:rPr lang="ru-RU" sz="3200" b="1" i="1" u="sng" dirty="0" smtClean="0">
                <a:solidFill>
                  <a:srgbClr val="FF0000"/>
                </a:solidFill>
                <a:latin typeface="Segoe Script" pitchFamily="34" charset="0"/>
              </a:rPr>
              <a:t>семьи </a:t>
            </a:r>
            <a:r>
              <a:rPr lang="ru-RU" sz="3200" b="1" dirty="0" smtClean="0">
                <a:solidFill>
                  <a:srgbClr val="0000FF"/>
                </a:solidFill>
              </a:rPr>
              <a:t>и</a:t>
            </a:r>
            <a:r>
              <a:rPr lang="ru-RU" sz="3200" b="1" dirty="0" smtClean="0">
                <a:solidFill>
                  <a:srgbClr val="FF0000"/>
                </a:solidFill>
              </a:rPr>
              <a:t> </a:t>
            </a:r>
            <a:r>
              <a:rPr lang="ru-RU" sz="3200" b="1" i="1" u="sng" dirty="0" smtClean="0">
                <a:solidFill>
                  <a:srgbClr val="FF0000"/>
                </a:solidFill>
                <a:latin typeface="Segoe Script" pitchFamily="34" charset="0"/>
              </a:rPr>
              <a:t>дошкольных образовательных учреждений </a:t>
            </a:r>
            <a:br>
              <a:rPr lang="ru-RU" sz="3200" b="1" i="1" u="sng" dirty="0" smtClean="0">
                <a:solidFill>
                  <a:srgbClr val="FF0000"/>
                </a:solidFill>
                <a:latin typeface="Segoe Script" pitchFamily="34" charset="0"/>
              </a:rPr>
            </a:br>
            <a:r>
              <a:rPr lang="ru-RU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3200" b="1" dirty="0" smtClean="0">
                <a:solidFill>
                  <a:srgbClr val="0000FF"/>
                </a:solidFill>
              </a:rPr>
              <a:t> привитии детям интереса и любви к чтению. </a:t>
            </a:r>
            <a:endParaRPr lang="ru-RU" sz="3200" b="1" dirty="0">
              <a:solidFill>
                <a:srgbClr val="0000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43050"/>
            <a:ext cx="9144000" cy="521495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solidFill>
                  <a:srgbClr val="0000FF"/>
                </a:solidFill>
              </a:rPr>
              <a:t>   </a:t>
            </a:r>
            <a:r>
              <a:rPr lang="ru-RU" b="1" i="1" u="sng" dirty="0" smtClean="0">
                <a:solidFill>
                  <a:srgbClr val="FF0000"/>
                </a:solidFill>
                <a:latin typeface="Segoe Script" pitchFamily="34" charset="0"/>
              </a:rPr>
              <a:t>Семья</a:t>
            </a:r>
            <a:r>
              <a:rPr lang="ru-RU" b="1" dirty="0" smtClean="0">
                <a:solidFill>
                  <a:srgbClr val="0000FF"/>
                </a:solidFill>
              </a:rPr>
              <a:t> – это социальный институт, ядром которого является любовь и принятие. Поэтому семья занимает особое место в развитии читательских способностей ребёнка.</a:t>
            </a:r>
          </a:p>
          <a:p>
            <a:pPr>
              <a:buNone/>
            </a:pPr>
            <a:endParaRPr lang="ru-RU" b="1" dirty="0">
              <a:solidFill>
                <a:srgbClr val="0000FF"/>
              </a:solidFill>
            </a:endParaRPr>
          </a:p>
        </p:txBody>
      </p:sp>
      <p:pic>
        <p:nvPicPr>
          <p:cNvPr id="4" name="Рисунок 3" descr="Папа мама я читающая семья Фотографии из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3643314"/>
            <a:ext cx="5214974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43050"/>
          </a:xfrm>
          <a:solidFill>
            <a:schemeClr val="bg1">
              <a:lumMod val="85000"/>
            </a:schemeClr>
          </a:solidFill>
        </p:spPr>
        <p:txBody>
          <a:bodyPr>
            <a:noAutofit/>
          </a:bodyPr>
          <a:lstStyle/>
          <a:p>
            <a:r>
              <a:rPr lang="ru-RU" sz="3200" b="1" i="1" u="sng" dirty="0" smtClean="0">
                <a:solidFill>
                  <a:srgbClr val="FF0000"/>
                </a:solidFill>
                <a:latin typeface="Segoe Script" pitchFamily="34" charset="0"/>
              </a:rPr>
              <a:t>Только благодаря совместному труду семьи, детского сада и школы можно привить ребенку любовь к книге.</a:t>
            </a:r>
            <a:endParaRPr lang="ru-RU" sz="3200" b="1" i="1" u="sng" dirty="0">
              <a:solidFill>
                <a:srgbClr val="FF0000"/>
              </a:solidFill>
              <a:latin typeface="Segoe Script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43050"/>
            <a:ext cx="9144000" cy="5214950"/>
          </a:xfrm>
          <a:solidFill>
            <a:schemeClr val="bg1">
              <a:lumMod val="85000"/>
            </a:schemeClr>
          </a:solidFill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b="1" dirty="0" smtClean="0">
                <a:solidFill>
                  <a:srgbClr val="0000FF"/>
                </a:solidFill>
              </a:rPr>
              <a:t>Книга помогает овладеть речью – ключом к познанию окружающего мира, природы, предметов, человеческих отношений. Частое чтение литературных текстов детям раннего возраста, умелое сочетание его с жизненными наблюдениями и видами деятельности способствуют пониманию ребенком окружающего мира, учат его понимать и любить прекрасное. Для того чтобы формировать у детей интерес к чтению книг было эффективнее, следует учитывать следующие педагогические условия: - установление последовательности (периодичности) формирования у детей интереса к художественной литературе; - совместная работа дошкольной организации и родителей по формированию у детей интереса к книге и ее чтению.</a:t>
            </a:r>
            <a:endParaRPr lang="ru-RU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28736"/>
          </a:xfrm>
          <a:solidFill>
            <a:schemeClr val="bg1">
              <a:lumMod val="85000"/>
            </a:schemeClr>
          </a:solidFill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Можно сказать, что дошкольный возраст - самый активный период для вовлечения ребёнка в читательскую деятельность.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28736"/>
            <a:ext cx="9144000" cy="542926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     </a:t>
            </a:r>
            <a:r>
              <a:rPr lang="ru-RU" sz="2400" b="1" dirty="0" smtClean="0">
                <a:solidFill>
                  <a:srgbClr val="0000FF"/>
                </a:solidFill>
              </a:rPr>
              <a:t>    У ребёнка формируется интерес к книге, закладывается основа всесторонней учебной деятельности.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0000FF"/>
                </a:solidFill>
              </a:rPr>
              <a:t>        Формирование у детей навыков чтения – очень сложный и трудоемкий процесс. Поэтому начатая работа в детском саду должна быть продолжена в начальных классах общеобразовательной школы. Чтение – мощное средство обучения, воспитания и развития в умственном, языковом, нравственном, культурном, эстетическом, информационном плане.</a:t>
            </a:r>
            <a:endParaRPr lang="ru-RU" sz="2400" b="1" dirty="0">
              <a:solidFill>
                <a:srgbClr val="0000FF"/>
              </a:solidFill>
            </a:endParaRPr>
          </a:p>
        </p:txBody>
      </p:sp>
      <p:pic>
        <p:nvPicPr>
          <p:cNvPr id="4" name="Рисунок 3" descr="Обои Маленькая девочка среди игрушек читает книгу на рабочий стол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4572008"/>
            <a:ext cx="4714908" cy="2285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3143248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ru-RU" sz="3600" b="1" i="1" u="sng" dirty="0" smtClean="0">
                <a:solidFill>
                  <a:srgbClr val="FF0000"/>
                </a:solidFill>
                <a:latin typeface="Segoe Script" pitchFamily="34" charset="0"/>
              </a:rPr>
              <a:t/>
            </a:r>
            <a:br>
              <a:rPr lang="ru-RU" sz="3600" b="1" i="1" u="sng" dirty="0" smtClean="0">
                <a:solidFill>
                  <a:srgbClr val="FF0000"/>
                </a:solidFill>
                <a:latin typeface="Segoe Script" pitchFamily="34" charset="0"/>
              </a:rPr>
            </a:br>
            <a:r>
              <a:rPr lang="ru-RU" sz="3600" b="1" i="1" u="sng" dirty="0" smtClean="0">
                <a:solidFill>
                  <a:srgbClr val="FF0000"/>
                </a:solidFill>
                <a:latin typeface="Segoe Script" pitchFamily="34" charset="0"/>
              </a:rPr>
              <a:t/>
            </a:r>
            <a:br>
              <a:rPr lang="ru-RU" sz="3600" b="1" i="1" u="sng" dirty="0" smtClean="0">
                <a:solidFill>
                  <a:srgbClr val="FF0000"/>
                </a:solidFill>
                <a:latin typeface="Segoe Script" pitchFamily="34" charset="0"/>
              </a:rPr>
            </a:br>
            <a:r>
              <a:rPr lang="ru-RU" sz="3600" b="1" i="1" u="sng" dirty="0" smtClean="0">
                <a:solidFill>
                  <a:srgbClr val="FF0000"/>
                </a:solidFill>
                <a:latin typeface="Segoe Script" pitchFamily="34" charset="0"/>
              </a:rPr>
              <a:t/>
            </a:r>
            <a:br>
              <a:rPr lang="ru-RU" sz="3600" b="1" i="1" u="sng" dirty="0" smtClean="0">
                <a:solidFill>
                  <a:srgbClr val="FF0000"/>
                </a:solidFill>
                <a:latin typeface="Segoe Script" pitchFamily="34" charset="0"/>
              </a:rPr>
            </a:br>
            <a:r>
              <a:rPr lang="ru-RU" sz="3600" b="1" i="1" u="sng" dirty="0" smtClean="0">
                <a:solidFill>
                  <a:srgbClr val="FF0000"/>
                </a:solidFill>
                <a:latin typeface="Segoe Script" pitchFamily="34" charset="0"/>
              </a:rPr>
              <a:t/>
            </a:r>
            <a:br>
              <a:rPr lang="ru-RU" sz="3600" b="1" i="1" u="sng" dirty="0" smtClean="0">
                <a:solidFill>
                  <a:srgbClr val="FF0000"/>
                </a:solidFill>
                <a:latin typeface="Segoe Script" pitchFamily="34" charset="0"/>
              </a:rPr>
            </a:br>
            <a:r>
              <a:rPr lang="ru-RU" sz="3600" b="1" i="1" u="sng" dirty="0" smtClean="0">
                <a:solidFill>
                  <a:srgbClr val="FF0000"/>
                </a:solidFill>
                <a:latin typeface="Segoe Script" pitchFamily="34" charset="0"/>
              </a:rPr>
              <a:t>Чтение должно быть в радость!</a:t>
            </a:r>
            <a:endParaRPr lang="ru-RU" sz="3600" b="1" i="1" u="sng" dirty="0">
              <a:solidFill>
                <a:srgbClr val="FF0000"/>
              </a:solidFill>
              <a:latin typeface="Segoe Script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071810"/>
            <a:ext cx="9144000" cy="378619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800" b="1" dirty="0" smtClean="0">
                <a:solidFill>
                  <a:srgbClr val="0000FF"/>
                </a:solidFill>
              </a:rPr>
              <a:t>    Овладение чтением – это долгий и сложный процесс, требующий для ребенка больших затрат времени и сил. До тех пор, пока ребенок не научится читать быстро и с пониманием смысла, думать во время чтения и сопереживать своим героям, этот процесс не принесет ему значительной радости и удовольствия.</a:t>
            </a:r>
            <a:endParaRPr lang="ru-RU" sz="2800" b="1" dirty="0">
              <a:solidFill>
                <a:srgbClr val="0000FF"/>
              </a:solidFill>
            </a:endParaRPr>
          </a:p>
        </p:txBody>
      </p:sp>
      <p:pic>
        <p:nvPicPr>
          <p:cNvPr id="5" name="Рисунок 4" descr="Can Reading Fix Our Problems? | Forge RX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2571736" y="214290"/>
            <a:ext cx="39624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714488"/>
          </a:xfrm>
          <a:solidFill>
            <a:schemeClr val="bg1">
              <a:lumMod val="85000"/>
            </a:schemeClr>
          </a:solidFill>
        </p:spPr>
        <p:txBody>
          <a:bodyPr>
            <a:noAutofit/>
          </a:bodyPr>
          <a:lstStyle/>
          <a:p>
            <a:r>
              <a:rPr lang="ru-RU" sz="2400" b="1" i="1" u="sng" dirty="0" smtClean="0">
                <a:solidFill>
                  <a:srgbClr val="FF0000"/>
                </a:solidFill>
                <a:latin typeface="Segoe Script" pitchFamily="34" charset="0"/>
              </a:rPr>
              <a:t>Чтение </a:t>
            </a:r>
            <a:r>
              <a:rPr lang="ru-RU" sz="2400" b="1" dirty="0" smtClean="0">
                <a:solidFill>
                  <a:srgbClr val="0000FF"/>
                </a:solidFill>
              </a:rPr>
              <a:t> – одно из самых удивительных явлений, изобретенных человеком. Книга поддерживает наш внутренний мир и усиливает его человеческие качества. Сказки, поэмы, эпосы  предков, являются началом воспитания, дошли и до нас, в виде книг. </a:t>
            </a:r>
            <a:endParaRPr lang="ru-RU" sz="2400" b="1" dirty="0">
              <a:solidFill>
                <a:srgbClr val="0000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714488"/>
            <a:ext cx="9144000" cy="5143512"/>
          </a:xfrm>
          <a:solidFill>
            <a:schemeClr val="bg1">
              <a:lumMod val="85000"/>
            </a:schemeClr>
          </a:solidFill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00FF"/>
                </a:solidFill>
              </a:rPr>
              <a:t>Чтение развивает творческое мышление. </a:t>
            </a:r>
          </a:p>
          <a:p>
            <a:r>
              <a:rPr lang="ru-RU" sz="2400" b="1" dirty="0" smtClean="0">
                <a:solidFill>
                  <a:srgbClr val="0000FF"/>
                </a:solidFill>
              </a:rPr>
              <a:t>Расширяет кругозор. </a:t>
            </a:r>
          </a:p>
          <a:p>
            <a:r>
              <a:rPr lang="ru-RU" sz="2400" b="1" dirty="0" smtClean="0">
                <a:solidFill>
                  <a:srgbClr val="0000FF"/>
                </a:solidFill>
              </a:rPr>
              <a:t>Развивает интеллект. </a:t>
            </a:r>
          </a:p>
          <a:p>
            <a:r>
              <a:rPr lang="ru-RU" sz="2400" b="1" dirty="0" smtClean="0">
                <a:solidFill>
                  <a:srgbClr val="0000FF"/>
                </a:solidFill>
              </a:rPr>
              <a:t>Помогает организовать досуг. </a:t>
            </a:r>
          </a:p>
          <a:p>
            <a:r>
              <a:rPr lang="ru-RU" sz="2400" b="1" dirty="0" smtClean="0">
                <a:solidFill>
                  <a:srgbClr val="0000FF"/>
                </a:solidFill>
              </a:rPr>
              <a:t>Влияет на улучшение состояния здоровья. </a:t>
            </a:r>
          </a:p>
          <a:p>
            <a:r>
              <a:rPr lang="ru-RU" sz="2400" b="1" dirty="0" smtClean="0">
                <a:solidFill>
                  <a:srgbClr val="0000FF"/>
                </a:solidFill>
              </a:rPr>
              <a:t>Развивает </a:t>
            </a:r>
            <a:r>
              <a:rPr lang="ru-RU" sz="2400" b="1" dirty="0" err="1" smtClean="0">
                <a:solidFill>
                  <a:srgbClr val="0000FF"/>
                </a:solidFill>
              </a:rPr>
              <a:t>эмпатию</a:t>
            </a:r>
            <a:r>
              <a:rPr lang="ru-RU" sz="2400" b="1" dirty="0" smtClean="0">
                <a:solidFill>
                  <a:srgbClr val="0000FF"/>
                </a:solidFill>
              </a:rPr>
              <a:t> (способность понимать душу и состояние других людей). </a:t>
            </a:r>
          </a:p>
          <a:p>
            <a:r>
              <a:rPr lang="ru-RU" sz="2400" b="1" dirty="0" smtClean="0">
                <a:solidFill>
                  <a:srgbClr val="0000FF"/>
                </a:solidFill>
              </a:rPr>
              <a:t>Способствует продвижению в карьере.</a:t>
            </a:r>
          </a:p>
          <a:p>
            <a:r>
              <a:rPr lang="ru-RU" sz="2400" b="1" dirty="0" smtClean="0">
                <a:solidFill>
                  <a:srgbClr val="0000FF"/>
                </a:solidFill>
              </a:rPr>
              <a:t> Формирует желание быть модным. </a:t>
            </a:r>
          </a:p>
          <a:p>
            <a:r>
              <a:rPr lang="ru-RU" sz="2400" b="1" dirty="0" smtClean="0">
                <a:solidFill>
                  <a:srgbClr val="0000FF"/>
                </a:solidFill>
              </a:rPr>
              <a:t>Появляется стремление к саморазвитию. </a:t>
            </a:r>
          </a:p>
          <a:p>
            <a:r>
              <a:rPr lang="ru-RU" sz="2400" b="1" dirty="0" smtClean="0">
                <a:solidFill>
                  <a:srgbClr val="0000FF"/>
                </a:solidFill>
              </a:rPr>
              <a:t>Помогает усовершенствованию грамотности. </a:t>
            </a:r>
          </a:p>
          <a:p>
            <a:r>
              <a:rPr lang="ru-RU" sz="2400" b="1" dirty="0" smtClean="0">
                <a:solidFill>
                  <a:srgbClr val="0000FF"/>
                </a:solidFill>
              </a:rPr>
              <a:t>Улучшает дикцию.</a:t>
            </a:r>
            <a:endParaRPr lang="ru-RU" sz="2400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857364"/>
          </a:xfrm>
          <a:solidFill>
            <a:schemeClr val="bg1">
              <a:lumMod val="85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2700" b="1" u="sng" dirty="0" smtClean="0">
                <a:solidFill>
                  <a:srgbClr val="0000FF"/>
                </a:solidFill>
              </a:rPr>
              <a:t>В процессе чтения художественной литературы,</a:t>
            </a:r>
            <a:r>
              <a:rPr lang="ru-RU" sz="2700" b="1" dirty="0" smtClean="0">
                <a:solidFill>
                  <a:srgbClr val="0000FF"/>
                </a:solidFill>
              </a:rPr>
              <a:t> следует обратить внимание на такие </a:t>
            </a:r>
            <a:r>
              <a:rPr lang="ru-RU" sz="2700" b="1" u="sng" dirty="0" smtClean="0">
                <a:solidFill>
                  <a:srgbClr val="0000FF"/>
                </a:solidFill>
              </a:rPr>
              <a:t>факторы</a:t>
            </a:r>
            <a:r>
              <a:rPr lang="ru-RU" sz="2700" b="1" dirty="0" smtClean="0">
                <a:solidFill>
                  <a:srgbClr val="0000FF"/>
                </a:solidFill>
              </a:rPr>
              <a:t>, как </a:t>
            </a:r>
            <a:r>
              <a:rPr lang="ru-RU" sz="2700" b="1" i="1" u="sng" dirty="0" smtClean="0">
                <a:solidFill>
                  <a:srgbClr val="0000FF"/>
                </a:solidFill>
                <a:latin typeface="Segoe Script" pitchFamily="34" charset="0"/>
              </a:rPr>
              <a:t>интеллектуальные, определяющие характер этого процесса, эстетические, личностные и практические.</a:t>
            </a:r>
            <a:endParaRPr lang="ru-RU" b="1" i="1" u="sng" dirty="0">
              <a:solidFill>
                <a:srgbClr val="0000FF"/>
              </a:solidFill>
              <a:latin typeface="Segoe Script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857364"/>
            <a:ext cx="9144000" cy="5000636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b="1" dirty="0" smtClean="0">
                <a:solidFill>
                  <a:srgbClr val="0000FF"/>
                </a:solidFill>
              </a:rPr>
              <a:t>В процессе восприятия художественной литературы обучающимися общеобразовательной школы можно выделить три этапа чтения: </a:t>
            </a:r>
          </a:p>
          <a:p>
            <a:pPr marL="457200" indent="-457200" algn="just">
              <a:buAutoNum type="arabicParenR"/>
            </a:pPr>
            <a:r>
              <a:rPr lang="ru-RU" sz="2400" b="1" dirty="0" smtClean="0">
                <a:solidFill>
                  <a:srgbClr val="0000FF"/>
                </a:solidFill>
              </a:rPr>
              <a:t>Непосредственное восприятие, т.е. «проникновение» в текст, воображение и переживание образа литературного произведения, осуществляется образно-эмоциональное восприятие.</a:t>
            </a:r>
          </a:p>
          <a:p>
            <a:pPr marL="457200" indent="-457200" algn="just">
              <a:buNone/>
            </a:pPr>
            <a:r>
              <a:rPr lang="ru-RU" sz="2400" b="1" dirty="0" smtClean="0">
                <a:solidFill>
                  <a:srgbClr val="0000FF"/>
                </a:solidFill>
              </a:rPr>
              <a:t>2)  Понимание и общая оценка прочитанного, здесь речь идет об абстрактно-логическом уровне восприятия. </a:t>
            </a:r>
          </a:p>
          <a:p>
            <a:pPr marL="457200" indent="-457200" algn="just">
              <a:buNone/>
            </a:pPr>
            <a:r>
              <a:rPr lang="ru-RU" sz="2400" b="1" dirty="0" smtClean="0">
                <a:solidFill>
                  <a:srgbClr val="0000FF"/>
                </a:solidFill>
              </a:rPr>
              <a:t>3) Влияние художественной литературы после прочтения произведения на личность читателей.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ru-RU" sz="4000" b="1" i="1" u="sng" dirty="0" smtClean="0">
                <a:solidFill>
                  <a:srgbClr val="FF0000"/>
                </a:solidFill>
                <a:latin typeface="Segoe Script" pitchFamily="34" charset="0"/>
              </a:rPr>
              <a:t>Механизмы реализации проекта: общешкольный план реализации проекта, составленный на основе  разработки Программы для </a:t>
            </a:r>
            <a:r>
              <a:rPr lang="ru-RU" sz="4000" b="1" i="1" u="sng" dirty="0" err="1" smtClean="0">
                <a:solidFill>
                  <a:srgbClr val="FF0000"/>
                </a:solidFill>
                <a:latin typeface="Segoe Script" pitchFamily="34" charset="0"/>
              </a:rPr>
              <a:t>реалализации</a:t>
            </a:r>
            <a:r>
              <a:rPr lang="ru-RU" sz="4000" b="1" i="1" u="sng" dirty="0" smtClean="0">
                <a:solidFill>
                  <a:srgbClr val="FF0000"/>
                </a:solidFill>
                <a:latin typeface="Segoe Script" pitchFamily="34" charset="0"/>
              </a:rPr>
              <a:t> ценностно-ориентированного подхода к воспитанию обучающихся.</a:t>
            </a:r>
            <a:endParaRPr lang="ru-RU" sz="4000" b="1" i="1" u="sng" dirty="0">
              <a:solidFill>
                <a:srgbClr val="FF0000"/>
              </a:solidFill>
              <a:latin typeface="Segoe Script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ru-RU" sz="2700" b="1" dirty="0" smtClean="0">
                <a:solidFill>
                  <a:srgbClr val="0000FF"/>
                </a:solidFill>
              </a:rPr>
              <a:t>Для учителей-предметников и классных руководителей:</a:t>
            </a:r>
            <a:br>
              <a:rPr lang="ru-RU" sz="2700" b="1" dirty="0" smtClean="0">
                <a:solidFill>
                  <a:srgbClr val="0000FF"/>
                </a:solidFill>
              </a:rPr>
            </a:br>
            <a:r>
              <a:rPr lang="ru-RU" sz="2700" b="1" dirty="0" smtClean="0">
                <a:solidFill>
                  <a:srgbClr val="0000FF"/>
                </a:solidFill>
              </a:rPr>
              <a:t> 1) на уровне начального образования. </a:t>
            </a:r>
            <a:endParaRPr lang="ru-RU" sz="2700" b="1" dirty="0">
              <a:solidFill>
                <a:srgbClr val="0000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28736"/>
            <a:ext cx="9144000" cy="5429264"/>
          </a:xfrm>
          <a:solidFill>
            <a:schemeClr val="bg1">
              <a:lumMod val="85000"/>
            </a:schemeClr>
          </a:solidFill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000" b="1" dirty="0" smtClean="0">
                <a:solidFill>
                  <a:srgbClr val="0000FF"/>
                </a:solidFill>
              </a:rPr>
              <a:t>● </a:t>
            </a:r>
            <a:r>
              <a:rPr lang="ru-RU" sz="2000" b="1" dirty="0" smtClean="0">
                <a:solidFill>
                  <a:srgbClr val="FF0000"/>
                </a:solidFill>
              </a:rPr>
              <a:t>Игровые приемы </a:t>
            </a:r>
            <a:r>
              <a:rPr lang="ru-RU" sz="2000" b="1" dirty="0" smtClean="0">
                <a:solidFill>
                  <a:srgbClr val="0000FF"/>
                </a:solidFill>
              </a:rPr>
              <a:t>также играют важную роль в формировании интереса к чтению книг. 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00FF"/>
                </a:solidFill>
              </a:rPr>
              <a:t>Например, при чтении произведений поэтов, писателей можно использовать следующие методы: 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00FF"/>
                </a:solidFill>
              </a:rPr>
              <a:t>«поэтическая эстафета»: взрослый произносит первые строки, а дети (или один ребенок) продолжают стихотворение;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00FF"/>
                </a:solidFill>
              </a:rPr>
              <a:t> «весёлая рифма»: читаются стихи, делается пауза там, где ребенок угадывает слово. 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00FF"/>
                </a:solidFill>
              </a:rPr>
              <a:t>●   </a:t>
            </a:r>
            <a:r>
              <a:rPr lang="ru-RU" sz="2000" b="1" dirty="0" smtClean="0">
                <a:solidFill>
                  <a:srgbClr val="FF0000"/>
                </a:solidFill>
              </a:rPr>
              <a:t>Кроме того, для формирования у школьников любви к чтению необходимо: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00FF"/>
                </a:solidFill>
              </a:rPr>
              <a:t> проводить утренники, вечера сказок, вечера загадок, посвященные творчеству писателя или поэта; 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00FF"/>
                </a:solidFill>
              </a:rPr>
              <a:t>читать воспитателю книги с детьми; 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00FF"/>
                </a:solidFill>
              </a:rPr>
              <a:t>проводить неделю сказок народных и частных авторов; 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00FF"/>
                </a:solidFill>
              </a:rPr>
              <a:t>проводить книжные выставки или сделать книжный уголок; 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00FF"/>
                </a:solidFill>
              </a:rPr>
              <a:t>детям и родителям писать и читать сказки;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00FF"/>
                </a:solidFill>
              </a:rPr>
              <a:t>организовать родительские собрания на такие темы, как «Чтение в жизни ребёнка», «Как научить ребенка читать самостоятельно?», «Как пробудить интерес к книге?» и т.д.</a:t>
            </a:r>
          </a:p>
          <a:p>
            <a:pPr>
              <a:buNone/>
            </a:pPr>
            <a:endParaRPr lang="ru-RU" sz="2000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Необходимо формировать навыки чтения: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214282" y="1714488"/>
            <a:ext cx="2786082" cy="12858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правильного чтения </a:t>
            </a: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6215074" y="1643050"/>
            <a:ext cx="2714644" cy="12858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понимающего чтения</a:t>
            </a:r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3214678" y="1643050"/>
            <a:ext cx="2786082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поискового чтения</a:t>
            </a:r>
            <a:endParaRPr lang="ru-RU" dirty="0"/>
          </a:p>
        </p:txBody>
      </p:sp>
      <p:sp>
        <p:nvSpPr>
          <p:cNvPr id="9" name="Овал 8"/>
          <p:cNvSpPr/>
          <p:nvPr/>
        </p:nvSpPr>
        <p:spPr>
          <a:xfrm>
            <a:off x="214282" y="3500438"/>
            <a:ext cx="2857520" cy="12144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быстрого чтения</a:t>
            </a:r>
            <a:endParaRPr lang="ru-RU" dirty="0"/>
          </a:p>
        </p:txBody>
      </p:sp>
      <p:sp>
        <p:nvSpPr>
          <p:cNvPr id="10" name="Овал 9"/>
          <p:cNvSpPr/>
          <p:nvPr/>
        </p:nvSpPr>
        <p:spPr>
          <a:xfrm>
            <a:off x="285720" y="4929198"/>
            <a:ext cx="2786082" cy="12858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выразительного чтения</a:t>
            </a:r>
            <a:endParaRPr lang="ru-RU" dirty="0"/>
          </a:p>
        </p:txBody>
      </p:sp>
      <p:pic>
        <p:nvPicPr>
          <p:cNvPr id="15" name="Содержимое 14" descr="Конкурс «Дети читают и пишут стихи» | ВКонтакте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868" y="3143248"/>
            <a:ext cx="5072098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Стрелка вправо 15"/>
          <p:cNvSpPr/>
          <p:nvPr/>
        </p:nvSpPr>
        <p:spPr>
          <a:xfrm>
            <a:off x="2643174" y="2571744"/>
            <a:ext cx="1214446" cy="50006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>
            <a:off x="5429256" y="2428868"/>
            <a:ext cx="1214446" cy="50006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 rot="8956132">
            <a:off x="1142976" y="3000372"/>
            <a:ext cx="1214446" cy="50006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право 18"/>
          <p:cNvSpPr/>
          <p:nvPr/>
        </p:nvSpPr>
        <p:spPr>
          <a:xfrm rot="8956132">
            <a:off x="1114038" y="4632880"/>
            <a:ext cx="1214446" cy="50006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право 19"/>
          <p:cNvSpPr/>
          <p:nvPr/>
        </p:nvSpPr>
        <p:spPr>
          <a:xfrm rot="6819113">
            <a:off x="7437808" y="3049674"/>
            <a:ext cx="1214446" cy="50006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0017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Для формирования читательской компетенции обучающегося приоритетным является литературное чтение. Можно выделить несколько эффективных резервов обучения чтению.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214282" y="1785926"/>
            <a:ext cx="2071702" cy="18573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1. Важна не длительность, а частота упражнений. 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6858016" y="1857364"/>
            <a:ext cx="2000264" cy="18573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2. Жужжащее чтение.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357158" y="4500570"/>
            <a:ext cx="1928826" cy="18573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3. Чтение перед сном.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6786578" y="4500570"/>
            <a:ext cx="2000264" cy="17859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4. Режим щадящего чтения .</a:t>
            </a:r>
            <a:endParaRPr lang="ru-RU" sz="1600" b="1" dirty="0">
              <a:solidFill>
                <a:schemeClr val="bg1"/>
              </a:solidFill>
            </a:endParaRPr>
          </a:p>
        </p:txBody>
      </p:sp>
      <p:pic>
        <p:nvPicPr>
          <p:cNvPr id="12" name="Содержимое 11" descr="Смех мультфильм картинки, стоковые фото Смех мультфильм | Depositphotos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428860" y="1785926"/>
            <a:ext cx="4214842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Стрелка вниз 14"/>
          <p:cNvSpPr/>
          <p:nvPr/>
        </p:nvSpPr>
        <p:spPr>
          <a:xfrm rot="20996318">
            <a:off x="785786" y="3571876"/>
            <a:ext cx="928694" cy="100013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 rot="444979">
            <a:off x="7456342" y="3596679"/>
            <a:ext cx="928694" cy="100013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143116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ru-RU" sz="3200" b="1" i="1" u="sng" dirty="0" smtClean="0">
                <a:solidFill>
                  <a:srgbClr val="FF0000"/>
                </a:solidFill>
                <a:latin typeface="Segoe Script" pitchFamily="34" charset="0"/>
              </a:rPr>
              <a:t>Чтение</a:t>
            </a:r>
            <a:r>
              <a:rPr lang="ru-RU" sz="3200" b="1" dirty="0" smtClean="0">
                <a:solidFill>
                  <a:srgbClr val="FF0000"/>
                </a:solidFill>
              </a:rPr>
              <a:t>  </a:t>
            </a:r>
            <a:r>
              <a:rPr lang="ru-RU" sz="3200" b="1" dirty="0" smtClean="0">
                <a:solidFill>
                  <a:srgbClr val="0000FF"/>
                </a:solidFill>
              </a:rPr>
              <a:t>– это вид смыслового чтения, при котором в зависимости от цели осуществляется поиск полной и конкретной информации и ее дальнейшая интерпретация.</a:t>
            </a:r>
            <a:endParaRPr lang="ru-RU" sz="3200" b="1" dirty="0">
              <a:solidFill>
                <a:srgbClr val="0000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143116"/>
            <a:ext cx="9144000" cy="471488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b="1" dirty="0" smtClean="0">
                <a:solidFill>
                  <a:srgbClr val="0000FF"/>
                </a:solidFill>
              </a:rPr>
              <a:t>Интерес обучающихся начальных классов к чтению можно реализовать в ходе урока, используя словесные, наглядные и практические методы. Для этого используются следующие подходы: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00FF"/>
                </a:solidFill>
              </a:rPr>
              <a:t>   </a:t>
            </a:r>
            <a:r>
              <a:rPr lang="ru-RU" sz="2800" b="1" dirty="0" smtClean="0">
                <a:solidFill>
                  <a:srgbClr val="FF0000"/>
                </a:solidFill>
              </a:rPr>
              <a:t>1) Изложение.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FF0000"/>
                </a:solidFill>
              </a:rPr>
              <a:t>   2) Составление рисунков (иллюстраций).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FF0000"/>
                </a:solidFill>
              </a:rPr>
              <a:t>   3) Оценка и суждение. 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FF0000"/>
                </a:solidFill>
              </a:rPr>
              <a:t>   4) Сравнение. 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FF0000"/>
                </a:solidFill>
              </a:rPr>
              <a:t>   5) Игра-викторина.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Виды чтения: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28736"/>
            <a:ext cx="9144000" cy="5429264"/>
          </a:xfrm>
          <a:solidFill>
            <a:schemeClr val="bg1">
              <a:lumMod val="85000"/>
            </a:schemeClr>
          </a:solidFill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400" b="1" dirty="0" smtClean="0">
                <a:solidFill>
                  <a:srgbClr val="0000FF"/>
                </a:solidFill>
              </a:rPr>
              <a:t>  - зрительное чтение – это форма смыслового чтения, направленная на поиск определенной информации или факта;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0000FF"/>
                </a:solidFill>
              </a:rPr>
              <a:t>  - ознакомительное чтение – вид смыслового чтения, направленный на выделение из текста основного смысла, основной информации; 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0000FF"/>
                </a:solidFill>
              </a:rPr>
              <a:t>  - исследовательское чтение – это форма смыслового чтения, которая ищет полную и точную информацию в зависимости от цели и объясняет ее дальше;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0000FF"/>
                </a:solidFill>
              </a:rPr>
              <a:t> -  рефлексивное чтение – внимательное чтение;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0000FF"/>
                </a:solidFill>
              </a:rPr>
              <a:t> -  комментированное чтение, которое сопровождается пояснением, толкованием текста в форме объяснений, рассуждений, предположений;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0000FF"/>
                </a:solidFill>
              </a:rPr>
              <a:t>  -</a:t>
            </a:r>
            <a:r>
              <a:rPr lang="ru-RU" sz="2400" dirty="0" smtClean="0"/>
              <a:t> </a:t>
            </a:r>
            <a:r>
              <a:rPr lang="ru-RU" sz="2400" b="1" dirty="0" smtClean="0">
                <a:solidFill>
                  <a:srgbClr val="0000FF"/>
                </a:solidFill>
              </a:rPr>
              <a:t>выборочное чтение – рекомендуется для поиска какой-то вполне определенной информации и т.д.</a:t>
            </a:r>
            <a:endParaRPr lang="ru-RU" sz="2400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785926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ru-RU" sz="2400" b="1" i="1" u="sng" dirty="0" smtClean="0">
                <a:solidFill>
                  <a:srgbClr val="FF0000"/>
                </a:solidFill>
                <a:latin typeface="Segoe Script" pitchFamily="34" charset="0"/>
              </a:rPr>
              <a:t>Для родителей :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b="1" dirty="0" smtClean="0">
                <a:solidFill>
                  <a:srgbClr val="0000FF"/>
                </a:solidFill>
              </a:rPr>
              <a:t>Проведение книжного фестиваля: «Традиции семейного чтения в современном мире», «Читающий отец», «Читающая мать», «Самая читающая семья», «Читающие товарищи».</a:t>
            </a:r>
            <a:endParaRPr lang="ru-RU" sz="2400" b="1" dirty="0">
              <a:solidFill>
                <a:srgbClr val="0000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714488"/>
            <a:ext cx="9144000" cy="5143512"/>
          </a:xfrm>
          <a:solidFill>
            <a:schemeClr val="bg1">
              <a:lumMod val="85000"/>
            </a:schemeClr>
          </a:solidFill>
        </p:spPr>
        <p:txBody>
          <a:bodyPr>
            <a:normAutofit fontScale="55000" lnSpcReduction="20000"/>
          </a:bodyPr>
          <a:lstStyle/>
          <a:p>
            <a:pPr algn="ctr">
              <a:buNone/>
            </a:pPr>
            <a:r>
              <a:rPr lang="ru-RU" sz="5100" b="1" i="1" u="sng" dirty="0" smtClean="0">
                <a:solidFill>
                  <a:srgbClr val="FF0000"/>
                </a:solidFill>
                <a:latin typeface="Segoe Script" pitchFamily="34" charset="0"/>
              </a:rPr>
              <a:t>Формы работы: </a:t>
            </a:r>
          </a:p>
          <a:p>
            <a:pPr>
              <a:buNone/>
            </a:pPr>
            <a:r>
              <a:rPr lang="ru-RU" b="1" dirty="0" smtClean="0">
                <a:solidFill>
                  <a:srgbClr val="0000FF"/>
                </a:solidFill>
              </a:rPr>
              <a:t>защита проектов семейного чтения; </a:t>
            </a:r>
          </a:p>
          <a:p>
            <a:pPr>
              <a:buNone/>
            </a:pPr>
            <a:r>
              <a:rPr lang="ru-RU" b="1" dirty="0" smtClean="0">
                <a:solidFill>
                  <a:srgbClr val="0000FF"/>
                </a:solidFill>
              </a:rPr>
              <a:t>составление учебных планов;</a:t>
            </a:r>
          </a:p>
          <a:p>
            <a:pPr>
              <a:buNone/>
            </a:pPr>
            <a:r>
              <a:rPr lang="ru-RU" b="1" dirty="0" smtClean="0">
                <a:solidFill>
                  <a:srgbClr val="0000FF"/>
                </a:solidFill>
              </a:rPr>
              <a:t> выставка рисунков, поделок; </a:t>
            </a:r>
          </a:p>
          <a:p>
            <a:pPr>
              <a:buNone/>
            </a:pPr>
            <a:r>
              <a:rPr lang="ru-RU" b="1" dirty="0" smtClean="0">
                <a:solidFill>
                  <a:srgbClr val="0000FF"/>
                </a:solidFill>
              </a:rPr>
              <a:t>прослушивание аудиозаписей;</a:t>
            </a:r>
          </a:p>
          <a:p>
            <a:pPr>
              <a:buNone/>
            </a:pPr>
            <a:r>
              <a:rPr lang="ru-RU" b="1" dirty="0" smtClean="0">
                <a:solidFill>
                  <a:srgbClr val="0000FF"/>
                </a:solidFill>
              </a:rPr>
              <a:t> книги нашего детства;</a:t>
            </a:r>
          </a:p>
          <a:p>
            <a:pPr>
              <a:buNone/>
            </a:pPr>
            <a:r>
              <a:rPr lang="ru-RU" b="1" dirty="0" smtClean="0">
                <a:solidFill>
                  <a:srgbClr val="0000FF"/>
                </a:solidFill>
              </a:rPr>
              <a:t> любимая книга семьи; </a:t>
            </a:r>
          </a:p>
          <a:p>
            <a:pPr>
              <a:buNone/>
            </a:pPr>
            <a:r>
              <a:rPr lang="ru-RU" b="1" dirty="0" smtClean="0">
                <a:solidFill>
                  <a:srgbClr val="0000FF"/>
                </a:solidFill>
              </a:rPr>
              <a:t>наша домашняя библиотека. 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0000FF"/>
                </a:solidFill>
              </a:rPr>
              <a:t> </a:t>
            </a:r>
            <a:r>
              <a:rPr lang="ru-RU" sz="5100" b="1" i="1" u="sng" dirty="0" smtClean="0">
                <a:solidFill>
                  <a:srgbClr val="FF0000"/>
                </a:solidFill>
                <a:latin typeface="Segoe Script" pitchFamily="34" charset="0"/>
              </a:rPr>
              <a:t>«Что и как должны читать дети!» </a:t>
            </a:r>
          </a:p>
          <a:p>
            <a:pPr>
              <a:buNone/>
            </a:pPr>
            <a:r>
              <a:rPr lang="ru-RU" b="1" dirty="0" smtClean="0">
                <a:solidFill>
                  <a:srgbClr val="0000FF"/>
                </a:solidFill>
              </a:rPr>
              <a:t>      Проведение родительского часа грамотности «Читающий родитель – читающий ребенок» «Создание духовного климата семьи, способствующего формированию читающего ребенка» (Приложение 6). </a:t>
            </a:r>
          </a:p>
          <a:p>
            <a:pPr>
              <a:buNone/>
            </a:pPr>
            <a:r>
              <a:rPr lang="ru-RU" b="1" dirty="0" smtClean="0">
                <a:solidFill>
                  <a:srgbClr val="0000FF"/>
                </a:solidFill>
              </a:rPr>
              <a:t>      Организация участия читающей семьи в конкурсе «Самая читающая семья». Разработка правил;</a:t>
            </a:r>
          </a:p>
          <a:p>
            <a:pPr>
              <a:buNone/>
            </a:pPr>
            <a:r>
              <a:rPr lang="ru-RU" b="1" dirty="0" smtClean="0">
                <a:solidFill>
                  <a:srgbClr val="0000FF"/>
                </a:solidFill>
              </a:rPr>
              <a:t>      Разработка методических рекомендаций для проведения родительских собраний по вопросу привлечения обучающихся к чтению. </a:t>
            </a:r>
          </a:p>
          <a:p>
            <a:pPr>
              <a:buNone/>
            </a:pPr>
            <a:r>
              <a:rPr lang="ru-RU" sz="5100" b="1" i="1" u="sng" dirty="0" smtClean="0">
                <a:solidFill>
                  <a:schemeClr val="bg1">
                    <a:lumMod val="85000"/>
                  </a:schemeClr>
                </a:solidFill>
                <a:latin typeface="Segoe Script" pitchFamily="34" charset="0"/>
              </a:rPr>
              <a:t>       </a:t>
            </a:r>
            <a:r>
              <a:rPr lang="ru-RU" sz="5100" b="1" i="1" u="sng" dirty="0" smtClean="0">
                <a:solidFill>
                  <a:srgbClr val="FF0000"/>
                </a:solidFill>
                <a:latin typeface="Segoe Script" pitchFamily="34" charset="0"/>
              </a:rPr>
              <a:t>Цель родительского собрания </a:t>
            </a:r>
            <a:r>
              <a:rPr lang="ru-RU" b="1" dirty="0" smtClean="0">
                <a:solidFill>
                  <a:srgbClr val="0000FF"/>
                </a:solidFill>
              </a:rPr>
              <a:t>– раскрытие сути семейного чтения.</a:t>
            </a:r>
            <a:endParaRPr lang="ru-RU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500306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ru-RU" b="1" i="1" dirty="0" smtClean="0">
                <a:solidFill>
                  <a:srgbClr val="FF0000"/>
                </a:solidFill>
                <a:latin typeface="Segoe Script" pitchFamily="34" charset="0"/>
              </a:rPr>
              <a:t>Задачи:</a:t>
            </a:r>
            <a:br>
              <a:rPr lang="ru-RU" b="1" i="1" dirty="0" smtClean="0">
                <a:solidFill>
                  <a:srgbClr val="FF0000"/>
                </a:solidFill>
                <a:latin typeface="Segoe Script" pitchFamily="34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500306"/>
            <a:ext cx="9144000" cy="435769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>
                <a:solidFill>
                  <a:srgbClr val="0000FF"/>
                </a:solidFill>
              </a:rPr>
              <a:t>-    показать роль семейного чтения в духовно-нравственном становлении подрастающего поколения; </a:t>
            </a:r>
          </a:p>
          <a:p>
            <a:pPr>
              <a:buFontTx/>
              <a:buChar char="-"/>
            </a:pPr>
            <a:r>
              <a:rPr lang="ru-RU" sz="2400" b="1" dirty="0" smtClean="0">
                <a:solidFill>
                  <a:srgbClr val="0000FF"/>
                </a:solidFill>
              </a:rPr>
              <a:t>привлечение внимания родителей к проблеме семейного чтения, формирование эмоционального отношения, привлечение их к семейному чтению; 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0000FF"/>
                </a:solidFill>
              </a:rPr>
              <a:t> -  воспитание уважительного отношения к отечественной культуре через книгу; 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0000FF"/>
                </a:solidFill>
              </a:rPr>
              <a:t> -  развитие стремления родителей к сохранению семейных традиций.</a:t>
            </a:r>
            <a:endParaRPr lang="ru-RU" sz="2400" b="1" dirty="0">
              <a:solidFill>
                <a:srgbClr val="0000FF"/>
              </a:solidFill>
            </a:endParaRPr>
          </a:p>
        </p:txBody>
      </p:sp>
      <p:pic>
        <p:nvPicPr>
          <p:cNvPr id="4" name="Рисунок 3" descr="Памятки родителям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12" y="0"/>
            <a:ext cx="6286544" cy="2357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Внеурочная деятельность: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28736"/>
            <a:ext cx="9144000" cy="5429264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algn="just">
              <a:buNone/>
            </a:pPr>
            <a:r>
              <a:rPr lang="ru-RU" dirty="0" smtClean="0"/>
              <a:t>          </a:t>
            </a:r>
          </a:p>
          <a:p>
            <a:pPr algn="just">
              <a:buNone/>
            </a:pPr>
            <a:r>
              <a:rPr lang="ru-RU" sz="2800" b="1" dirty="0" smtClean="0">
                <a:solidFill>
                  <a:srgbClr val="0000FF"/>
                </a:solidFill>
              </a:rPr>
              <a:t>           Внеурочная деятельность – это работа, проводимая на основе деятельности детей, которая играет руководящую роль в самоуправлении, классных руководителей.       </a:t>
            </a:r>
          </a:p>
          <a:p>
            <a:pPr algn="just">
              <a:buNone/>
            </a:pPr>
            <a:r>
              <a:rPr lang="ru-RU" sz="2800" b="1" dirty="0" smtClean="0">
                <a:solidFill>
                  <a:srgbClr val="0000FF"/>
                </a:solidFill>
              </a:rPr>
              <a:t>           Внеурочная работа по назначению, содержанию и методам близка к учебному процессу, что является ее продолжением во внеурочное время. </a:t>
            </a:r>
          </a:p>
          <a:p>
            <a:pPr algn="just">
              <a:buNone/>
            </a:pPr>
            <a:r>
              <a:rPr lang="ru-RU" sz="2800" b="1" dirty="0" smtClean="0">
                <a:solidFill>
                  <a:srgbClr val="0000FF"/>
                </a:solidFill>
              </a:rPr>
              <a:t>           Решающая роль в ее планировании и организации принадлежит педагогам.</a:t>
            </a:r>
            <a:endParaRPr lang="ru-RU" sz="2800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Заключение.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28736"/>
            <a:ext cx="9144000" cy="542926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rgbClr val="0000FF"/>
                </a:solidFill>
              </a:rPr>
              <a:t>    Формирование читательской активности будет эффективным только при условии применения в школе современных эффективных технологий и методов обучения. Способность современных учащихся читать и использовать художественную литературу в жизни, находить в произведении ответы на жизненно важные вопросы, вступать в отношения с окружающей средой, формировать ее деловые способности, обогащать духовную душу. </a:t>
            </a:r>
          </a:p>
          <a:p>
            <a:pPr>
              <a:buNone/>
            </a:pPr>
            <a:r>
              <a:rPr lang="ru-RU" sz="2800" dirty="0" smtClean="0"/>
              <a:t>     </a:t>
            </a:r>
            <a:r>
              <a:rPr lang="ru-RU" sz="2800" b="1" dirty="0" smtClean="0">
                <a:solidFill>
                  <a:srgbClr val="0000FF"/>
                </a:solidFill>
              </a:rPr>
              <a:t>Основная задача педагога – пробудить у ребенка внутреннюю, личную инициативу, сформировать сознательное отношение к диалогу с автором.</a:t>
            </a:r>
            <a:endParaRPr lang="ru-RU" sz="2800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ru-RU" dirty="0" smtClean="0"/>
          </a:p>
          <a:p>
            <a:pPr algn="ctr">
              <a:buNone/>
            </a:pPr>
            <a:r>
              <a:rPr lang="ru-RU" sz="4400" b="1" i="1" u="sng" dirty="0" smtClean="0">
                <a:solidFill>
                  <a:srgbClr val="FF0000"/>
                </a:solidFill>
                <a:latin typeface="Segoe Script" pitchFamily="34" charset="0"/>
              </a:rPr>
              <a:t>Спасибо за внимание! </a:t>
            </a:r>
          </a:p>
          <a:p>
            <a:pPr algn="ctr">
              <a:buNone/>
            </a:pPr>
            <a:endParaRPr lang="ru-RU" sz="4400" b="1" i="1" u="sng" dirty="0">
              <a:solidFill>
                <a:srgbClr val="FF0000"/>
              </a:solidFill>
              <a:latin typeface="Segoe Script" pitchFamily="34" charset="0"/>
            </a:endParaRPr>
          </a:p>
        </p:txBody>
      </p:sp>
      <p:pic>
        <p:nvPicPr>
          <p:cNvPr id="4" name="Рисунок 3" descr="Картинки дети читают книги | Restostyle.ru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909762"/>
            <a:ext cx="7143800" cy="3948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526</TotalTime>
  <Words>2992</Words>
  <PresentationFormat>Экран (4:3)</PresentationFormat>
  <Paragraphs>215</Paragraphs>
  <Slides>44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45" baseType="lpstr">
      <vt:lpstr>Тема Office</vt:lpstr>
      <vt:lpstr>Программа реализации ценностно-ориентированного подхода к воспитанию обучающихся </vt:lpstr>
      <vt:lpstr>В программе реализации ценностно-ориентированного подхода в воспитании обучающихся разработано и представлено 10 методических проектов.</vt:lpstr>
      <vt:lpstr>1.  Цель, задачи, ключевые направления программы:</vt:lpstr>
      <vt:lpstr> Задачи Программы:  </vt:lpstr>
      <vt:lpstr>Ключевыми направлениями Программы являются реализация следующих проектов: </vt:lpstr>
      <vt:lpstr>Реализация данных проектов позволит расширить потенциал воспитательного, жизненного пространства обучающихся, реализовать актуальные потребности и способности личности. Программа реализуется организацией образования в постоянном взаимодействии и тесном сотрудничестве с семьями обучающихся, с другими объектами социализации – социальными партнерами организации образования.</vt:lpstr>
      <vt:lpstr>Результаты социологического исследования детского чтения говорят о том, что наблюдается тенденция к уменьшению чтения детьми книг по мере взросления. </vt:lpstr>
      <vt:lpstr>Требования к человеку  в новом информационном  обществе возрастают.</vt:lpstr>
      <vt:lpstr>Чтение  – это базовый компонент воспитания, образования и развития культуры.</vt:lpstr>
      <vt:lpstr>Международный и отечественный опыт по повышению интереса к чтению.</vt:lpstr>
      <vt:lpstr>Тенденция потери интереса к чтению в последние годы - приводит к утрате особой роли, авторитета, статуса книги в обществе.</vt:lpstr>
      <vt:lpstr>В мировой практике накоплен большой опыт по решению проблем учебного кризиса.</vt:lpstr>
      <vt:lpstr>Одна из кампаний последних лет – проведение конкурса «Выиграем борьбу за чтение». С 1989 г. во Франции проводится праздник чтения, который стал очень популярным.</vt:lpstr>
      <vt:lpstr>Таким образом, определилась новая задача библиотек – выходить навстречу читателям. Такую библиотеку  во Франции называют «Библиотека вне стен».</vt:lpstr>
      <vt:lpstr>Проект «Читающая школа» направлен на решение главной проблемы современного кризиса детского чтения – слабой учебной среды.</vt:lpstr>
      <vt:lpstr>Как и во многих развитых странах мира, в Казахстане стараются противостоять негативным явлениям. Об этом свидетельствует Государственная поддержка чтения и государственная образовательная и культурная политика Республики Казахстан.</vt:lpstr>
      <vt:lpstr>В соответствии с поручением Главы государства Касым-Жомарта Токаева, данным на заседании Национального совета общественного доверия, Министерство образования и науки утвердило проект «Читающая школа». В рамках проекта в регионах страны реализуется множество мероприятий. </vt:lpstr>
      <vt:lpstr>Примеры из практики регионов:</vt:lpstr>
      <vt:lpstr>В Жамбылской области онлайн-конкурс: «Лучшая Читающая школа» проводится по четырем номинациям: </vt:lpstr>
      <vt:lpstr>2.  Обзор международных исследований  по читательской грамотности.</vt:lpstr>
      <vt:lpstr>Понятие «Функциональная грамотность» впервые появилось в конце 60-х годов прошлого века в документах Организации Объединенных Наций  по образованию, науке и культуре  United Nations Educational, Scientific and Cultural Organizationс  (далее – UNESCO). </vt:lpstr>
      <vt:lpstr>Для оценки грамотности чтения используются художественная литература, научно-популярные тексты, официальные документы, сведения об общественно значимых ситуациях, таблицы, графики, диаграммы и карты, то есть материалы, представленные  в различных форматах.</vt:lpstr>
      <vt:lpstr>Проект:</vt:lpstr>
      <vt:lpstr>     Проект: PIRLS.</vt:lpstr>
      <vt:lpstr>P I R L S:</vt:lpstr>
      <vt:lpstr>3.  Методические рекомендации по реализации проекта  «Читающая школа».</vt:lpstr>
      <vt:lpstr>   Художественная          литературы           для детей:</vt:lpstr>
      <vt:lpstr>Роль семьи и дошкольных образовательных учреждений  в привитии детям интереса и любви к чтению. </vt:lpstr>
      <vt:lpstr>Только благодаря совместному труду семьи, детского сада и школы можно привить ребенку любовь к книге.</vt:lpstr>
      <vt:lpstr>Можно сказать, что дошкольный возраст - самый активный период для вовлечения ребёнка в читательскую деятельность.</vt:lpstr>
      <vt:lpstr>    Чтение должно быть в радость!</vt:lpstr>
      <vt:lpstr>Чтение  – одно из самых удивительных явлений, изобретенных человеком. Книга поддерживает наш внутренний мир и усиливает его человеческие качества. Сказки, поэмы, эпосы  предков, являются началом воспитания, дошли и до нас, в виде книг. </vt:lpstr>
      <vt:lpstr>В процессе чтения художественной литературы, следует обратить внимание на такие факторы, как интеллектуальные, определяющие характер этого процесса, эстетические, личностные и практические.</vt:lpstr>
      <vt:lpstr>Механизмы реализации проекта: общешкольный план реализации проекта, составленный на основе  разработки Программы для реалализации ценностно-ориентированного подхода к воспитанию обучающихся.</vt:lpstr>
      <vt:lpstr>Для учителей-предметников и классных руководителей:  1) на уровне начального образования. </vt:lpstr>
      <vt:lpstr>Необходимо формировать навыки чтения:</vt:lpstr>
      <vt:lpstr>Для формирования читательской компетенции обучающегося приоритетным является литературное чтение. Можно выделить несколько эффективных резервов обучения чтению.</vt:lpstr>
      <vt:lpstr>Чтение  – это вид смыслового чтения, при котором в зависимости от цели осуществляется поиск полной и конкретной информации и ее дальнейшая интерпретация.</vt:lpstr>
      <vt:lpstr>Виды чтения:</vt:lpstr>
      <vt:lpstr>Для родителей : Проведение книжного фестиваля: «Традиции семейного чтения в современном мире», «Читающий отец», «Читающая мать», «Самая читающая семья», «Читающие товарищи».</vt:lpstr>
      <vt:lpstr>Задачи: </vt:lpstr>
      <vt:lpstr>Внеурочная деятельность:</vt:lpstr>
      <vt:lpstr>Заключение.</vt:lpstr>
      <vt:lpstr>Слайд 44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Рома</dc:creator>
  <cp:lastModifiedBy>Рома</cp:lastModifiedBy>
  <cp:revision>288</cp:revision>
  <dcterms:created xsi:type="dcterms:W3CDTF">2021-11-01T16:26:42Z</dcterms:created>
  <dcterms:modified xsi:type="dcterms:W3CDTF">2021-11-02T08:35:18Z</dcterms:modified>
</cp:coreProperties>
</file>