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21"/>
  </p:notesMasterIdLst>
  <p:sldIdLst>
    <p:sldId id="257" r:id="rId2"/>
    <p:sldId id="258" r:id="rId3"/>
    <p:sldId id="259" r:id="rId4"/>
    <p:sldId id="274" r:id="rId5"/>
    <p:sldId id="280" r:id="rId6"/>
    <p:sldId id="261" r:id="rId7"/>
    <p:sldId id="279" r:id="rId8"/>
    <p:sldId id="262" r:id="rId9"/>
    <p:sldId id="263" r:id="rId10"/>
    <p:sldId id="264" r:id="rId11"/>
    <p:sldId id="275" r:id="rId12"/>
    <p:sldId id="266" r:id="rId13"/>
    <p:sldId id="281" r:id="rId14"/>
    <p:sldId id="276" r:id="rId15"/>
    <p:sldId id="282" r:id="rId16"/>
    <p:sldId id="283" r:id="rId17"/>
    <p:sldId id="277" r:id="rId18"/>
    <p:sldId id="278" r:id="rId19"/>
    <p:sldId id="273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C274B4D-EE55-4F0E-B696-ED2D28221E78}" type="datetimeFigureOut">
              <a:rPr lang="ru-RU"/>
              <a:pPr>
                <a:defRPr/>
              </a:pPr>
              <a:t>11.01.2022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DF22AC6-F56D-4158-8F33-C993AA8B78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63841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3953F39-12D9-4C34-9A85-4F6F1489F50D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674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35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EA6C6D5-97B4-41B9-AE6F-17C97D2436B1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829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email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2B3C4F5-BFAB-4417-A162-6AACA7A190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C08EFC-A6AA-44B0-9C39-92858B174D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pPr>
              <a:defRPr/>
            </a:pPr>
            <a:fld id="{AA648410-E0A9-4139-B278-F082494F12A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685463-BF44-4B9C-B7E1-5FA78468704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DD1A7E-D70F-4120-94D8-B899DFDB23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A1FB0B-BEDE-41C7-B56F-29B274F3E9B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83CB05-4E6B-4358-A846-30568823F45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7240DE-F9A2-41C7-9EE7-FF32531D88D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531C43-CBBE-42E9-8D79-2C1DECFE5DC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CA554-4FCC-4678-8057-84A52252BD3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7DC9440-F636-4813-9B2E-64120810C53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email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41F51DE3-723A-46B7-B43B-5D169502737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ransition spd="slow">
    <p:wheel spokes="8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1357290" y="1142984"/>
            <a:ext cx="5357812" cy="2243138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5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КВН</a:t>
            </a:r>
            <a:r>
              <a:rPr lang="en-US" sz="5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ru-RU" sz="56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5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по английскому языку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ru-RU" sz="5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</p:txBody>
      </p:sp>
      <p:sp>
        <p:nvSpPr>
          <p:cNvPr id="14340" name="TextBox 3"/>
          <p:cNvSpPr txBox="1">
            <a:spLocks noChangeArrowheads="1"/>
          </p:cNvSpPr>
          <p:nvPr/>
        </p:nvSpPr>
        <p:spPr bwMode="auto">
          <a:xfrm>
            <a:off x="142844" y="5586257"/>
            <a:ext cx="392906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mtClean="0">
                <a:solidFill>
                  <a:srgbClr val="002060"/>
                </a:solidFill>
                <a:latin typeface="Comic Sans MS" pitchFamily="66" charset="0"/>
              </a:rPr>
              <a:t>Подготовила: Платонова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Л.И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.,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учитель </a:t>
            </a:r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английского </a:t>
            </a:r>
            <a:r>
              <a:rPr lang="ru-RU" dirty="0">
                <a:solidFill>
                  <a:srgbClr val="002060"/>
                </a:solidFill>
                <a:latin typeface="Comic Sans MS" pitchFamily="66" charset="0"/>
              </a:rPr>
              <a:t>языка</a:t>
            </a:r>
          </a:p>
          <a:p>
            <a:r>
              <a:rPr lang="ru-RU" dirty="0" smtClean="0">
                <a:solidFill>
                  <a:srgbClr val="002060"/>
                </a:solidFill>
                <a:latin typeface="Comic Sans MS" pitchFamily="66" charset="0"/>
              </a:rPr>
              <a:t>МБОУ СОШ № 4</a:t>
            </a:r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ru-RU" dirty="0">
              <a:solidFill>
                <a:srgbClr val="002060"/>
              </a:solidFill>
              <a:latin typeface="Comic Sans MS" pitchFamily="66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15074" y="4954553"/>
            <a:ext cx="1928826" cy="1903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/>
          <p:nvPr/>
        </p:nvPicPr>
        <p:blipFill>
          <a:blip r:embed="rId2" cstate="email"/>
          <a:srcRect b="6800"/>
          <a:stretch>
            <a:fillRect/>
          </a:stretch>
        </p:blipFill>
        <p:spPr bwMode="auto">
          <a:xfrm>
            <a:off x="2571736" y="2643182"/>
            <a:ext cx="5572124" cy="4214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71406" y="1647828"/>
            <a:ext cx="7572428" cy="2281238"/>
          </a:xfrm>
        </p:spPr>
        <p:txBody>
          <a:bodyPr>
            <a:noAutofit/>
          </a:bodyPr>
          <a:lstStyle/>
          <a:p>
            <a:pPr eaLnBrk="1" hangingPunct="1"/>
            <a: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ROUND 1  WARM UP!</a:t>
            </a:r>
            <a:r>
              <a:rPr lang="ru-RU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88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3"/>
          <p:cNvSpPr>
            <a:spLocks noGrp="1"/>
          </p:cNvSpPr>
          <p:nvPr>
            <p:ph type="title"/>
          </p:nvPr>
        </p:nvSpPr>
        <p:spPr>
          <a:xfrm>
            <a:off x="0" y="-285776"/>
            <a:ext cx="8143900" cy="1857388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CAN YOU GUESS THESE WORDS?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500034" y="1428736"/>
            <a:ext cx="5286375" cy="6093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42950" indent="-742950">
              <a:buAutoNum type="arabicParenR"/>
            </a:pPr>
            <a:r>
              <a:rPr lang="en-US" sz="50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atr</a:t>
            </a:r>
            <a:endParaRPr lang="en-US" sz="50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742950" indent="-742950">
              <a:buAutoNum type="arabicParenR"/>
            </a:pPr>
            <a:r>
              <a:rPr lang="en-US" sz="50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dmara</a:t>
            </a:r>
            <a:r>
              <a:rPr lang="en-US" sz="5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 marL="742950" indent="-742950">
              <a:buAutoNum type="arabicParenR"/>
            </a:pPr>
            <a:r>
              <a:rPr lang="en-US" sz="50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tihsory</a:t>
            </a:r>
            <a:endParaRPr lang="en-US" sz="50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742950" indent="-742950">
              <a:buAutoNum type="arabicParenR"/>
            </a:pPr>
            <a:r>
              <a:rPr lang="en-US" sz="50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tham</a:t>
            </a:r>
            <a:r>
              <a:rPr lang="en-US" sz="5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pPr marL="742950" indent="-742950">
              <a:buAutoNum type="arabicParenR"/>
            </a:pPr>
            <a:r>
              <a:rPr lang="en-US" sz="50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lnegish</a:t>
            </a:r>
            <a:endParaRPr lang="en-US" sz="5000" b="1" dirty="0" smtClean="0">
              <a:solidFill>
                <a:schemeClr val="accent2">
                  <a:lumMod val="50000"/>
                </a:schemeClr>
              </a:solidFill>
              <a:latin typeface="Comic Sans MS" pitchFamily="66" charset="0"/>
            </a:endParaRPr>
          </a:p>
          <a:p>
            <a:pPr marL="742950" indent="-742950">
              <a:buAutoNum type="arabicParenR"/>
            </a:pPr>
            <a:r>
              <a:rPr lang="en-US" sz="5000" b="1" dirty="0" err="1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urssain</a:t>
            </a:r>
            <a:r>
              <a:rPr lang="en-US" sz="50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  </a:t>
            </a:r>
          </a:p>
          <a:p>
            <a:pPr marL="742950" indent="-742950">
              <a:buAutoNum type="arabicParenR"/>
            </a:pP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ru-RU" sz="3600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3"/>
          <p:cNvSpPr>
            <a:spLocks noGrp="1"/>
          </p:cNvSpPr>
          <p:nvPr>
            <p:ph type="title"/>
          </p:nvPr>
        </p:nvSpPr>
        <p:spPr>
          <a:xfrm>
            <a:off x="0" y="-285776"/>
            <a:ext cx="8143900" cy="1857388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CAN YOU FIND THE ODD WORD?</a:t>
            </a:r>
            <a: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endParaRPr lang="ru-RU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7411" name="TextBox 5"/>
          <p:cNvSpPr txBox="1">
            <a:spLocks noChangeArrowheads="1"/>
          </p:cNvSpPr>
          <p:nvPr/>
        </p:nvSpPr>
        <p:spPr bwMode="auto">
          <a:xfrm>
            <a:off x="500034" y="1428736"/>
            <a:ext cx="7572428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Math, pencil, PE, History</a:t>
            </a:r>
          </a:p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Red, yellow, blue, fish</a:t>
            </a:r>
          </a:p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Russia, English, French, German</a:t>
            </a:r>
          </a:p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Pen, school bag, drama, pencil case </a:t>
            </a:r>
          </a:p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Desk, teacher, black board, book case </a:t>
            </a:r>
          </a:p>
          <a:p>
            <a:pPr marL="742950" indent="-742950">
              <a:buAutoNum type="arabicParenR"/>
            </a:pPr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  <a:latin typeface="Comic Sans MS" pitchFamily="66" charset="0"/>
              </a:rPr>
              <a:t>Year, month, week, pupil  </a:t>
            </a:r>
          </a:p>
          <a:p>
            <a:pPr marL="742950" indent="-742950">
              <a:buAutoNum type="arabicParenR"/>
            </a:pPr>
            <a:endParaRPr lang="en-US" sz="3600" dirty="0">
              <a:solidFill>
                <a:srgbClr val="FF0000"/>
              </a:solidFill>
              <a:latin typeface="Arial Black" pitchFamily="34" charset="0"/>
            </a:endParaRPr>
          </a:p>
          <a:p>
            <a:r>
              <a:rPr lang="en-US" sz="36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endParaRPr lang="ru-RU" sz="3600" dirty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sz="3600" dirty="0"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755576" y="620688"/>
            <a:ext cx="6940624" cy="842352"/>
          </a:xfrm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accent2"/>
                </a:solidFill>
                <a:latin typeface="Comic Sans MS" pitchFamily="66" charset="0"/>
              </a:rPr>
              <a:t>find one odd word in each line</a:t>
            </a:r>
            <a:endParaRPr lang="ru-RU" dirty="0" smtClean="0">
              <a:solidFill>
                <a:schemeClr val="accent2"/>
              </a:solidFill>
              <a:latin typeface="Comic Sans MS" pitchFamily="66" charset="0"/>
            </a:endParaRP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41438"/>
            <a:ext cx="7924800" cy="4678362"/>
          </a:xfrm>
        </p:spPr>
        <p:txBody>
          <a:bodyPr>
            <a:normAutofit/>
          </a:bodyPr>
          <a:lstStyle/>
          <a:p>
            <a:pPr marL="609600" indent="-609600"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dirty="0" smtClean="0"/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blue, black, pink, yellow, melon 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speak, answer, sing, breakfast, translate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potato, tomato, carrot, pear, tree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tiger, lion, bird, elephant, rabbit 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400" dirty="0" err="1" smtClean="0">
                <a:latin typeface="Comic Sans MS" pitchFamily="66" charset="0"/>
              </a:rPr>
              <a:t>summer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winter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rain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spring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autumn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carpet, sausage, apple,  juice, cheese 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teacher, pupil, blackboard, manager, book 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mother, sister, aunt, dad, doctor 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ru-RU" sz="2400" dirty="0" err="1" smtClean="0">
                <a:latin typeface="Comic Sans MS" pitchFamily="66" charset="0"/>
              </a:rPr>
              <a:t>English</a:t>
            </a:r>
            <a:r>
              <a:rPr lang="en-US" sz="2400" dirty="0" smtClean="0">
                <a:latin typeface="Comic Sans MS" pitchFamily="66" charset="0"/>
              </a:rPr>
              <a:t>, 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Russia</a:t>
            </a:r>
            <a:r>
              <a:rPr lang="en-US" sz="2400" dirty="0" smtClean="0">
                <a:latin typeface="Comic Sans MS" pitchFamily="66" charset="0"/>
              </a:rPr>
              <a:t>n, Phone,</a:t>
            </a:r>
            <a:r>
              <a:rPr lang="ru-RU" sz="2400" dirty="0" smtClean="0">
                <a:latin typeface="Comic Sans MS" pitchFamily="66" charset="0"/>
              </a:rPr>
              <a:t> </a:t>
            </a:r>
            <a:r>
              <a:rPr lang="ru-RU" sz="2400" dirty="0" err="1" smtClean="0">
                <a:latin typeface="Comic Sans MS" pitchFamily="66" charset="0"/>
              </a:rPr>
              <a:t>Sport</a:t>
            </a:r>
            <a:r>
              <a:rPr lang="en-US" sz="2400" dirty="0" smtClean="0">
                <a:latin typeface="Comic Sans MS" pitchFamily="66" charset="0"/>
              </a:rPr>
              <a:t>, Mathematics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table, bathroom,  armchair, lamp, sofa </a:t>
            </a:r>
            <a:endParaRPr lang="ru-RU" sz="2400" dirty="0" smtClean="0"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2400" dirty="0" smtClean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98" decel="100000" fill="hold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98" decel="100000" fill="hold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98" decel="100000" fill="hold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98" decel="100000" fill="hold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98" decel="100000" fill="hold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98" decel="100000" fill="hold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98" decel="100000" fill="hold"/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898" decel="100000" fill="hold"/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98" decel="100000" fill="hold"/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98" decel="100000" fill="hold"/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0" grpId="0"/>
      <p:bldP spid="6349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571868" y="3048024"/>
            <a:ext cx="45720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2143116"/>
            <a:ext cx="8229600" cy="914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ROUND 2</a:t>
            </a:r>
            <a:b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GRAMMAR</a:t>
            </a:r>
            <a:endParaRPr lang="ru-RU" sz="8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i="1" dirty="0" smtClean="0">
                <a:solidFill>
                  <a:schemeClr val="tx2"/>
                </a:solidFill>
              </a:rPr>
              <a:t>guess the words from the following letters: 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611560" y="2069847"/>
            <a:ext cx="7705353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numCol="2" anchor="ctr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wnrob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yphap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tisers</a:t>
            </a:r>
            <a:r>
              <a:rPr lang="en-US" sz="3600" dirty="0"/>
              <a:t> </a:t>
            </a:r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rkhomewo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erfath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lowyel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waethre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palep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welvet</a:t>
            </a:r>
            <a:endParaRPr lang="en-US" sz="3600" dirty="0"/>
          </a:p>
          <a:p>
            <a:pPr>
              <a:buFont typeface="Wingdings" pitchFamily="2" charset="2"/>
              <a:buChar char="Ø"/>
              <a:defRPr/>
            </a:pPr>
            <a:r>
              <a:rPr lang="en-US" sz="3600" dirty="0" err="1"/>
              <a:t>hantepel</a:t>
            </a:r>
            <a:endParaRPr lang="en-US" sz="3600" dirty="0"/>
          </a:p>
        </p:txBody>
      </p:sp>
    </p:spTree>
  </p:cSld>
  <p:clrMapOvr>
    <a:masterClrMapping/>
  </p:clrMapOvr>
  <p:transition spd="slow">
    <p:wheel spokes="8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71406" y="238094"/>
            <a:ext cx="6942166" cy="1762146"/>
          </a:xfrm>
        </p:spPr>
        <p:txBody>
          <a:bodyPr>
            <a:noAutofit/>
          </a:bodyPr>
          <a:lstStyle/>
          <a:p>
            <a:pPr eaLnBrk="1" hangingPunct="1"/>
            <a:r>
              <a:rPr lang="en-US" sz="4200" dirty="0" smtClean="0">
                <a:solidFill>
                  <a:srgbClr val="7030A0"/>
                </a:solidFill>
                <a:latin typeface="Comic Sans MS" pitchFamily="66" charset="0"/>
              </a:rPr>
              <a:t>Fill in </a:t>
            </a:r>
            <a:r>
              <a:rPr lang="en-US" sz="4200" dirty="0" smtClean="0">
                <a:solidFill>
                  <a:srgbClr val="C00000"/>
                </a:solidFill>
                <a:latin typeface="Comic Sans MS" pitchFamily="66" charset="0"/>
              </a:rPr>
              <a:t>tell, say</a:t>
            </a:r>
            <a:r>
              <a:rPr lang="en-US" sz="4200" dirty="0" smtClean="0">
                <a:solidFill>
                  <a:srgbClr val="7030A0"/>
                </a:solidFill>
                <a:latin typeface="Comic Sans MS" pitchFamily="66" charset="0"/>
              </a:rPr>
              <a:t> or </a:t>
            </a:r>
            <a:r>
              <a:rPr lang="en-US" sz="4200" dirty="0" smtClean="0">
                <a:solidFill>
                  <a:srgbClr val="C00000"/>
                </a:solidFill>
                <a:latin typeface="Comic Sans MS" pitchFamily="66" charset="0"/>
              </a:rPr>
              <a:t>speak.</a:t>
            </a:r>
            <a:r>
              <a:rPr lang="ru-RU" sz="4200" dirty="0" smtClean="0">
                <a:solidFill>
                  <a:srgbClr val="7030A0"/>
                </a:solidFill>
                <a:latin typeface="Comic Sans MS" pitchFamily="66" charset="0"/>
              </a:rPr>
              <a:t/>
            </a:r>
            <a:br>
              <a:rPr lang="ru-RU" sz="4200" dirty="0" smtClean="0">
                <a:solidFill>
                  <a:srgbClr val="7030A0"/>
                </a:solidFill>
                <a:latin typeface="Comic Sans MS" pitchFamily="66" charset="0"/>
              </a:rPr>
            </a:br>
            <a:endParaRPr lang="ru-RU" sz="4200" dirty="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142844" y="1500174"/>
            <a:ext cx="7358085" cy="3505200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38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Anna can … English very well.</a:t>
            </a:r>
            <a:endParaRPr lang="ru-RU" sz="38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8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He … :“Don’t go there!”</a:t>
            </a:r>
            <a:endParaRPr lang="ru-RU" sz="38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8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My brother … a lot of funny stories.</a:t>
            </a:r>
            <a:endParaRPr lang="ru-RU" sz="38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38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He ... his name is Tom.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8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My little sister can’t … 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38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Don’t … lies! … the truth!  </a:t>
            </a:r>
            <a:endParaRPr lang="ru-RU" sz="38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eaLnBrk="1" hangingPunct="1">
              <a:buFontTx/>
              <a:buNone/>
            </a:pPr>
            <a:endParaRPr lang="ru-RU" sz="38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9" dur="8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0" dur="8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8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786050" y="2393158"/>
            <a:ext cx="5357810" cy="4464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142844" y="1657344"/>
            <a:ext cx="8229600" cy="914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ROUND 3</a:t>
            </a:r>
            <a:b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Lexical</a:t>
            </a:r>
            <a:endParaRPr lang="ru-RU" sz="8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71406" y="428604"/>
            <a:ext cx="6870700" cy="6858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READ and fill in the missing words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.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382000" cy="3657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4000" dirty="0" smtClean="0">
                <a:solidFill>
                  <a:srgbClr val="6666FF"/>
                </a:solidFill>
              </a:rPr>
              <a:t> </a:t>
            </a:r>
            <a:endParaRPr lang="ru-RU" sz="4000" dirty="0" smtClean="0">
              <a:solidFill>
                <a:srgbClr val="6666FF"/>
              </a:solidFill>
            </a:endParaRPr>
          </a:p>
          <a:p>
            <a:pPr eaLnBrk="1" hangingPunct="1">
              <a:buFontTx/>
              <a:buNone/>
            </a:pPr>
            <a:endParaRPr lang="ru-RU" sz="4000" dirty="0" smtClean="0">
              <a:solidFill>
                <a:srgbClr val="660066"/>
              </a:solidFill>
            </a:endParaRP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71462" y="1214422"/>
            <a:ext cx="8001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Dear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Tom!</a:t>
            </a:r>
            <a:endParaRPr lang="en-US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School year began. I am happy to be with my friends again. Look at my new timetable. </a:t>
            </a: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On Monday I have                   and                    .</a:t>
            </a: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On Tuesday we have                    . On Wednesday I have                       </a:t>
            </a: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and                   .  On Thursday we have a new subject. It is                  .</a:t>
            </a: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But my favorite day is Friday. We have                     </a:t>
            </a:r>
          </a:p>
          <a:p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r"/>
            <a:endParaRPr lang="en-US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  <a:p>
            <a:pPr algn="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Best wishes,</a:t>
            </a:r>
          </a:p>
          <a:p>
            <a:pPr algn="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Mike   </a:t>
            </a:r>
            <a:endParaRPr lang="ru-RU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071670" y="2000240"/>
            <a:ext cx="107157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29058" y="2000240"/>
            <a:ext cx="1071570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2428860" y="3286124"/>
            <a:ext cx="1000132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86512" y="3071810"/>
            <a:ext cx="1143008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571472" y="4133010"/>
            <a:ext cx="1000132" cy="1224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6500826" y="4572008"/>
            <a:ext cx="857256" cy="1108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357686" y="5143512"/>
            <a:ext cx="1071570" cy="1199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142844" y="1657344"/>
            <a:ext cx="8229600" cy="914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ROUND 4</a:t>
            </a:r>
            <a:b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Sentences</a:t>
            </a:r>
            <a:endParaRPr lang="ru-RU" sz="8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email"/>
          <a:srcRect l="21000" r="21999" b="-3933"/>
          <a:stretch>
            <a:fillRect/>
          </a:stretch>
        </p:blipFill>
        <p:spPr bwMode="auto">
          <a:xfrm>
            <a:off x="4357686" y="3143248"/>
            <a:ext cx="3786214" cy="3686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2" y="1500174"/>
            <a:ext cx="7500990" cy="5357850"/>
          </a:xfrm>
        </p:spPr>
        <p:txBody>
          <a:bodyPr>
            <a:noAutofit/>
          </a:bodyPr>
          <a:lstStyle/>
          <a:p>
            <a:pPr marL="742950" indent="-742950" eaLnBrk="1" hangingPunct="1">
              <a:buFont typeface="+mj-lt"/>
              <a:buAutoNum type="arabicPeriod"/>
            </a:pPr>
            <a:r>
              <a:rPr lang="en-US" sz="34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I Art like.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n-US" sz="34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My subject is favorite Drama.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n-US" sz="34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I speak English can.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n-US" sz="34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In Britain wear a uniform pupils.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n-US" sz="34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The lasts lesson 45 minutes.</a:t>
            </a:r>
          </a:p>
          <a:p>
            <a:pPr marL="742950" indent="-742950" eaLnBrk="1" hangingPunct="1">
              <a:buFont typeface="+mj-lt"/>
              <a:buAutoNum type="arabicPeriod"/>
            </a:pPr>
            <a:r>
              <a:rPr lang="en-US" sz="34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Summer in we have got holidays summer.</a:t>
            </a:r>
            <a:endParaRPr lang="ru-RU" sz="3400" b="1" dirty="0" smtClean="0">
              <a:solidFill>
                <a:schemeClr val="tx2">
                  <a:lumMod val="50000"/>
                </a:schemeClr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571480"/>
            <a:ext cx="6870700" cy="6858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PUT THE WORDS IN THE CORRECT ORDER.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000" dirty="0" smtClean="0">
                <a:solidFill>
                  <a:schemeClr val="tx2"/>
                </a:solidFill>
                <a:latin typeface="Comic Sans MS" pitchFamily="66" charset="0"/>
              </a:rPr>
              <a:t>Find 10 Animals</a:t>
            </a:r>
            <a:br>
              <a:rPr lang="en-US" sz="4000" dirty="0" smtClean="0">
                <a:solidFill>
                  <a:schemeClr val="tx2"/>
                </a:solidFill>
                <a:latin typeface="Comic Sans MS" pitchFamily="66" charset="0"/>
              </a:rPr>
            </a:br>
            <a:endParaRPr lang="ru-RU" dirty="0">
              <a:solidFill>
                <a:schemeClr val="tx2"/>
              </a:solidFill>
              <a:latin typeface="Comic Sans MS" pitchFamily="66" charset="0"/>
            </a:endParaRPr>
          </a:p>
        </p:txBody>
      </p:sp>
      <p:graphicFrame>
        <p:nvGraphicFramePr>
          <p:cNvPr id="4" name="Group 280"/>
          <p:cNvGraphicFramePr>
            <a:graphicFrameLocks noGrp="1"/>
          </p:cNvGraphicFramePr>
          <p:nvPr/>
        </p:nvGraphicFramePr>
        <p:xfrm>
          <a:off x="2699792" y="1340767"/>
          <a:ext cx="3961259" cy="5181700"/>
        </p:xfrm>
        <a:graphic>
          <a:graphicData uri="http://schemas.openxmlformats.org/drawingml/2006/table">
            <a:tbl>
              <a:tblPr/>
              <a:tblGrid>
                <a:gridCol w="3860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8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9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49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488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49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49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5494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980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 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L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Q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I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U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65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Y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Z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O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6568">
                <a:tc gridSpan="9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heel spokes="8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/>
          <p:cNvSpPr>
            <a:spLocks noGrp="1" noChangeArrowheads="1"/>
          </p:cNvSpPr>
          <p:nvPr>
            <p:ph type="title"/>
          </p:nvPr>
        </p:nvSpPr>
        <p:spPr>
          <a:xfrm>
            <a:off x="142844" y="1657344"/>
            <a:ext cx="8229600" cy="914400"/>
          </a:xfrm>
        </p:spPr>
        <p:txBody>
          <a:bodyPr>
            <a:noAutofit/>
          </a:bodyPr>
          <a:lstStyle/>
          <a:p>
            <a:pPr eaLnBrk="1" hangingPunct="1"/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ROUND </a:t>
            </a:r>
            <a:r>
              <a:rPr lang="en-US" sz="8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5</a:t>
            </a: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8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RIDDLES</a:t>
            </a:r>
            <a:endParaRPr lang="ru-RU" sz="8800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email"/>
          <a:srcRect b="7500"/>
          <a:stretch>
            <a:fillRect/>
          </a:stretch>
        </p:blipFill>
        <p:spPr bwMode="auto">
          <a:xfrm>
            <a:off x="2428900" y="2452714"/>
            <a:ext cx="5715000" cy="440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sz="4000" cap="none" dirty="0" smtClean="0">
                <a:ln>
                  <a:noFill/>
                </a:ln>
                <a:solidFill>
                  <a:schemeClr val="tx2"/>
                </a:solidFill>
                <a:latin typeface="Comic Sans MS" pitchFamily="66" charset="0"/>
              </a:rPr>
              <a:t>Find a spelling mistake in one word of each sentence</a:t>
            </a:r>
            <a:r>
              <a:rPr lang="en-US" sz="4000" b="0" cap="none" dirty="0" smtClean="0">
                <a:ln>
                  <a:noFill/>
                </a:ln>
                <a:solidFill>
                  <a:schemeClr val="tx2"/>
                </a:solidFill>
                <a:latin typeface="Comic Sans MS" pitchFamily="66" charset="0"/>
              </a:rPr>
              <a:t>.  </a:t>
            </a:r>
            <a:endParaRPr lang="ru-RU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684213" y="1412875"/>
            <a:ext cx="7926387" cy="4683125"/>
          </a:xfrm>
          <a:prstGeom prst="rect">
            <a:avLst/>
          </a:prstGeom>
        </p:spPr>
        <p:txBody>
          <a:bodyPr/>
          <a:lstStyle/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have 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brekfast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at eight.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Her 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mather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father are teachers.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She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doktor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Five plus seven is 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tvelve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My cat is fat and fanny.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boy likes to sleep in a big 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ded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His sun is good at Sport.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 like to drink 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koffee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March, </a:t>
            </a:r>
            <a:r>
              <a:rPr kumimoji="0" lang="en-US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Aprel</a:t>
            </a:r>
            <a:r>
              <a:rPr kumimoji="0" lang="en-US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May are spring months. </a:t>
            </a:r>
            <a:endParaRPr kumimoji="0" lang="ru-RU" sz="24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Nick’s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eyes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are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ru-RU" sz="2400" b="0" i="0" u="sng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broun</a:t>
            </a:r>
            <a:r>
              <a:rPr kumimoji="0" lang="ru-RU" sz="2400" b="0" i="0" u="sng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</a:t>
            </a: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ru-RU" sz="20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609600" marR="0" lvl="0" indent="-60960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tx2"/>
              </a:buClr>
              <a:buSzPct val="73000"/>
              <a:buFont typeface="Wingdings 2"/>
              <a:buChar char=""/>
              <a:tabLst/>
              <a:defRPr/>
            </a:pPr>
            <a:endParaRPr kumimoji="0" lang="ru-RU" sz="2000" b="0" i="0" u="sng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 algn="ctr"/>
            <a:r>
              <a:rPr lang="en-US" sz="4000" cap="none" dirty="0" smtClean="0">
                <a:ln>
                  <a:noFill/>
                </a:ln>
                <a:solidFill>
                  <a:schemeClr val="tx2"/>
                </a:solidFill>
                <a:latin typeface="Comic Sans MS" pitchFamily="66" charset="0"/>
              </a:rPr>
              <a:t>Name the countries</a:t>
            </a:r>
            <a:endParaRPr lang="ru-RU" dirty="0">
              <a:solidFill>
                <a:schemeClr val="tx2"/>
              </a:solidFill>
              <a:latin typeface="Comic Sans MS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772816"/>
            <a:ext cx="624644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/>
            <a:r>
              <a:rPr lang="en-US" sz="3600" dirty="0" smtClean="0">
                <a:solidFill>
                  <a:srgbClr val="FF3399"/>
                </a:solidFill>
              </a:rPr>
              <a:t>Russia, the UK, the USA, Germany, Italy, Spain, France, Brazil, Japan.</a:t>
            </a:r>
          </a:p>
          <a:p>
            <a:pPr eaLnBrk="1" hangingPunct="1"/>
            <a:endParaRPr lang="en-US" sz="3600" dirty="0" smtClean="0"/>
          </a:p>
          <a:p>
            <a:pPr eaLnBrk="1" hangingPunct="1"/>
            <a:r>
              <a:rPr lang="en-US" sz="3600" i="1" dirty="0" smtClean="0">
                <a:solidFill>
                  <a:srgbClr val="800080"/>
                </a:solidFill>
              </a:rPr>
              <a:t>Tokyo, Rome, London, Moscow, Washington, Berlin, Paris, Brasilia, Madrid.</a:t>
            </a:r>
            <a:endParaRPr lang="ru-RU" sz="3600" i="1" dirty="0" smtClean="0">
              <a:solidFill>
                <a:srgbClr val="800080"/>
              </a:solidFill>
            </a:endParaRPr>
          </a:p>
        </p:txBody>
      </p:sp>
    </p:spTree>
  </p:cSld>
  <p:clrMapOvr>
    <a:masterClrMapping/>
  </p:clrMapOvr>
  <p:transition spd="slow">
    <p:wheel spokes="8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439895"/>
            <a:ext cx="81439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We have legs but cannot walk.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When I eat I live, but when I     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drink I die. What am I?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A Man with twelve children: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some short, some long, some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cold, some warm. What is it?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What can you hear but not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</a:t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see?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What is white when it's dirty 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/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 </a:t>
            </a: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and black when it's clean?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 noChangeArrowheads="1"/>
          </p:cNvSpPr>
          <p:nvPr>
            <p:ph type="title"/>
          </p:nvPr>
        </p:nvSpPr>
        <p:spPr>
          <a:xfrm>
            <a:off x="44596" y="-214338"/>
            <a:ext cx="7242048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Answers.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" y="1924000"/>
            <a:ext cx="81439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Tables and chairs.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Fire.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A year.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Wind.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36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 A blackboard.</a:t>
            </a:r>
            <a:endParaRPr lang="ru-RU" sz="36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58" y="1214422"/>
            <a:ext cx="7429552" cy="1857380"/>
          </a:xfrm>
        </p:spPr>
        <p:txBody>
          <a:bodyPr>
            <a:noAutofit/>
          </a:bodyPr>
          <a:lstStyle/>
          <a:p>
            <a:pPr marL="342900" indent="-342900" eaLnBrk="1" hangingPunct="1"/>
            <a:r>
              <a:rPr lang="en-US" sz="7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THANK YOU!!!</a:t>
            </a:r>
            <a:endParaRPr lang="ru-RU" sz="7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5500694" y="4214842"/>
            <a:ext cx="2623747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277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il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pril</Template>
  <TotalTime>262</TotalTime>
  <Words>616</Words>
  <Application>Microsoft Office PowerPoint</Application>
  <PresentationFormat>Экран (4:3)</PresentationFormat>
  <Paragraphs>190</Paragraphs>
  <Slides>19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8" baseType="lpstr">
      <vt:lpstr>Arial</vt:lpstr>
      <vt:lpstr>Arial Black</vt:lpstr>
      <vt:lpstr>Calibri</vt:lpstr>
      <vt:lpstr>Comic Sans MS</vt:lpstr>
      <vt:lpstr>Times New Roman</vt:lpstr>
      <vt:lpstr>Trebuchet MS</vt:lpstr>
      <vt:lpstr>Wingdings</vt:lpstr>
      <vt:lpstr>Wingdings 2</vt:lpstr>
      <vt:lpstr>pril</vt:lpstr>
      <vt:lpstr>Презентация PowerPoint</vt:lpstr>
      <vt:lpstr>  ROUND 1  WARM UP!  </vt:lpstr>
      <vt:lpstr>CAN YOU GUESS THESE WORDS? </vt:lpstr>
      <vt:lpstr>CAN YOU FIND THE ODD WORD? </vt:lpstr>
      <vt:lpstr>find one odd word in each line</vt:lpstr>
      <vt:lpstr>ROUND 2 GRAMMAR</vt:lpstr>
      <vt:lpstr>guess the words from the following letters: </vt:lpstr>
      <vt:lpstr>Fill in tell, say or speak. </vt:lpstr>
      <vt:lpstr>ROUND 3 Lexical</vt:lpstr>
      <vt:lpstr>READ and fill in the missing words.</vt:lpstr>
      <vt:lpstr>ROUND 4 Sentences</vt:lpstr>
      <vt:lpstr>PUT THE WORDS IN THE CORRECT ORDER.</vt:lpstr>
      <vt:lpstr>Find 10 Animals </vt:lpstr>
      <vt:lpstr>ROUND 5 RIDDLES</vt:lpstr>
      <vt:lpstr>Find a spelling mistake in one word of each sentence.  </vt:lpstr>
      <vt:lpstr>Name the countries</vt:lpstr>
      <vt:lpstr>Презентация PowerPoint</vt:lpstr>
      <vt:lpstr>Answers.</vt:lpstr>
      <vt:lpstr>THANK YOU!!!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Лидия Ивановна Платонова</cp:lastModifiedBy>
  <cp:revision>30</cp:revision>
  <dcterms:created xsi:type="dcterms:W3CDTF">2015-01-11T10:42:44Z</dcterms:created>
  <dcterms:modified xsi:type="dcterms:W3CDTF">2022-01-11T05:31:35Z</dcterms:modified>
</cp:coreProperties>
</file>