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9" r:id="rId4"/>
  </p:sldMasterIdLst>
  <p:handoutMasterIdLst>
    <p:handoutMasterId r:id="rId24"/>
  </p:handoutMasterIdLst>
  <p:sldIdLst>
    <p:sldId id="263" r:id="rId5"/>
    <p:sldId id="268" r:id="rId6"/>
    <p:sldId id="25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62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7A9D2"/>
    <a:srgbClr val="FF6965"/>
    <a:srgbClr val="52D0D4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981" autoAdjust="0"/>
    <p:restoredTop sz="94660"/>
  </p:normalViewPr>
  <p:slideViewPr>
    <p:cSldViewPr snapToGrid="0">
      <p:cViewPr varScale="1">
        <p:scale>
          <a:sx n="73" d="100"/>
          <a:sy n="73" d="100"/>
        </p:scale>
        <p:origin x="-47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6" d="100"/>
        <a:sy n="46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798" y="10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DF3F9-A383-40CF-841B-6426D82ECB85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DF9E2-D527-45E4-B727-833247D273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55275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wmf"/><Relationship Id="rId16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18.png"/><Relationship Id="rId16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19.png"/><Relationship Id="rId1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24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06992" y="1801368"/>
            <a:ext cx="9144000" cy="1271668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15012" y="4566542"/>
            <a:ext cx="576197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38951" y="3112387"/>
            <a:ext cx="682266" cy="70740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37922" y="617943"/>
            <a:ext cx="504825" cy="5715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8511789" y="4694476"/>
            <a:ext cx="930391" cy="122759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50992" y="144368"/>
            <a:ext cx="542925" cy="52387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22542" y="5334195"/>
            <a:ext cx="619050" cy="78571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66701" y="793708"/>
            <a:ext cx="504439" cy="57322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8035" y="3237635"/>
            <a:ext cx="505836" cy="52782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03545" y="3532354"/>
            <a:ext cx="1837994" cy="134761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8423" y="1849821"/>
            <a:ext cx="608569" cy="69251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78372" y="2012025"/>
            <a:ext cx="714375" cy="752475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40272" y="5066318"/>
            <a:ext cx="1038023" cy="707153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438" y="272246"/>
            <a:ext cx="1860164" cy="131190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22542" y="842568"/>
            <a:ext cx="576489" cy="549676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10685" y="422756"/>
            <a:ext cx="1363851" cy="480937"/>
          </a:xfrm>
          <a:prstGeom prst="rect">
            <a:avLst/>
          </a:prstGeom>
        </p:spPr>
      </p:pic>
      <p:pic>
        <p:nvPicPr>
          <p:cNvPr id="30" name="Рисунок 1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1275" y="3034817"/>
            <a:ext cx="3191652" cy="31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066536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вопроса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656369" y="1535331"/>
            <a:ext cx="7376894" cy="571230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lang="ru-RU" sz="4000" kern="120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934546" y="419976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934546" y="4861231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7934547" y="552269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4622" y="3159355"/>
            <a:ext cx="2227716" cy="3175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26529" y="3327682"/>
            <a:ext cx="590083" cy="61182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67404">
            <a:off x="10590062" y="3097525"/>
            <a:ext cx="516972" cy="68211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04107" y="397621"/>
            <a:ext cx="382530" cy="36910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10224" y="816747"/>
            <a:ext cx="470785" cy="59753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30542" y="816747"/>
            <a:ext cx="335160" cy="38086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59977" y="2586264"/>
            <a:ext cx="351849" cy="36714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81066" y="1360529"/>
            <a:ext cx="1481355" cy="108612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92087" y="2714619"/>
            <a:ext cx="416339" cy="43854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88509" y="287281"/>
            <a:ext cx="555294" cy="52946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08913" y="393674"/>
            <a:ext cx="1809750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616117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вопроса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656369" y="1535331"/>
            <a:ext cx="5731659" cy="571230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lang="ru-RU" sz="4000" kern="120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934546" y="419976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934546" y="4861231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7934547" y="552269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99757" y="3029195"/>
            <a:ext cx="864489" cy="89633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67404">
            <a:off x="10435976" y="2978990"/>
            <a:ext cx="638694" cy="84272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94507" y="574535"/>
            <a:ext cx="382530" cy="36910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94864" y="670328"/>
            <a:ext cx="586145" cy="74395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11835" y="918926"/>
            <a:ext cx="408635" cy="46435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83889" y="2352592"/>
            <a:ext cx="500801" cy="52257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34482" y="1106414"/>
            <a:ext cx="1827940" cy="134024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98861" y="2875167"/>
            <a:ext cx="416339" cy="43854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88509" y="287281"/>
            <a:ext cx="555294" cy="52946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20969" y="351240"/>
            <a:ext cx="1809750" cy="63817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3838" y="3159355"/>
            <a:ext cx="2395938" cy="31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849650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вопроса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656369" y="1535331"/>
            <a:ext cx="5731659" cy="571230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lang="ru-RU" sz="4000" kern="120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934546" y="419976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934546" y="4861231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7934547" y="552269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99757" y="3029195"/>
            <a:ext cx="864489" cy="89633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67404">
            <a:off x="10435976" y="2978990"/>
            <a:ext cx="638694" cy="84272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94507" y="574535"/>
            <a:ext cx="382530" cy="36910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94864" y="670328"/>
            <a:ext cx="586145" cy="74395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11835" y="918926"/>
            <a:ext cx="408635" cy="46435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83889" y="2352592"/>
            <a:ext cx="500801" cy="52257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34482" y="1106414"/>
            <a:ext cx="1827940" cy="134024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98861" y="2875167"/>
            <a:ext cx="416339" cy="43854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88509" y="287281"/>
            <a:ext cx="555294" cy="52946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66981" y="468239"/>
            <a:ext cx="1809750" cy="6381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6508" y="3273631"/>
            <a:ext cx="2580572" cy="31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491166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вопроса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656369" y="1535331"/>
            <a:ext cx="5731659" cy="571230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lang="ru-RU" sz="4000" kern="120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934546" y="419976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934546" y="4861231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7934547" y="552269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99757" y="3029195"/>
            <a:ext cx="864489" cy="89633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67404">
            <a:off x="10435976" y="2978990"/>
            <a:ext cx="638694" cy="84272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94507" y="574535"/>
            <a:ext cx="382530" cy="36910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94864" y="670328"/>
            <a:ext cx="586145" cy="74395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11835" y="918926"/>
            <a:ext cx="408635" cy="46435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83889" y="2352592"/>
            <a:ext cx="500801" cy="52257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34482" y="1106414"/>
            <a:ext cx="1827940" cy="134024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98861" y="2875167"/>
            <a:ext cx="416339" cy="43854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88509" y="287281"/>
            <a:ext cx="555294" cy="52946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03625" y="415010"/>
            <a:ext cx="1809750" cy="6381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875" y="3172245"/>
            <a:ext cx="2762763" cy="31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995379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Фина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880250" y="2131231"/>
            <a:ext cx="5493984" cy="69958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FF6965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32761" y="3638173"/>
            <a:ext cx="696193" cy="72184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67404">
            <a:off x="10435976" y="2978990"/>
            <a:ext cx="638694" cy="84272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97497" y="444775"/>
            <a:ext cx="382530" cy="36910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11352" y="5679298"/>
            <a:ext cx="586145" cy="74395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06639" y="444775"/>
            <a:ext cx="408635" cy="46435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76842" y="3638173"/>
            <a:ext cx="500801" cy="52257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7773555">
            <a:off x="9841353" y="4499050"/>
            <a:ext cx="1827940" cy="134024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64670" y="2481025"/>
            <a:ext cx="416339" cy="4385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00029" y="1226189"/>
            <a:ext cx="555294" cy="529466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3106" y="3213240"/>
            <a:ext cx="3497240" cy="31752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03625" y="415010"/>
            <a:ext cx="1809750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44676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1F1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51927" y="1031437"/>
            <a:ext cx="4839012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3375206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497135"/>
            <a:ext cx="3375206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06035" y="3962833"/>
            <a:ext cx="3408397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687916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6530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1" r:id="rId3"/>
    <p:sldLayoutId id="2147483692" r:id="rId4"/>
    <p:sldLayoutId id="2147483694" r:id="rId5"/>
    <p:sldLayoutId id="2147483686" r:id="rId6"/>
    <p:sldLayoutId id="2147483690" r:id="rId7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5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6.png"/><Relationship Id="rId5" Type="http://schemas.openxmlformats.org/officeDocument/2006/relationships/image" Target="../media/image6.png"/><Relationship Id="rId10" Type="http://schemas.openxmlformats.org/officeDocument/2006/relationships/image" Target="../media/image15.png"/><Relationship Id="rId4" Type="http://schemas.openxmlformats.org/officeDocument/2006/relationships/image" Target="../media/image25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slide" Target="slide18.xml"/><Relationship Id="rId18" Type="http://schemas.openxmlformats.org/officeDocument/2006/relationships/slide" Target="slide9.xml"/><Relationship Id="rId3" Type="http://schemas.openxmlformats.org/officeDocument/2006/relationships/image" Target="../media/image25.png"/><Relationship Id="rId21" Type="http://schemas.openxmlformats.org/officeDocument/2006/relationships/slide" Target="slide15.xml"/><Relationship Id="rId7" Type="http://schemas.openxmlformats.org/officeDocument/2006/relationships/image" Target="../media/image13.png"/><Relationship Id="rId12" Type="http://schemas.openxmlformats.org/officeDocument/2006/relationships/slide" Target="slide10.xml"/><Relationship Id="rId17" Type="http://schemas.openxmlformats.org/officeDocument/2006/relationships/slide" Target="slide7.xml"/><Relationship Id="rId25" Type="http://schemas.openxmlformats.org/officeDocument/2006/relationships/image" Target="../media/image21.png"/><Relationship Id="rId2" Type="http://schemas.openxmlformats.org/officeDocument/2006/relationships/image" Target="../media/image3.png"/><Relationship Id="rId16" Type="http://schemas.openxmlformats.org/officeDocument/2006/relationships/slide" Target="slide16.xml"/><Relationship Id="rId20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slide" Target="slide13.xml"/><Relationship Id="rId24" Type="http://schemas.openxmlformats.org/officeDocument/2006/relationships/slide" Target="slide8.xml"/><Relationship Id="rId5" Type="http://schemas.openxmlformats.org/officeDocument/2006/relationships/image" Target="../media/image7.png"/><Relationship Id="rId15" Type="http://schemas.openxmlformats.org/officeDocument/2006/relationships/slide" Target="slide12.xml"/><Relationship Id="rId23" Type="http://schemas.openxmlformats.org/officeDocument/2006/relationships/slide" Target="slide5.xml"/><Relationship Id="rId10" Type="http://schemas.openxmlformats.org/officeDocument/2006/relationships/image" Target="../media/image16.png"/><Relationship Id="rId19" Type="http://schemas.openxmlformats.org/officeDocument/2006/relationships/slide" Target="slide14.xml"/><Relationship Id="rId4" Type="http://schemas.openxmlformats.org/officeDocument/2006/relationships/image" Target="../media/image6.png"/><Relationship Id="rId9" Type="http://schemas.openxmlformats.org/officeDocument/2006/relationships/image" Target="../media/image15.png"/><Relationship Id="rId14" Type="http://schemas.openxmlformats.org/officeDocument/2006/relationships/slide" Target="slide4.xml"/><Relationship Id="rId22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7.png"/><Relationship Id="rId5" Type="http://schemas.openxmlformats.org/officeDocument/2006/relationships/image" Target="../media/image6.png"/><Relationship Id="rId10" Type="http://schemas.openxmlformats.org/officeDocument/2006/relationships/image" Target="../media/image15.png"/><Relationship Id="rId4" Type="http://schemas.openxmlformats.org/officeDocument/2006/relationships/image" Target="../media/image25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1.png"/><Relationship Id="rId5" Type="http://schemas.openxmlformats.org/officeDocument/2006/relationships/image" Target="../media/image6.png"/><Relationship Id="rId10" Type="http://schemas.openxmlformats.org/officeDocument/2006/relationships/image" Target="../media/image15.png"/><Relationship Id="rId4" Type="http://schemas.openxmlformats.org/officeDocument/2006/relationships/image" Target="../media/image25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7.png"/><Relationship Id="rId5" Type="http://schemas.openxmlformats.org/officeDocument/2006/relationships/image" Target="../media/image6.png"/><Relationship Id="rId10" Type="http://schemas.openxmlformats.org/officeDocument/2006/relationships/image" Target="../media/image15.png"/><Relationship Id="rId4" Type="http://schemas.openxmlformats.org/officeDocument/2006/relationships/image" Target="../media/image25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2.png"/><Relationship Id="rId5" Type="http://schemas.openxmlformats.org/officeDocument/2006/relationships/image" Target="../media/image6.png"/><Relationship Id="rId10" Type="http://schemas.openxmlformats.org/officeDocument/2006/relationships/image" Target="../media/image15.png"/><Relationship Id="rId4" Type="http://schemas.openxmlformats.org/officeDocument/2006/relationships/image" Target="../media/image25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12" Type="http://schemas.openxmlformats.org/officeDocument/2006/relationships/image" Target="../media/image1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1.png"/><Relationship Id="rId5" Type="http://schemas.openxmlformats.org/officeDocument/2006/relationships/image" Target="../media/image6.png"/><Relationship Id="rId10" Type="http://schemas.openxmlformats.org/officeDocument/2006/relationships/image" Target="../media/image15.png"/><Relationship Id="rId4" Type="http://schemas.openxmlformats.org/officeDocument/2006/relationships/image" Target="../media/image25.png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7.png"/><Relationship Id="rId5" Type="http://schemas.openxmlformats.org/officeDocument/2006/relationships/image" Target="../media/image6.png"/><Relationship Id="rId10" Type="http://schemas.openxmlformats.org/officeDocument/2006/relationships/image" Target="../media/image15.png"/><Relationship Id="rId4" Type="http://schemas.openxmlformats.org/officeDocument/2006/relationships/image" Target="../media/image25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12" Type="http://schemas.openxmlformats.org/officeDocument/2006/relationships/image" Target="../media/image1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2.png"/><Relationship Id="rId5" Type="http://schemas.openxmlformats.org/officeDocument/2006/relationships/image" Target="../media/image6.png"/><Relationship Id="rId10" Type="http://schemas.openxmlformats.org/officeDocument/2006/relationships/image" Target="../media/image15.png"/><Relationship Id="rId4" Type="http://schemas.openxmlformats.org/officeDocument/2006/relationships/image" Target="../media/image25.png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12" Type="http://schemas.openxmlformats.org/officeDocument/2006/relationships/image" Target="../media/image1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2.png"/><Relationship Id="rId5" Type="http://schemas.openxmlformats.org/officeDocument/2006/relationships/image" Target="../media/image6.png"/><Relationship Id="rId10" Type="http://schemas.openxmlformats.org/officeDocument/2006/relationships/image" Target="../media/image15.png"/><Relationship Id="rId4" Type="http://schemas.openxmlformats.org/officeDocument/2006/relationships/image" Target="../media/image25.png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12" Type="http://schemas.openxmlformats.org/officeDocument/2006/relationships/image" Target="../media/image1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1.png"/><Relationship Id="rId5" Type="http://schemas.openxmlformats.org/officeDocument/2006/relationships/image" Target="../media/image6.png"/><Relationship Id="rId10" Type="http://schemas.openxmlformats.org/officeDocument/2006/relationships/image" Target="../media/image15.png"/><Relationship Id="rId4" Type="http://schemas.openxmlformats.org/officeDocument/2006/relationships/image" Target="../media/image25.png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7.png"/><Relationship Id="rId5" Type="http://schemas.openxmlformats.org/officeDocument/2006/relationships/image" Target="../media/image6.png"/><Relationship Id="rId10" Type="http://schemas.openxmlformats.org/officeDocument/2006/relationships/image" Target="../media/image15.png"/><Relationship Id="rId4" Type="http://schemas.openxmlformats.org/officeDocument/2006/relationships/image" Target="../media/image25.png"/><Relationship Id="rId9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27.pn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12" Type="http://schemas.openxmlformats.org/officeDocument/2006/relationships/image" Target="../media/image2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6.png"/><Relationship Id="rId5" Type="http://schemas.openxmlformats.org/officeDocument/2006/relationships/image" Target="../media/image6.png"/><Relationship Id="rId10" Type="http://schemas.openxmlformats.org/officeDocument/2006/relationships/image" Target="../media/image15.png"/><Relationship Id="rId4" Type="http://schemas.openxmlformats.org/officeDocument/2006/relationships/image" Target="../media/image25.png"/><Relationship Id="rId9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12" Type="http://schemas.openxmlformats.org/officeDocument/2006/relationships/image" Target="../media/image1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1.png"/><Relationship Id="rId5" Type="http://schemas.openxmlformats.org/officeDocument/2006/relationships/image" Target="../media/image6.png"/><Relationship Id="rId10" Type="http://schemas.openxmlformats.org/officeDocument/2006/relationships/image" Target="../media/image15.png"/><Relationship Id="rId4" Type="http://schemas.openxmlformats.org/officeDocument/2006/relationships/image" Target="../media/image25.png"/><Relationship Id="rId9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12" Type="http://schemas.openxmlformats.org/officeDocument/2006/relationships/image" Target="../media/image1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1.png"/><Relationship Id="rId5" Type="http://schemas.openxmlformats.org/officeDocument/2006/relationships/image" Target="../media/image6.png"/><Relationship Id="rId10" Type="http://schemas.openxmlformats.org/officeDocument/2006/relationships/image" Target="../media/image15.png"/><Relationship Id="rId4" Type="http://schemas.openxmlformats.org/officeDocument/2006/relationships/image" Target="../media/image25.png"/><Relationship Id="rId9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12" Type="http://schemas.openxmlformats.org/officeDocument/2006/relationships/image" Target="../media/image1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1.png"/><Relationship Id="rId5" Type="http://schemas.openxmlformats.org/officeDocument/2006/relationships/image" Target="../media/image6.png"/><Relationship Id="rId10" Type="http://schemas.openxmlformats.org/officeDocument/2006/relationships/image" Target="../media/image15.png"/><Relationship Id="rId4" Type="http://schemas.openxmlformats.org/officeDocument/2006/relationships/image" Target="../media/image25.png"/><Relationship Id="rId9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12" Type="http://schemas.openxmlformats.org/officeDocument/2006/relationships/image" Target="../media/image22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6.png"/><Relationship Id="rId5" Type="http://schemas.openxmlformats.org/officeDocument/2006/relationships/image" Target="../media/image6.png"/><Relationship Id="rId10" Type="http://schemas.openxmlformats.org/officeDocument/2006/relationships/image" Target="../media/image15.png"/><Relationship Id="rId4" Type="http://schemas.openxmlformats.org/officeDocument/2006/relationships/image" Target="../media/image25.png"/><Relationship Id="rId9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53579" y="1411605"/>
            <a:ext cx="9144000" cy="1568086"/>
          </a:xfrm>
        </p:spPr>
        <p:txBody>
          <a:bodyPr/>
          <a:lstStyle/>
          <a:p>
            <a:r>
              <a:rPr lang="ru-RU" b="1" dirty="0" smtClean="0">
                <a:latin typeface="Comic Sans MS" pitchFamily="66" charset="0"/>
              </a:rPr>
              <a:t>Математический ринг</a:t>
            </a:r>
            <a:endParaRPr lang="ru-RU" b="1" dirty="0">
              <a:latin typeface="Comic Sans MS" pitchFamily="66" charset="0"/>
            </a:endParaRPr>
          </a:p>
        </p:txBody>
      </p:sp>
      <p:pic>
        <p:nvPicPr>
          <p:cNvPr id="4" name="Рисунок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7720" y="3094439"/>
            <a:ext cx="3191652" cy="31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016798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22068" y="209005"/>
            <a:ext cx="3754684" cy="1246352"/>
          </a:xfrm>
          <a:noFill/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4800" b="1" dirty="0" smtClean="0">
                <a:latin typeface="Comic Sans MS" pitchFamily="66" charset="0"/>
              </a:rPr>
              <a:t>РАЗМИНКА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919" y="3172417"/>
            <a:ext cx="2227716" cy="31752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05280" y="5800385"/>
            <a:ext cx="635915" cy="6593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67404">
            <a:off x="10665362" y="3155450"/>
            <a:ext cx="457488" cy="60363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73178" y="416926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10224" y="816747"/>
            <a:ext cx="470785" cy="59753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8077" y="863103"/>
            <a:ext cx="1518402" cy="111328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781" y="1207922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92267" y="386213"/>
            <a:ext cx="451536" cy="43053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08913" y="393674"/>
            <a:ext cx="1809750" cy="638175"/>
          </a:xfrm>
          <a:prstGeom prst="rect">
            <a:avLst/>
          </a:prstGeom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2674813" y="1531810"/>
            <a:ext cx="9209698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ТРИ ПЛЮС ТРИ УМНОЖИТЬ НА ТРИ. СКОЛЬКО БУДЕТ?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У ТРЕУГОЛЬНИКА 3 УГЛА, ЕСЛИ ОДИН СРЕЗАТЬ, СКОЛЬКО ОСТАНЕТСЯ? 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ЧЕМУ РАВНА ОДНА ЧЕТВЁРТАЯ ЧАСТЬ ЧАСА?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СКОЛЬКО КОНЦОВ У 3,5 ПАЛОК?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ШЛА СТАРУХА В МОСКВУ, А НА ВСТРЕЧУ ЕЙ ТРИ СТАРИКА. СКОЛЬКО ЧЕЛОВЕК ШЛО В МОСКВУ?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ПЕТУХ ВЕСИТ НА ОДНОЙ НОГЕ 4КГ. СКОЛЬКО ВЕСИТ ПЕТУХ НА ДВУХ НОГАХ?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БЕЖАЛА ТРОЙКА ЛОШАДЕЙ. КАЖДАЯ ПРОБЕЖАЛА 5КМ. СКОЛЬКО КМ ПРОЕХАЛ ЯМЩИК?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ЧТО ТЯЖЕЛЕЕ 1КГ ВАТЫ ИЛИ 1 КГ ЖЕЛЕЗА?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ТРИ КУРИЦЫ ЗА ТРИ ДНЯ СНЕСУТ ТРИ ЯЙЦА. СКОЛЬКО ЯИЦ СНЕСУТ ДВЕНАДЦАТЬ КУР ЗА ДВЕНАДЦАТЬ ДНЕЙ?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НА ЕЛКЕ ГОРЕЛО 7 СВЕЧЕЙ, 5 ИЗ НИХ ПОГАСЛИ. СКОЛЬКО СВЕЧЕЙ ОСТАЛОСЬ?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ДВЕ ДОЧЕРИ, ДВЕ МАТЕРИ, ДА БАБУШКА С ВНУЧКОЙ. СКОЛЬКО ВСЕХ?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СКОЛЬКО НАДО СДЕЛАТЬ РАСПИЛОВ, ЧТОБЫ РАСПИЛИТЬ БРЕВНО НА 12 ЧАСТЕЙ?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7 ЧЕЛОВЕК ОБМЕНЯЛИСЬ ФОТОГРАФИЯМИ, СКОЛЬКО БЫЛО РОЗДАНО ФОТОГРАФИЙ?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КАК МОЖЕТ КОШКА ЗАЙТИ В ПОГРЕБ С ОДНОЙ ГОЛОВОЙ, А ВЫЙТИ С ДВУМЯ?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063218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1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1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1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1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1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14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14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14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14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14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14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22068" y="209005"/>
            <a:ext cx="3754684" cy="1246352"/>
          </a:xfrm>
          <a:noFill/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4800" b="1" dirty="0" smtClean="0">
                <a:latin typeface="Comic Sans MS" pitchFamily="66" charset="0"/>
              </a:rPr>
              <a:t>ЗАДАНИЯ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86823" y="5656694"/>
            <a:ext cx="635915" cy="6593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67404">
            <a:off x="10665362" y="3155450"/>
            <a:ext cx="457488" cy="60363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73178" y="416926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10224" y="816747"/>
            <a:ext cx="470785" cy="59753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8077" y="863103"/>
            <a:ext cx="1518402" cy="111328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781" y="1207922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92267" y="386213"/>
            <a:ext cx="451536" cy="43053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08913" y="393674"/>
            <a:ext cx="1809750" cy="638175"/>
          </a:xfrm>
          <a:prstGeom prst="rect">
            <a:avLst/>
          </a:prstGeom>
        </p:spPr>
      </p:pic>
      <p:graphicFrame>
        <p:nvGraphicFramePr>
          <p:cNvPr id="32" name="Таблица 31"/>
          <p:cNvGraphicFramePr>
            <a:graphicFrameLocks noGrp="1"/>
          </p:cNvGraphicFramePr>
          <p:nvPr/>
        </p:nvGraphicFramePr>
        <p:xfrm>
          <a:off x="3468915" y="1268306"/>
          <a:ext cx="5309324" cy="35052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327331"/>
                <a:gridCol w="1327331"/>
                <a:gridCol w="1327331"/>
                <a:gridCol w="1327331"/>
              </a:tblGrid>
              <a:tr h="618938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  <a:hlinkClick r:id="rId11" action="ppaction://hlinksldjump"/>
                        </a:rPr>
                        <a:t>10</a:t>
                      </a:r>
                      <a:endParaRPr lang="ru-RU" sz="40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  <a:hlinkClick r:id="rId12" action="ppaction://hlinksldjump"/>
                        </a:rPr>
                        <a:t>7</a:t>
                      </a:r>
                      <a:endParaRPr lang="ru-RU" sz="40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  <a:hlinkClick r:id="rId13" action="ppaction://hlinksldjump"/>
                        </a:rPr>
                        <a:t>14</a:t>
                      </a:r>
                      <a:endParaRPr lang="ru-RU" sz="40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618938">
                <a:tc>
                  <a:txBody>
                    <a:bodyPr/>
                    <a:lstStyle/>
                    <a:p>
                      <a:pPr algn="ctr"/>
                      <a:endParaRPr lang="ru-RU" sz="4000" b="1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  <a:hlinkClick r:id="rId14" action="ppaction://hlinksldjump"/>
                        </a:rPr>
                        <a:t>1</a:t>
                      </a:r>
                      <a:endParaRPr lang="ru-RU" sz="40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  <a:hlinkClick r:id="rId15" action="ppaction://hlinksldjump"/>
                        </a:rPr>
                        <a:t>9</a:t>
                      </a:r>
                      <a:endParaRPr lang="ru-RU" sz="40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618938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  <a:hlinkClick r:id="rId16" action="ppaction://hlinksldjump"/>
                        </a:rPr>
                        <a:t>13</a:t>
                      </a:r>
                      <a:endParaRPr lang="ru-RU" sz="40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  <a:hlinkClick r:id="rId17" action="ppaction://hlinksldjump"/>
                        </a:rPr>
                        <a:t>4</a:t>
                      </a:r>
                      <a:endParaRPr lang="ru-RU" sz="40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  <a:hlinkClick r:id="rId18" action="ppaction://hlinksldjump"/>
                        </a:rPr>
                        <a:t>6</a:t>
                      </a:r>
                      <a:endParaRPr lang="ru-RU" sz="40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  <a:hlinkClick r:id="rId19" action="ppaction://hlinksldjump"/>
                        </a:rPr>
                        <a:t>11</a:t>
                      </a:r>
                      <a:endParaRPr lang="ru-RU" sz="40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618938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  <a:hlinkClick r:id="rId20" action="ppaction://hlinksldjump"/>
                        </a:rPr>
                        <a:t>8</a:t>
                      </a:r>
                      <a:endParaRPr lang="ru-RU" sz="40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  <a:hlinkClick r:id="rId21" action="ppaction://hlinksldjump"/>
                        </a:rPr>
                        <a:t>12</a:t>
                      </a:r>
                      <a:endParaRPr lang="ru-RU" sz="40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  <a:hlinkClick r:id="rId22" action="ppaction://hlinksldjump"/>
                        </a:rPr>
                        <a:t>3</a:t>
                      </a:r>
                      <a:endParaRPr lang="ru-RU" sz="40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618938"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  <a:hlinkClick r:id="rId23" action="ppaction://hlinksldjump"/>
                        </a:rPr>
                        <a:t>2</a:t>
                      </a:r>
                      <a:endParaRPr lang="ru-RU" sz="40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  <a:hlinkClick r:id="rId24" action="ppaction://hlinksldjump"/>
                        </a:rPr>
                        <a:t>5</a:t>
                      </a:r>
                      <a:endParaRPr lang="ru-RU" sz="40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iblet"/>
                      <a:lightRig rig="flood" dir="t"/>
                    </a:cell3D>
                  </a:tcPr>
                </a:tc>
              </a:tr>
            </a:tbl>
          </a:graphicData>
        </a:graphic>
      </p:graphicFrame>
      <p:pic>
        <p:nvPicPr>
          <p:cNvPr id="33" name="Рисунок 32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6821" y="2898098"/>
            <a:ext cx="2395938" cy="3175200"/>
          </a:xfrm>
          <a:prstGeom prst="rect">
            <a:avLst/>
          </a:prstGeom>
        </p:spPr>
      </p:pic>
      <p:sp>
        <p:nvSpPr>
          <p:cNvPr id="34" name="Овал 33">
            <a:hlinkClick r:id="" action="ppaction://hlinkshowjump?jump=lastslide"/>
          </p:cNvPr>
          <p:cNvSpPr/>
          <p:nvPr/>
        </p:nvSpPr>
        <p:spPr>
          <a:xfrm>
            <a:off x="7837714" y="4271554"/>
            <a:ext cx="496389" cy="3788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0632188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22067" y="209005"/>
            <a:ext cx="7341327" cy="1246352"/>
          </a:xfrm>
          <a:noFill/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4800" b="1" dirty="0" smtClean="0">
                <a:latin typeface="Comic Sans MS" pitchFamily="66" charset="0"/>
              </a:rPr>
              <a:t>ВЕЛИКАЯ МУДРОСТЬ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18" name="Рисунок 1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05280" y="5800385"/>
            <a:ext cx="635915" cy="6593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67404">
            <a:off x="10573922" y="2110422"/>
            <a:ext cx="457488" cy="60363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73178" y="416926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10224" y="816747"/>
            <a:ext cx="470785" cy="59753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03493" y="2247767"/>
            <a:ext cx="1518402" cy="111328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781" y="1207922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92267" y="386213"/>
            <a:ext cx="451536" cy="430534"/>
          </a:xfrm>
          <a:prstGeom prst="rect">
            <a:avLst/>
          </a:prstGeom>
        </p:spPr>
      </p:pic>
      <p:pic>
        <p:nvPicPr>
          <p:cNvPr id="14" name="Рисунок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364" y="3153649"/>
            <a:ext cx="2633268" cy="3174582"/>
          </a:xfrm>
          <a:prstGeom prst="rect">
            <a:avLst/>
          </a:prstGeom>
        </p:spPr>
      </p:pic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103116" y="1255241"/>
          <a:ext cx="8033660" cy="23370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3366"/>
                <a:gridCol w="803366"/>
                <a:gridCol w="803366"/>
                <a:gridCol w="803366"/>
                <a:gridCol w="803366"/>
                <a:gridCol w="803366"/>
                <a:gridCol w="803366"/>
                <a:gridCol w="803366"/>
                <a:gridCol w="803366"/>
                <a:gridCol w="803366"/>
              </a:tblGrid>
              <a:tr h="638873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2.4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1.1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1.3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2.2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2.4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1.1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1.3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2.1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2.3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1.1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4766"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3.1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1.1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1.2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2.1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3.1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1.1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3" gridSpan="3"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 hMerge="1"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 rowSpan="3" hMerge="1"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</a:tr>
              <a:tr h="561703">
                <a:tc gridSpan="2"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3.2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1.4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2.2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3.3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R w="12700" cmpd="sng">
                      <a:noFill/>
                    </a:lnR>
                  </a:tcPr>
                </a:tc>
                <a:tc gridSpan="3" vMerge="1"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T w="12700" cmpd="sng">
                      <a:noFill/>
                    </a:lnT>
                  </a:tcPr>
                </a:tc>
              </a:tr>
              <a:tr h="561703">
                <a:tc gridSpan="3"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3.4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1.1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2.5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2.3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3" vMerge="1"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7910285" y="3684934"/>
          <a:ext cx="3206208" cy="21149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4368"/>
                <a:gridCol w="534368"/>
                <a:gridCol w="534368"/>
                <a:gridCol w="534368"/>
                <a:gridCol w="534368"/>
                <a:gridCol w="534368"/>
              </a:tblGrid>
              <a:tr h="528744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А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Р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Т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С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28744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И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Е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К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М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У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744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3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Ц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В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Х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Н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28744"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3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4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5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2508067" y="3735977"/>
            <a:ext cx="3971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>Время на выполнение – 2 минуты</a:t>
            </a: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0632188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22067" y="209005"/>
            <a:ext cx="6701247" cy="1246352"/>
          </a:xfrm>
          <a:noFill/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4800" b="1" dirty="0" smtClean="0">
                <a:latin typeface="Comic Sans MS" pitchFamily="66" charset="0"/>
              </a:rPr>
              <a:t>ХИТРЫЙ САДОВНИК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18" name="Рисунок 1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05280" y="5800385"/>
            <a:ext cx="635915" cy="6593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67404">
            <a:off x="10665362" y="3155450"/>
            <a:ext cx="457488" cy="60363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73178" y="416926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10224" y="816747"/>
            <a:ext cx="470785" cy="59753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8077" y="863103"/>
            <a:ext cx="1518402" cy="111328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781" y="1207922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92267" y="386213"/>
            <a:ext cx="451536" cy="430534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6821" y="2898098"/>
            <a:ext cx="2395938" cy="31752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757722" y="6036961"/>
            <a:ext cx="3971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>Время на выполнение – 3 минуты</a:t>
            </a: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770093" y="1438835"/>
            <a:ext cx="7758954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Однажды пришли к садовнику ребята и спрашивают: “Дедушка, сколько в твоем саду деревьев?”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Улыбнулся садовник и ответил: “Половина всех моих деревьев – яблони, четвертая часть – сливы, седьмая часть – груши и, кроме того, есть ещё 3 тополя”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Стали ребята считать, сколько же у садовника в саду всех деревьев, да так и не сосчитали. Может быть, вы сосчитаете?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0632188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22068" y="209005"/>
            <a:ext cx="4206242" cy="1246352"/>
          </a:xfrm>
          <a:noFill/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4800" b="1" dirty="0" smtClean="0">
                <a:latin typeface="Comic Sans MS" pitchFamily="66" charset="0"/>
              </a:rPr>
              <a:t>БУДИЛЬНИК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18" name="Рисунок 1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05280" y="5800385"/>
            <a:ext cx="635915" cy="6593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67404">
            <a:off x="10665362" y="3155450"/>
            <a:ext cx="457488" cy="60363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73178" y="416926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10224" y="816747"/>
            <a:ext cx="470785" cy="59753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8077" y="863103"/>
            <a:ext cx="1518402" cy="111328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781" y="1207922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92267" y="386213"/>
            <a:ext cx="451536" cy="43053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13140" y="2797372"/>
            <a:ext cx="3971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>Время на выполнение – 30 секунд</a:t>
            </a: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352081" y="1569464"/>
            <a:ext cx="775895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Мальчик лёг спать в 7 часов вечера, поставив будильник так, чтобы он прозвенел в 9 часов утра. Сколько времени проспит мальчик?</a:t>
            </a:r>
            <a:endParaRPr lang="ru-RU" sz="24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3924" y="3114460"/>
            <a:ext cx="2633268" cy="317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0632188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22067" y="209005"/>
            <a:ext cx="6035042" cy="1246352"/>
          </a:xfrm>
          <a:noFill/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4800" b="1" dirty="0" smtClean="0">
                <a:latin typeface="Comic Sans MS" pitchFamily="66" charset="0"/>
              </a:rPr>
              <a:t>СКОЛЬКО ЧИСЕЛ?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18" name="Рисунок 1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05280" y="5800385"/>
            <a:ext cx="635915" cy="6593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67404">
            <a:off x="10665362" y="3155450"/>
            <a:ext cx="457488" cy="60363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73178" y="416926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10224" y="816747"/>
            <a:ext cx="470785" cy="59753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8077" y="863103"/>
            <a:ext cx="1518402" cy="111328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781" y="1207922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92267" y="386213"/>
            <a:ext cx="451536" cy="43053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13140" y="2797372"/>
            <a:ext cx="3971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>Время на выполнение – 1 минута</a:t>
            </a: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299829" y="1739281"/>
            <a:ext cx="775895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У скольких двузначных чисел сумма цифр равна 10?</a:t>
            </a:r>
            <a:endParaRPr lang="ru-RU" sz="24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6245" y="3103814"/>
            <a:ext cx="2580572" cy="31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0632188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22068" y="209005"/>
            <a:ext cx="4206242" cy="1246352"/>
          </a:xfrm>
          <a:noFill/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4800" b="1" dirty="0" smtClean="0">
                <a:latin typeface="Comic Sans MS" pitchFamily="66" charset="0"/>
              </a:rPr>
              <a:t>ВЕСЫ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18" name="Рисунок 1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05280" y="5800385"/>
            <a:ext cx="635915" cy="6593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67404">
            <a:off x="10665362" y="3155450"/>
            <a:ext cx="457488" cy="60363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73178" y="416926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10224" y="816747"/>
            <a:ext cx="470785" cy="59753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8077" y="863103"/>
            <a:ext cx="1518402" cy="111328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781" y="1207922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92267" y="386213"/>
            <a:ext cx="451536" cy="43053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13140" y="2797372"/>
            <a:ext cx="3971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>Время на выполнение – 1 минута</a:t>
            </a: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182264" y="1621715"/>
            <a:ext cx="787613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На одну чашу весов положен брусок мыла, на другую-3/4 такого же бруска и ещё 3/4 кг. Весы в равновесии. Сколько весит целый брусок мыла?</a:t>
            </a:r>
            <a:endParaRPr lang="ru-RU" sz="24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6821" y="2898098"/>
            <a:ext cx="2395938" cy="31752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08913" y="393674"/>
            <a:ext cx="1809750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0632188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22067" y="209005"/>
            <a:ext cx="6871064" cy="1246352"/>
          </a:xfrm>
          <a:noFill/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4800" b="1" dirty="0" smtClean="0">
                <a:latin typeface="Comic Sans MS" pitchFamily="66" charset="0"/>
              </a:rPr>
              <a:t>ВЕРНОЕ РАВЕНСТВО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18" name="Рисунок 1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05280" y="5800385"/>
            <a:ext cx="635915" cy="6593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67404">
            <a:off x="10665362" y="3155450"/>
            <a:ext cx="457488" cy="60363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73178" y="416926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10224" y="816747"/>
            <a:ext cx="470785" cy="59753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8077" y="863103"/>
            <a:ext cx="1518402" cy="111328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781" y="1207922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92267" y="386213"/>
            <a:ext cx="451536" cy="43053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464499" y="4456353"/>
            <a:ext cx="3971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>Время на выполнение – 3 минуты</a:t>
            </a: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3279544" y="1360458"/>
            <a:ext cx="6060399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Вот задача не из легких. </a:t>
            </a:r>
            <a:b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Вычитай, дели и множь. </a:t>
            </a:r>
            <a:b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Плюсы ставь, а так же скобки. </a:t>
            </a:r>
            <a:b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Первым к финишу придёшь!</a:t>
            </a:r>
          </a:p>
          <a:p>
            <a:endParaRPr lang="ru-RU" sz="24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(5+5+5):5=____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(</a:t>
            </a: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5*5-5</a:t>
            </a: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):5</a:t>
            </a: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=____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5*(5-5)+5=____</a:t>
            </a:r>
            <a:endParaRPr lang="ru-RU" sz="24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3924" y="3114460"/>
            <a:ext cx="2633268" cy="317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0632188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22067" y="209005"/>
            <a:ext cx="6035042" cy="1246352"/>
          </a:xfrm>
          <a:noFill/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4800" b="1" dirty="0" smtClean="0">
                <a:latin typeface="Comic Sans MS" pitchFamily="66" charset="0"/>
              </a:rPr>
              <a:t>ПОЛОВИНА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18" name="Рисунок 1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05280" y="5800385"/>
            <a:ext cx="635915" cy="6593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67404">
            <a:off x="10665362" y="3155450"/>
            <a:ext cx="457488" cy="60363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73178" y="416926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10224" y="816747"/>
            <a:ext cx="470785" cy="59753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8077" y="863103"/>
            <a:ext cx="1518402" cy="111328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781" y="1207922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92267" y="386213"/>
            <a:ext cx="451536" cy="43053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412249" y="2640617"/>
            <a:ext cx="3971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>Время на выполнение – 30 секунд</a:t>
            </a: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299829" y="1739281"/>
            <a:ext cx="775895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Половина от половины числа равна половине. Какое это число?</a:t>
            </a:r>
            <a:endParaRPr lang="ru-RU" sz="24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6245" y="3103814"/>
            <a:ext cx="2580572" cy="31752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01689" y="432862"/>
            <a:ext cx="1809750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0632188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22067" y="209005"/>
            <a:ext cx="6035042" cy="1246352"/>
          </a:xfrm>
          <a:noFill/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4800" b="1" dirty="0" smtClean="0">
                <a:latin typeface="Comic Sans MS" pitchFamily="66" charset="0"/>
              </a:rPr>
              <a:t>ТРЕУГОЛЬНИК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18" name="Рисунок 1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05280" y="5800385"/>
            <a:ext cx="635915" cy="6593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67404">
            <a:off x="10665362" y="3155450"/>
            <a:ext cx="457488" cy="60363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73178" y="416926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10224" y="816747"/>
            <a:ext cx="470785" cy="59753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8077" y="863103"/>
            <a:ext cx="1518402" cy="111328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781" y="1207922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92267" y="386213"/>
            <a:ext cx="451536" cy="43053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412249" y="2640617"/>
            <a:ext cx="3971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>Время на выполнение – 1 минута</a:t>
            </a: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299829" y="1739281"/>
            <a:ext cx="775895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Чему равен периметр треугольника со сторонами 18 см, 17 см, 35 см ?</a:t>
            </a:r>
            <a:endParaRPr lang="ru-RU" sz="24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6245" y="3103814"/>
            <a:ext cx="2580572" cy="31752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32318" y="641868"/>
            <a:ext cx="1809750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0632188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22067" y="209005"/>
            <a:ext cx="3540036" cy="1246352"/>
          </a:xfrm>
          <a:noFill/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4800" b="1" dirty="0" smtClean="0">
                <a:latin typeface="Comic Sans MS" pitchFamily="66" charset="0"/>
              </a:rPr>
              <a:t>ДАЛЬШЕ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18" name="Рисунок 1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05280" y="5800385"/>
            <a:ext cx="635915" cy="6593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67404">
            <a:off x="10665362" y="3155450"/>
            <a:ext cx="457488" cy="60363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73178" y="416926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10224" y="816747"/>
            <a:ext cx="470785" cy="59753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8077" y="863103"/>
            <a:ext cx="1518402" cy="111328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781" y="1207922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92267" y="386213"/>
            <a:ext cx="451536" cy="43053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69003" y="2941063"/>
            <a:ext cx="3971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>Время на выполнение – 1 минута</a:t>
            </a: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299829" y="1739281"/>
            <a:ext cx="775895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Какими должны быть два следующих числа в последовательности: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10, 8, 11, 9, 12, 10, 13,…</a:t>
            </a:r>
            <a:endParaRPr lang="ru-RU" sz="24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6821" y="2898098"/>
            <a:ext cx="2395938" cy="31752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08913" y="393674"/>
            <a:ext cx="1809750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0632188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22066" y="209005"/>
            <a:ext cx="7615647" cy="1246352"/>
          </a:xfrm>
          <a:noFill/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4800" b="1" dirty="0" smtClean="0">
                <a:latin typeface="Comic Sans MS" pitchFamily="66" charset="0"/>
              </a:rPr>
              <a:t>КОНКУРС КАПИТАНОВ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18" name="Рисунок 1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05280" y="5800385"/>
            <a:ext cx="635915" cy="6593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67404">
            <a:off x="10665362" y="3155450"/>
            <a:ext cx="457488" cy="60363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62435" y="1762400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31985" y="1770337"/>
            <a:ext cx="470785" cy="59753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13038" y="2204677"/>
            <a:ext cx="1518402" cy="111328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29537" y="5612449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781" y="1207922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86519" y="3586612"/>
            <a:ext cx="451536" cy="430534"/>
          </a:xfrm>
          <a:prstGeom prst="rect">
            <a:avLst/>
          </a:prstGeom>
        </p:spPr>
      </p:pic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5146765" y="1202993"/>
          <a:ext cx="6531427" cy="40874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3061"/>
                <a:gridCol w="933061"/>
                <a:gridCol w="933061"/>
                <a:gridCol w="933061"/>
                <a:gridCol w="933061"/>
                <a:gridCol w="933061"/>
                <a:gridCol w="933061"/>
              </a:tblGrid>
              <a:tr h="583924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9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45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14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25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34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3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31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</a:tr>
              <a:tr h="583924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20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43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30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7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18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40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12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</a:tr>
              <a:tr h="583924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37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24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47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10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27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39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</a:tr>
              <a:tr h="583924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6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41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33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15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49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22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8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</a:tr>
              <a:tr h="583924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29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21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48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36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17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13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44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</a:tr>
              <a:tr h="583924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16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50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11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26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4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38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28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</a:tr>
              <a:tr h="583924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35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32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46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19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42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23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5</a:t>
                      </a:r>
                      <a:endParaRPr lang="ru-RU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9" name="Рисунок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3924" y="3114460"/>
            <a:ext cx="2633268" cy="317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0632188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22067" y="209005"/>
            <a:ext cx="4428310" cy="1246352"/>
          </a:xfrm>
          <a:noFill/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4800" b="1" dirty="0" smtClean="0">
                <a:latin typeface="Comic Sans MS" pitchFamily="66" charset="0"/>
              </a:rPr>
              <a:t>ПЕРЕВОДЧИК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18" name="Рисунок 1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05280" y="5800385"/>
            <a:ext cx="635915" cy="6593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67404">
            <a:off x="10665362" y="3155450"/>
            <a:ext cx="457488" cy="60363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73178" y="416926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10224" y="816747"/>
            <a:ext cx="470785" cy="59753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8077" y="863103"/>
            <a:ext cx="1518402" cy="111328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781" y="1207922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92267" y="386213"/>
            <a:ext cx="451536" cy="43053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123483" y="4809052"/>
            <a:ext cx="3971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>Время на выполнение – 3 минуты</a:t>
            </a: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378206" y="1569464"/>
            <a:ext cx="749731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Перевести числа с древнеегипетской записи, выполнить действия. Ответ записать на древнеегипетском языке.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Нумерация Древнего Египта</a:t>
            </a: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:</a:t>
            </a:r>
          </a:p>
          <a:p>
            <a:endParaRPr lang="ru-RU" sz="24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endParaRPr lang="ru-RU" sz="24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85907" y="811685"/>
            <a:ext cx="1809750" cy="638175"/>
          </a:xfrm>
          <a:prstGeom prst="rect">
            <a:avLst/>
          </a:prstGeom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12"/>
          <a:srcRect l="17268" t="53571" r="37653" b="25357"/>
          <a:stretch>
            <a:fillRect/>
          </a:stretch>
        </p:blipFill>
        <p:spPr bwMode="auto">
          <a:xfrm>
            <a:off x="3148147" y="3122023"/>
            <a:ext cx="6262862" cy="1645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3924" y="3114460"/>
            <a:ext cx="2633268" cy="317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0632188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22066" y="209005"/>
            <a:ext cx="3958047" cy="1246352"/>
          </a:xfrm>
          <a:noFill/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4800" b="1" dirty="0" smtClean="0">
                <a:latin typeface="Comic Sans MS" pitchFamily="66" charset="0"/>
              </a:rPr>
              <a:t>СЕМЁРОЧКА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18" name="Рисунок 1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05280" y="5800385"/>
            <a:ext cx="635915" cy="6593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67404">
            <a:off x="10665362" y="3155450"/>
            <a:ext cx="457488" cy="60363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73178" y="416926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10224" y="816747"/>
            <a:ext cx="470785" cy="59753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8077" y="863103"/>
            <a:ext cx="1518402" cy="111328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781" y="1207922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92267" y="386213"/>
            <a:ext cx="451536" cy="43053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69003" y="2941063"/>
            <a:ext cx="3971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>Время на выполнение – 1 минута</a:t>
            </a: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299829" y="1739281"/>
            <a:ext cx="775895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Сколько раз встречается цифра 7 при записи чисел от 1 до 100?</a:t>
            </a:r>
            <a:endParaRPr lang="ru-RU" sz="24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6821" y="2898098"/>
            <a:ext cx="2395938" cy="31752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08913" y="393674"/>
            <a:ext cx="1809750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0632188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22067" y="209005"/>
            <a:ext cx="3540036" cy="1246352"/>
          </a:xfrm>
          <a:noFill/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4800" b="1" dirty="0" smtClean="0">
                <a:latin typeface="Comic Sans MS" pitchFamily="66" charset="0"/>
              </a:rPr>
              <a:t>ДЫМОК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18" name="Рисунок 1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05280" y="5800385"/>
            <a:ext cx="635915" cy="6593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67404">
            <a:off x="10665362" y="3155450"/>
            <a:ext cx="457488" cy="60363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73178" y="416926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10224" y="816747"/>
            <a:ext cx="470785" cy="59753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8077" y="863103"/>
            <a:ext cx="1518402" cy="111328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781" y="1207922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92267" y="386213"/>
            <a:ext cx="451536" cy="43053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444214" y="4051406"/>
            <a:ext cx="3971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>Время на выполнение – 1 минута</a:t>
            </a: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299829" y="1739281"/>
            <a:ext cx="775895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Электропоезд идёт с востока на запад со скоростью 60 км/ч.  В том же направлении – с востока на запад  дует ветер, но со скоростью 50 км/ч. В какую сторону отклоняется дым поезда?</a:t>
            </a:r>
            <a:endParaRPr lang="ru-RU" sz="24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6821" y="2898098"/>
            <a:ext cx="2395938" cy="31752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08913" y="393674"/>
            <a:ext cx="1809750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0632188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22067" y="209005"/>
            <a:ext cx="3540036" cy="1246352"/>
          </a:xfrm>
          <a:noFill/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4800" b="1" dirty="0" smtClean="0">
                <a:latin typeface="Comic Sans MS" pitchFamily="66" charset="0"/>
              </a:rPr>
              <a:t>ДАЛЬШЕ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18" name="Рисунок 1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05280" y="5800385"/>
            <a:ext cx="635915" cy="6593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67404">
            <a:off x="10665362" y="3155450"/>
            <a:ext cx="457488" cy="60363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73178" y="416926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10224" y="816747"/>
            <a:ext cx="470785" cy="59753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8077" y="863103"/>
            <a:ext cx="1518402" cy="111328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781" y="1207922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92267" y="386213"/>
            <a:ext cx="451536" cy="43053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569003" y="2941063"/>
            <a:ext cx="3971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>Время на выполнение – 1 минута</a:t>
            </a: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299829" y="1739281"/>
            <a:ext cx="775895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Какими должны быть два следующих числа в последовательности: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10, 8, 11, 9, 12, 10, 13,…</a:t>
            </a:r>
            <a:endParaRPr lang="ru-RU" sz="24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6821" y="2898098"/>
            <a:ext cx="2395938" cy="31752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08913" y="393674"/>
            <a:ext cx="1809750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0632188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22067" y="209005"/>
            <a:ext cx="3540036" cy="1246352"/>
          </a:xfrm>
          <a:noFill/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4800" b="1" dirty="0" smtClean="0">
                <a:latin typeface="Comic Sans MS" pitchFamily="66" charset="0"/>
              </a:rPr>
              <a:t>ДЮЖИНА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18" name="Рисунок 1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05280" y="5800385"/>
            <a:ext cx="635915" cy="6593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67404">
            <a:off x="10665362" y="3155450"/>
            <a:ext cx="457488" cy="60363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73178" y="416926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10224" y="816747"/>
            <a:ext cx="470785" cy="59753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8077" y="863103"/>
            <a:ext cx="1518402" cy="111328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781" y="1207922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92267" y="386213"/>
            <a:ext cx="451536" cy="43053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660443" y="3698709"/>
            <a:ext cx="3971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>Время на выполнение – 2 минуты</a:t>
            </a: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299829" y="1739281"/>
            <a:ext cx="775895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Две дюжины умножили на 3 дюжины.  Сколько всего дюжин получилось</a:t>
            </a: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?</a:t>
            </a:r>
            <a:endParaRPr lang="ru-RU" sz="2400" b="1" dirty="0" smtClean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08913" y="393674"/>
            <a:ext cx="1809750" cy="63817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6245" y="3103814"/>
            <a:ext cx="2580572" cy="31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0632188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0250" y="2131231"/>
            <a:ext cx="5493984" cy="1082232"/>
          </a:xfrm>
        </p:spPr>
        <p:txBody>
          <a:bodyPr/>
          <a:lstStyle/>
          <a:p>
            <a:pPr algn="ctr"/>
            <a:r>
              <a:rPr lang="ru-RU" sz="6000" dirty="0" smtClean="0">
                <a:latin typeface="Comic Sans MS" pitchFamily="66" charset="0"/>
              </a:rPr>
              <a:t>Молодцы!</a:t>
            </a:r>
            <a:endParaRPr lang="ru-RU" sz="60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22195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f96391487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1E4E79"/>
      </a:hlink>
      <a:folHlink>
        <a:srgbClr val="1E4E79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Презентация2" id="{69433D8B-8606-4ADE-9BA3-CD2F4BDFBA5D}" vid="{297C542E-FF64-4EC1-ADFD-FD10CBAE33E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AC5EAA778EFE4AB81F53BA0C48C9BB" ma:contentTypeVersion="" ma:contentTypeDescription="Create a new document." ma:contentTypeScope="" ma:versionID="84a7b908d236d3feec5cdc52fe85ba7c">
  <xsd:schema xmlns:xsd="http://www.w3.org/2001/XMLSchema" xmlns:xs="http://www.w3.org/2001/XMLSchema" xmlns:p="http://schemas.microsoft.com/office/2006/metadata/properties" xmlns:ns1="http://schemas.microsoft.com/sharepoint/v3" xmlns:ns2="6ee78bd2-4339-4042-adc0-bcc646419980" xmlns:ns3="2547570a-e5f4-4946-a4c3-82580e42479e" targetNamespace="http://schemas.microsoft.com/office/2006/metadata/properties" ma:root="true" ma:fieldsID="af74c33d54415a86935cc44ad597ec52" ns1:_="" ns2:_="" ns3:_="">
    <xsd:import namespace="http://schemas.microsoft.com/sharepoint/v3"/>
    <xsd:import namespace="6ee78bd2-4339-4042-adc0-bcc646419980"/>
    <xsd:import namespace="2547570a-e5f4-4946-a4c3-82580e42479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e78bd2-4339-4042-adc0-bcc64641998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47570a-e5f4-4946-a4c3-82580e42479e" elementFormDefault="qualified">
    <xsd:import namespace="http://schemas.microsoft.com/office/2006/documentManagement/types"/>
    <xsd:import namespace="http://schemas.microsoft.com/office/infopath/2007/PartnerControls"/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C2196CA-8D48-47B0-9C8C-268F70368960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32EC10D1-364F-4DE0-9381-C780B9C7D7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1738C6-D76B-4EA3-8A0C-A17BDC1DB5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ee78bd2-4339-4042-adc0-bcc646419980"/>
    <ds:schemaRef ds:uri="2547570a-e5f4-4946-a4c3-82580e4247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tf96391487</Template>
  <TotalTime>0</TotalTime>
  <Words>686</Words>
  <Application>Microsoft Office PowerPoint</Application>
  <PresentationFormat>Произвольный</PresentationFormat>
  <Paragraphs>177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tf96391487</vt:lpstr>
      <vt:lpstr>Математический ринг</vt:lpstr>
      <vt:lpstr>РАЗМИНКА</vt:lpstr>
      <vt:lpstr>ЗАДАНИЯ</vt:lpstr>
      <vt:lpstr>ВЕЛИКАЯ МУДРОСТЬ</vt:lpstr>
      <vt:lpstr>ХИТРЫЙ САДОВНИК</vt:lpstr>
      <vt:lpstr>БУДИЛЬНИК</vt:lpstr>
      <vt:lpstr>СКОЛЬКО ЧИСЕЛ?</vt:lpstr>
      <vt:lpstr>ВЕСЫ</vt:lpstr>
      <vt:lpstr>ВЕРНОЕ РАВЕНСТВО</vt:lpstr>
      <vt:lpstr>ПОЛОВИНА</vt:lpstr>
      <vt:lpstr>ТРЕУГОЛЬНИК</vt:lpstr>
      <vt:lpstr>ДАЛЬШЕ</vt:lpstr>
      <vt:lpstr>КОНКУРС КАПИТАНОВ</vt:lpstr>
      <vt:lpstr>ПЕРЕВОДЧИК</vt:lpstr>
      <vt:lpstr>СЕМЁРОЧКА</vt:lpstr>
      <vt:lpstr>ДЫМОК</vt:lpstr>
      <vt:lpstr>ДАЛЬШЕ</vt:lpstr>
      <vt:lpstr>ДЮЖИНА</vt:lpstr>
      <vt:lpstr>Молодцы!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2018-04-12T11:37:44Z</dcterms:created>
  <dcterms:modified xsi:type="dcterms:W3CDTF">2018-04-12T15:09:39Z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0x01010019AC5EAA778EFE4AB81F53BA0C48C9BB</vt:lpwstr>
  </property>
</Properties>
</file>