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xls" ContentType="application/vnd.ms-excel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2"/>
  </p:notesMasterIdLst>
  <p:sldIdLst>
    <p:sldId id="384" r:id="rId2"/>
    <p:sldId id="392" r:id="rId3"/>
    <p:sldId id="393" r:id="rId4"/>
    <p:sldId id="395" r:id="rId5"/>
    <p:sldId id="396" r:id="rId6"/>
    <p:sldId id="408" r:id="rId7"/>
    <p:sldId id="409" r:id="rId8"/>
    <p:sldId id="405" r:id="rId9"/>
    <p:sldId id="407" r:id="rId10"/>
    <p:sldId id="387" r:id="rId11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00FF"/>
    <a:srgbClr val="CCECFF"/>
    <a:srgbClr val="66CCFF"/>
    <a:srgbClr val="3399FF"/>
    <a:srgbClr val="6600CC"/>
    <a:srgbClr val="FFCCFF"/>
    <a:srgbClr val="9966FF"/>
    <a:srgbClr val="CC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108" autoAdjust="0"/>
    <p:restoredTop sz="94660"/>
  </p:normalViewPr>
  <p:slideViewPr>
    <p:cSldViewPr>
      <p:cViewPr varScale="1">
        <p:scale>
          <a:sx n="70" d="100"/>
          <a:sy n="70" d="100"/>
        </p:scale>
        <p:origin x="1770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image" Target="../media/image9.png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image" Target="../media/image11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DEA99BC4-A9FB-4508-A98C-36798029D533}" type="datetimeFigureOut">
              <a:rPr lang="ru-RU"/>
              <a:pPr>
                <a:defRPr/>
              </a:pPr>
              <a:t>25.01.2022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C8EA4C58-0D87-4F10-BA07-CD4F2186B616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8171655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4819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ru-RU" altLang="ru-RU" smtClean="0"/>
              <a:t> </a:t>
            </a:r>
          </a:p>
        </p:txBody>
      </p:sp>
      <p:sp>
        <p:nvSpPr>
          <p:cNvPr id="46084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1AAD00B7-744A-4783-A9CA-3C3664B941D8}" type="slidenum">
              <a:rPr lang="ru-RU">
                <a:solidFill>
                  <a:prstClr val="black"/>
                </a:solidFill>
              </a:rPr>
              <a:pPr>
                <a:defRPr/>
              </a:pPr>
              <a:t>1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25157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tIns="0" rIns="18288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C6D4F8-E205-4077-B2C9-2416312F27D7}" type="datetimeFigureOut">
              <a:rPr lang="ru-RU"/>
              <a:pPr>
                <a:defRPr/>
              </a:pPr>
              <a:t>25.01.2022</a:t>
            </a:fld>
            <a:endParaRPr lang="ru-RU" dirty="0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F9B9F4-8915-4E0A-ADE0-C496F99E1A51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  <p:transition>
    <p:randomBar dir="vert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5940C3-DA5D-413E-BADC-7ED06A92BF8B}" type="datetimeFigureOut">
              <a:rPr lang="ru-RU"/>
              <a:pPr>
                <a:defRPr/>
              </a:pPr>
              <a:t>25.01.2022</a:t>
            </a:fld>
            <a:endParaRPr lang="ru-RU" dirty="0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7129EE-5D9B-4437-B4F9-311CC34358F2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  <p:transition>
    <p:randomBar dir="vert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tIns="0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B0B305-4960-45A0-88F0-E9A0AE2AA1E3}" type="datetimeFigureOut">
              <a:rPr lang="ru-RU"/>
              <a:pPr>
                <a:defRPr/>
              </a:pPr>
              <a:t>25.01.2022</a:t>
            </a:fld>
            <a:endParaRPr lang="ru-RU" dirty="0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55BFF7-99CD-4D36-8275-A042DB73FE63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  <p:transition>
    <p:randomBar dir="vert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4E1F06-3B9E-4081-80FC-BD44F017B93A}" type="datetimeFigureOut">
              <a:rPr lang="ru-RU"/>
              <a:pPr>
                <a:defRPr/>
              </a:pPr>
              <a:t>25.01.2022</a:t>
            </a:fld>
            <a:endParaRPr lang="ru-RU" dirty="0"/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3C708C-1044-4A94-881F-D04398DADCB1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  <p:transition>
    <p:randomBar dir="vert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8EAA5E-E8CF-4901-90DB-5B4824987CDF}" type="datetimeFigureOut">
              <a:rPr lang="ru-RU"/>
              <a:pPr>
                <a:defRPr/>
              </a:pPr>
              <a:t>25.01.2022</a:t>
            </a:fld>
            <a:endParaRPr lang="ru-RU" dirty="0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E705A2-9020-4D47-B98F-96EACB0ED3C9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  <p:transition>
    <p:randomBar dir="vert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8AFD06-3622-4DA4-871B-275E3322F584}" type="datetimeFigureOut">
              <a:rPr lang="ru-RU"/>
              <a:pPr>
                <a:defRPr/>
              </a:pPr>
              <a:t>25.01.2022</a:t>
            </a:fld>
            <a:endParaRPr lang="ru-RU" dirty="0"/>
          </a:p>
        </p:txBody>
      </p:sp>
      <p:sp>
        <p:nvSpPr>
          <p:cNvPr id="4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7E145F-58E3-4DFE-89EA-2883B53295C8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  <p:transition>
    <p:randomBar dir="vert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70C3F9-2A5A-4E06-9FD1-8DA8A8E33AA4}" type="datetimeFigureOut">
              <a:rPr lang="ru-RU"/>
              <a:pPr>
                <a:defRPr/>
              </a:pPr>
              <a:t>25.01.2022</a:t>
            </a:fld>
            <a:endParaRPr lang="ru-RU" dirty="0"/>
          </a:p>
        </p:txBody>
      </p:sp>
      <p:sp>
        <p:nvSpPr>
          <p:cNvPr id="3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E6C351-81B5-491D-8CD2-3FE4B16309F5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  <p:transition>
    <p:randomBar dir="vert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CC9CF8-244C-416A-94A9-22247BFBCE90}" type="datetimeFigureOut">
              <a:rPr lang="ru-RU"/>
              <a:pPr>
                <a:defRPr/>
              </a:pPr>
              <a:t>25.01.2022</a:t>
            </a:fld>
            <a:endParaRPr lang="ru-RU" dirty="0"/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2C512C-3685-49E4-BFFF-AF5BDE768957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  <p:transition>
    <p:randomBar dir="vert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с одним вырезанным скругленным углом 4"/>
          <p:cNvSpPr/>
          <p:nvPr/>
        </p:nvSpPr>
        <p:spPr>
          <a:xfrm rot="420000" flipV="1">
            <a:off x="3165475" y="1108075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Прямоугольный треугольник 5"/>
          <p:cNvSpPr/>
          <p:nvPr/>
        </p:nvSpPr>
        <p:spPr>
          <a:xfrm rot="420000" flipV="1">
            <a:off x="8004175" y="5359400"/>
            <a:ext cx="1555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7" name="Полилиния 6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ru-RU" noProof="0" dirty="0" smtClean="0"/>
              <a:t>Вставка рисунка</a:t>
            </a:r>
            <a:endParaRPr lang="en-US" noProof="0" dirty="0"/>
          </a:p>
        </p:txBody>
      </p:sp>
      <p:sp>
        <p:nvSpPr>
          <p:cNvPr id="9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136B99-AB59-4B65-840E-B594DB86BEBD}" type="datetimeFigureOut">
              <a:rPr lang="ru-RU"/>
              <a:pPr>
                <a:defRPr/>
              </a:pPr>
              <a:t>25.01.2022</a:t>
            </a:fld>
            <a:endParaRPr lang="ru-RU" dirty="0"/>
          </a:p>
        </p:txBody>
      </p:sp>
      <p:sp>
        <p:nvSpPr>
          <p:cNvPr id="10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1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8A6C4E-52A8-4599-ADB8-A8D5BEABF0DF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  <p:transition>
    <p:randomBar dir="vert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29845E-ABE9-448F-AA6F-068636719CE1}" type="datetimeFigureOut">
              <a:rPr lang="ru-RU"/>
              <a:pPr>
                <a:defRPr/>
              </a:pPr>
              <a:t>25.01.2022</a:t>
            </a:fld>
            <a:endParaRPr lang="ru-RU" dirty="0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16E183-6CA3-41A9-B9EE-E6D66FB66052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  <p:transition>
    <p:randomBar dir="vert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002DF9-6536-4B1B-9501-3C2520C3393C}" type="datetimeFigureOut">
              <a:rPr lang="ru-RU"/>
              <a:pPr>
                <a:defRPr/>
              </a:pPr>
              <a:t>25.01.2022</a:t>
            </a:fld>
            <a:endParaRPr lang="ru-RU" dirty="0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849AAC-785B-435E-B5F7-612080DEC128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  <p:transition>
    <p:randomBar dir="vert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>
  <p:cSld name="Заголовок, клип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301625"/>
            <a:ext cx="7772400" cy="1462088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Клип 2"/>
          <p:cNvSpPr>
            <a:spLocks noGrp="1"/>
          </p:cNvSpPr>
          <p:nvPr>
            <p:ph type="clipArt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139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40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141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5B41DA-BDD3-4D4A-BBE3-46E5230C000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 cstate="screen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938"/>
            <a:ext cx="916305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938"/>
            <a:ext cx="47625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</a:endParaRPr>
          </a:p>
        </p:txBody>
      </p:sp>
      <p:sp>
        <p:nvSpPr>
          <p:cNvPr id="3076" name="Заголовок 8"/>
          <p:cNvSpPr>
            <a:spLocks noGrp="1"/>
          </p:cNvSpPr>
          <p:nvPr>
            <p:ph type="title"/>
          </p:nvPr>
        </p:nvSpPr>
        <p:spPr bwMode="auto">
          <a:xfrm>
            <a:off x="457200" y="704850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  <a:endParaRPr lang="en-US" altLang="ru-RU" smtClean="0"/>
          </a:p>
        </p:txBody>
      </p:sp>
      <p:sp>
        <p:nvSpPr>
          <p:cNvPr id="3077" name="Текст 29"/>
          <p:cNvSpPr>
            <a:spLocks noGrp="1"/>
          </p:cNvSpPr>
          <p:nvPr>
            <p:ph type="body" idx="1"/>
          </p:nvPr>
        </p:nvSpPr>
        <p:spPr bwMode="auto">
          <a:xfrm>
            <a:off x="457200" y="1935163"/>
            <a:ext cx="8229600" cy="438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  <a:endParaRPr lang="en-US" altLang="ru-RU" smtClean="0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3A14BCE4-EDB9-4414-B38A-74F0AAEBA45E}" type="datetimeFigureOut">
              <a:rPr lang="ru-RU"/>
              <a:pPr>
                <a:defRPr/>
              </a:pPr>
              <a:t>25.01.2022</a:t>
            </a:fld>
            <a:endParaRPr lang="ru-RU" dirty="0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BF066AB9-B917-4685-9101-E4ABFCE692D7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  <p:grpSp>
        <p:nvGrpSpPr>
          <p:cNvPr id="3081" name="Группа 1"/>
          <p:cNvGrpSpPr>
            <a:grpSpLocks/>
          </p:cNvGrpSpPr>
          <p:nvPr/>
        </p:nvGrpSpPr>
        <p:grpSpPr bwMode="auto">
          <a:xfrm>
            <a:off x="-19050" y="203200"/>
            <a:ext cx="9180513" cy="647700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81" r:id="rId1"/>
    <p:sldLayoutId id="2147483982" r:id="rId2"/>
    <p:sldLayoutId id="2147483983" r:id="rId3"/>
    <p:sldLayoutId id="2147483984" r:id="rId4"/>
    <p:sldLayoutId id="2147483985" r:id="rId5"/>
    <p:sldLayoutId id="2147483986" r:id="rId6"/>
    <p:sldLayoutId id="2147483987" r:id="rId7"/>
    <p:sldLayoutId id="2147483988" r:id="rId8"/>
    <p:sldLayoutId id="2147483991" r:id="rId9"/>
    <p:sldLayoutId id="2147483989" r:id="rId10"/>
    <p:sldLayoutId id="2147483990" r:id="rId11"/>
    <p:sldLayoutId id="2147483992" r:id="rId12"/>
  </p:sldLayoutIdLst>
  <p:transition>
    <p:randomBar dir="vert"/>
  </p:transition>
  <p:txStyles>
    <p:titleStyle>
      <a:lvl1pPr algn="l" rtl="0" eaLnBrk="0" fontAlgn="base" hangingPunct="0">
        <a:spcBef>
          <a:spcPct val="0"/>
        </a:spcBef>
        <a:spcAft>
          <a:spcPct val="0"/>
        </a:spcAft>
        <a:defRPr sz="5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rgbClr val="A04DA3"/>
        </a:buClr>
        <a:buSzPct val="95000"/>
        <a:buFont typeface="Wingdings 2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buChar char="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 2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 rtl="0" eaLnBrk="0" fontAlgn="base" hangingPunct="0">
        <a:spcBef>
          <a:spcPct val="20000"/>
        </a:spcBef>
        <a:spcAft>
          <a:spcPct val="0"/>
        </a:spcAft>
        <a:buClr>
          <a:srgbClr val="A04DA3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 rtl="0" eaLnBrk="0" fontAlgn="base" hangingPunct="0">
        <a:spcBef>
          <a:spcPct val="20000"/>
        </a:spcBef>
        <a:spcAft>
          <a:spcPct val="0"/>
        </a:spcAft>
        <a:buClr>
          <a:srgbClr val="C4652D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hyperlink" Target="http://images.yandex.ru/yandsearch?source=wiz&amp;text=%D0%9C%D0%B5-109&amp;noreask=1&amp;pos=1&amp;rpt=simage&amp;lr=39&amp;uinfo=sw-991-sh-605-fw-766-fh-448-pd-1&amp;img_url=http://www.bvvaul.ru/UserFiles/Image/art/kartini_konovalov/11me_109__2001.jpg" TargetMode="Externa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hyperlink" Target="http://images.yandex.ru/yandsearch?source=wiz&amp;text=%D1%84%D0%B2-190&amp;noreask=1&amp;img_url=http://www.todo-aviones.com.ar/aleman/fw190/fw190g3.jpg&amp;pos=0&amp;rpt=simage&amp;lr=39" TargetMode="Externa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8.jpeg"/><Relationship Id="rId4" Type="http://schemas.openxmlformats.org/officeDocument/2006/relationships/hyperlink" Target="http://images.yandex.ru/yandsearch?text=%D0%AF%D0%BA-1&amp;pos=0&amp;rpt=simage&amp;lr=39&amp;noreask=1&amp;source=wiz&amp;uinfo=sw-991-sh-579-fw-766-fh-448-pd-1&amp;img_url=http://rnns.ru/uploads/posts/2010-02/1266384192_10.jpg" TargetMode="Externa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_____Microsoft_Excel_97-20032.xls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5" Type="http://schemas.openxmlformats.org/officeDocument/2006/relationships/image" Target="../media/image9.png"/><Relationship Id="rId4" Type="http://schemas.openxmlformats.org/officeDocument/2006/relationships/oleObject" Target="../embeddings/_____Microsoft_Excel_97-20031.xls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emf"/><Relationship Id="rId3" Type="http://schemas.openxmlformats.org/officeDocument/2006/relationships/oleObject" Target="../embeddings/oleObject3.bin"/><Relationship Id="rId7" Type="http://schemas.openxmlformats.org/officeDocument/2006/relationships/oleObject" Target="../embeddings/_____Microsoft_Excel_97-20034.xls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4.bin"/><Relationship Id="rId5" Type="http://schemas.openxmlformats.org/officeDocument/2006/relationships/image" Target="../media/image11.emf"/><Relationship Id="rId4" Type="http://schemas.openxmlformats.org/officeDocument/2006/relationships/oleObject" Target="../embeddings/_____Microsoft_Excel_97-20033.xls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hyperlink" Target="http://airaces.narod.ru/all1/kojedub.htm" TargetMode="Externa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4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images.yandex.ru/yandsearch?text=%D0%AF%D0%BA-1&amp;pos" TargetMode="External"/><Relationship Id="rId2" Type="http://schemas.openxmlformats.org/officeDocument/2006/relationships/hyperlink" Target="http://www.encyclopaedia-russia.ru/article.php?id=535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airaces.narod.ru/abc/k.htm" TargetMode="External"/><Relationship Id="rId4" Type="http://schemas.openxmlformats.org/officeDocument/2006/relationships/hyperlink" Target="http://commons.wikimedia.org/wiki/File:Kozhedub2.jpg?uselang=ru" TargetMode="Externa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Выноска-облако 5"/>
          <p:cNvSpPr/>
          <p:nvPr/>
        </p:nvSpPr>
        <p:spPr>
          <a:xfrm>
            <a:off x="230188" y="174625"/>
            <a:ext cx="7885112" cy="3097213"/>
          </a:xfrm>
          <a:prstGeom prst="cloudCallout">
            <a:avLst>
              <a:gd name="adj1" fmla="val -100681"/>
              <a:gd name="adj2" fmla="val 47063"/>
            </a:avLst>
          </a:prstGeom>
          <a:solidFill>
            <a:schemeClr val="bg1"/>
          </a:solidFill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2049" name="Rectangle 1"/>
          <p:cNvSpPr>
            <a:spLocks noChangeArrowheads="1"/>
          </p:cNvSpPr>
          <p:nvPr/>
        </p:nvSpPr>
        <p:spPr bwMode="auto">
          <a:xfrm>
            <a:off x="785813" y="846138"/>
            <a:ext cx="6089650" cy="1939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ctr">
              <a:defRPr/>
            </a:pPr>
            <a:r>
              <a:rPr lang="ru-RU" sz="24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ea typeface="Times New Roman" pitchFamily="18" charset="0"/>
                <a:cs typeface="Franklin Gothic Medium Cond" pitchFamily="34" charset="0"/>
              </a:rPr>
              <a:t>Самолеты </a:t>
            </a:r>
            <a:r>
              <a:rPr lang="ru-RU" sz="2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ea typeface="Times New Roman" pitchFamily="18" charset="0"/>
                <a:cs typeface="Franklin Gothic Medium Cond" pitchFamily="34" charset="0"/>
              </a:rPr>
              <a:t>— это летательные аппараты для полетов с помощью двигателей и крыльев. Это нужные машины: они возят людей, доставляют тяжелые грузы. Все самолеты вместе называются </a:t>
            </a:r>
            <a:r>
              <a:rPr lang="ru-RU" sz="24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ea typeface="Times New Roman" pitchFamily="18" charset="0"/>
                <a:cs typeface="Franklin Gothic Medium Cond" pitchFamily="34" charset="0"/>
              </a:rPr>
              <a:t>авиацией</a:t>
            </a:r>
            <a:r>
              <a:rPr lang="ru-RU" sz="2400" b="1" i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ea typeface="Times New Roman" pitchFamily="18" charset="0"/>
                <a:cs typeface="Franklin Gothic Medium Cond" pitchFamily="34" charset="0"/>
              </a:rPr>
              <a:t>.</a:t>
            </a:r>
            <a:endParaRPr lang="ru-RU" sz="2400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/>
            </a:endParaRPr>
          </a:p>
        </p:txBody>
      </p:sp>
      <p:pic>
        <p:nvPicPr>
          <p:cNvPr id="2051" name="Picture 3" descr="Картинка 234 из 137129"/>
          <p:cNvPicPr>
            <a:picLocks noChangeAspect="1" noChangeArrowheads="1"/>
          </p:cNvPicPr>
          <p:nvPr/>
        </p:nvPicPr>
        <p:blipFill>
          <a:blip r:embed="rId3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462338" y="2619375"/>
            <a:ext cx="5648325" cy="42386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>
    <p:randomBar dir="vert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Прямоугольник 1"/>
          <p:cNvSpPr>
            <a:spLocks noChangeArrowheads="1"/>
          </p:cNvSpPr>
          <p:nvPr/>
        </p:nvSpPr>
        <p:spPr bwMode="auto">
          <a:xfrm>
            <a:off x="755650" y="836613"/>
            <a:ext cx="7704138" cy="1220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ts val="2225"/>
              </a:lnSpc>
            </a:pPr>
            <a:r>
              <a:rPr lang="ru-RU" b="1"/>
              <a:t>Гипотеза:</a:t>
            </a:r>
            <a:r>
              <a:rPr lang="ru-RU"/>
              <a:t> </a:t>
            </a:r>
            <a:r>
              <a:rPr lang="en-US"/>
              <a:t>      </a:t>
            </a:r>
            <a:r>
              <a:rPr lang="ru-RU" i="1"/>
              <a:t>советские самолёты, участвовавшие в  Курской битве лучше, чем фашистские, что помогло одержать победу в Курском сражении 1943 года.</a:t>
            </a:r>
            <a:endParaRPr lang="ru-RU" b="1" i="1"/>
          </a:p>
          <a:p>
            <a:pPr>
              <a:lnSpc>
                <a:spcPts val="2225"/>
              </a:lnSpc>
            </a:pPr>
            <a:endParaRPr lang="ru-RU" b="1" i="1"/>
          </a:p>
        </p:txBody>
      </p:sp>
      <p:sp>
        <p:nvSpPr>
          <p:cNvPr id="9219" name="Прямоугольник 2"/>
          <p:cNvSpPr>
            <a:spLocks noChangeArrowheads="1"/>
          </p:cNvSpPr>
          <p:nvPr/>
        </p:nvSpPr>
        <p:spPr bwMode="auto">
          <a:xfrm>
            <a:off x="684213" y="1916113"/>
            <a:ext cx="7704137" cy="1220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ts val="2225"/>
              </a:lnSpc>
            </a:pPr>
            <a:endParaRPr lang="ru-RU" b="1" i="1"/>
          </a:p>
          <a:p>
            <a:pPr>
              <a:lnSpc>
                <a:spcPts val="2225"/>
              </a:lnSpc>
            </a:pPr>
            <a:r>
              <a:rPr lang="ru-RU" b="1"/>
              <a:t>Цель:</a:t>
            </a:r>
            <a:r>
              <a:rPr lang="ru-RU"/>
              <a:t> </a:t>
            </a:r>
            <a:r>
              <a:rPr lang="en-US"/>
              <a:t>  </a:t>
            </a:r>
            <a:r>
              <a:rPr lang="ru-RU" i="1"/>
              <a:t>проверить выдвинутую гипотезу, </a:t>
            </a:r>
            <a:r>
              <a:rPr lang="en-US" i="1"/>
              <a:t> </a:t>
            </a:r>
            <a:r>
              <a:rPr lang="ru-RU" i="1"/>
              <a:t>доказав </a:t>
            </a:r>
            <a:r>
              <a:rPr lang="en-US" i="1"/>
              <a:t> </a:t>
            </a:r>
            <a:r>
              <a:rPr lang="ru-RU" i="1"/>
              <a:t>или опровергнув </a:t>
            </a:r>
            <a:r>
              <a:rPr lang="en-US" i="1"/>
              <a:t> </a:t>
            </a:r>
            <a:r>
              <a:rPr lang="ru-RU" i="1"/>
              <a:t>её </a:t>
            </a:r>
            <a:r>
              <a:rPr lang="en-US" i="1"/>
              <a:t> </a:t>
            </a:r>
            <a:r>
              <a:rPr lang="ru-RU" i="1"/>
              <a:t>о</a:t>
            </a:r>
            <a:r>
              <a:rPr lang="en-US" i="1"/>
              <a:t> </a:t>
            </a:r>
            <a:r>
              <a:rPr lang="ru-RU" i="1"/>
              <a:t> том, что  советские  военные самолёты лучше, чем самолеты противника. </a:t>
            </a:r>
            <a:endParaRPr lang="ru-RU" b="1" i="1"/>
          </a:p>
        </p:txBody>
      </p:sp>
      <p:pic>
        <p:nvPicPr>
          <p:cNvPr id="9220" name="Рисунок 5" descr="11me_109__2001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684213" y="3357563"/>
            <a:ext cx="3600450" cy="2519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1" name="Рисунок 6" descr="300px-La-5_Moscow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4500563" y="3357563"/>
            <a:ext cx="3816350" cy="2519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randomBar dir="vert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1"/>
          <p:cNvSpPr>
            <a:spLocks noChangeArrowheads="1"/>
          </p:cNvSpPr>
          <p:nvPr/>
        </p:nvSpPr>
        <p:spPr bwMode="auto">
          <a:xfrm>
            <a:off x="0" y="923925"/>
            <a:ext cx="8893175" cy="3138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indent="450850" eaLnBrk="0" hangingPunct="0"/>
            <a:r>
              <a:rPr lang="ru-RU" sz="2000" b="1">
                <a:cs typeface="Times New Roman" pitchFamily="18" charset="0"/>
              </a:rPr>
              <a:t>Задачи:</a:t>
            </a:r>
            <a:r>
              <a:rPr lang="ru-RU" sz="2000">
                <a:cs typeface="Times New Roman" pitchFamily="18" charset="0"/>
              </a:rPr>
              <a:t> </a:t>
            </a:r>
            <a:endParaRPr lang="ru-RU" sz="2000"/>
          </a:p>
          <a:p>
            <a:pPr indent="450850" eaLnBrk="0" hangingPunct="0"/>
            <a:r>
              <a:rPr lang="ru-RU" sz="2000" i="1">
                <a:cs typeface="Times New Roman" pitchFamily="18" charset="0"/>
              </a:rPr>
              <a:t>- познакомиться с историей самолетостроения</a:t>
            </a:r>
            <a:endParaRPr lang="ru-RU" sz="2000"/>
          </a:p>
          <a:p>
            <a:pPr indent="450850" eaLnBrk="0" hangingPunct="0"/>
            <a:r>
              <a:rPr lang="ru-RU" sz="2000" i="1">
                <a:cs typeface="Times New Roman" pitchFamily="18" charset="0"/>
              </a:rPr>
              <a:t>- сравнить некоторые технические показатели советских и фашистских самолетов;</a:t>
            </a:r>
            <a:endParaRPr lang="ru-RU" sz="2000"/>
          </a:p>
          <a:p>
            <a:pPr indent="450850" eaLnBrk="0" hangingPunct="0"/>
            <a:r>
              <a:rPr lang="ru-RU" sz="2000" i="1">
                <a:cs typeface="Times New Roman" pitchFamily="18" charset="0"/>
              </a:rPr>
              <a:t>- составить сравнительные таблицы;                                                                </a:t>
            </a:r>
            <a:endParaRPr lang="ru-RU" sz="2000"/>
          </a:p>
          <a:p>
            <a:pPr indent="450850" eaLnBrk="0" hangingPunct="0"/>
            <a:r>
              <a:rPr lang="ru-RU" sz="2000" i="1">
                <a:cs typeface="Times New Roman" pitchFamily="18" charset="0"/>
              </a:rPr>
              <a:t>- наглядно показать на диаграммах преимущество одной из сторон военных действий в небе;</a:t>
            </a:r>
            <a:endParaRPr lang="ru-RU" sz="2000"/>
          </a:p>
          <a:p>
            <a:pPr indent="450850" eaLnBrk="0" hangingPunct="0"/>
            <a:r>
              <a:rPr lang="ru-RU" sz="2000" i="1">
                <a:cs typeface="Times New Roman" pitchFamily="18" charset="0"/>
              </a:rPr>
              <a:t>- сделать выводы, подтверждая или опровергая выдвинутую мной гипотезу.</a:t>
            </a:r>
            <a:endParaRPr lang="ru-RU" sz="2000"/>
          </a:p>
          <a:p>
            <a:pPr indent="450850" eaLnBrk="0" hangingPunct="0"/>
            <a:endParaRPr lang="ru-RU"/>
          </a:p>
        </p:txBody>
      </p:sp>
      <p:pic>
        <p:nvPicPr>
          <p:cNvPr id="3" name="Picture 3" descr="Картинка 234 из 137129"/>
          <p:cNvPicPr>
            <a:picLocks noChangeAspect="1" noChangeArrowheads="1"/>
          </p:cNvPicPr>
          <p:nvPr/>
        </p:nvPicPr>
        <p:blipFill>
          <a:blip r:embed="rId2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462338" y="3284538"/>
            <a:ext cx="5648325" cy="357346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>
    <p:randomBar dir="vert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5400" b="1" smtClean="0"/>
              <a:t>Исследовательская </a:t>
            </a:r>
            <a:r>
              <a:rPr lang="en-US" sz="5400" b="1" smtClean="0"/>
              <a:t>  </a:t>
            </a:r>
            <a:r>
              <a:rPr lang="ru-RU" sz="5400" b="1" smtClean="0"/>
              <a:t>часть.</a:t>
            </a:r>
            <a:r>
              <a:rPr lang="ru-RU" sz="5400" smtClean="0"/>
              <a:t> </a:t>
            </a:r>
            <a:endParaRPr lang="ru-RU" smtClean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80000"/>
              </a:lnSpc>
              <a:buFont typeface="Wingdings 2" pitchFamily="18" charset="2"/>
              <a:buNone/>
              <a:defRPr/>
            </a:pPr>
            <a:r>
              <a:rPr lang="ru-RU" sz="2400" dirty="0" smtClean="0"/>
              <a:t>Какие же самолеты, кроме уже упомянутых выше, участвовали в Курской битве в 1943 году?   Продолжаю поиск и изучение! </a:t>
            </a:r>
          </a:p>
          <a:p>
            <a:pPr marL="609600" indent="-609600" eaLnBrk="1" hangingPunct="1">
              <a:lnSpc>
                <a:spcPct val="80000"/>
              </a:lnSpc>
              <a:buFont typeface="Wingdings 2" pitchFamily="18" charset="2"/>
              <a:buNone/>
              <a:defRPr/>
            </a:pPr>
            <a:r>
              <a:rPr lang="ru-RU" sz="2400" dirty="0" smtClean="0"/>
              <a:t>        Читаю в литературе и нахожу в интернете, что </a:t>
            </a:r>
          </a:p>
          <a:p>
            <a:pPr marL="609600" indent="-609600" eaLnBrk="1" hangingPunct="1">
              <a:lnSpc>
                <a:spcPct val="80000"/>
              </a:lnSpc>
              <a:buFont typeface="Wingdings 2" pitchFamily="18" charset="2"/>
              <a:buNone/>
              <a:defRPr/>
            </a:pPr>
            <a:r>
              <a:rPr lang="ru-RU" sz="2400" dirty="0" smtClean="0"/>
              <a:t>- с советской стороны:       Ту-2, Ил-2, Ла-5, Як-1, </a:t>
            </a:r>
          </a:p>
          <a:p>
            <a:pPr marL="609600" indent="-609600" eaLnBrk="1" hangingPunct="1">
              <a:lnSpc>
                <a:spcPct val="80000"/>
              </a:lnSpc>
              <a:buFontTx/>
              <a:buChar char="-"/>
              <a:defRPr/>
            </a:pPr>
            <a:r>
              <a:rPr lang="ru-RU" sz="2400" dirty="0" smtClean="0"/>
              <a:t>со стороны противника – самолёты:  Фв-190, Ме-109, Ю-87, Хейнкель-129.  </a:t>
            </a:r>
          </a:p>
          <a:p>
            <a:pPr marL="609600" indent="-609600" eaLnBrk="1" hangingPunct="1">
              <a:lnSpc>
                <a:spcPct val="80000"/>
              </a:lnSpc>
              <a:buFontTx/>
              <a:buChar char="-"/>
              <a:defRPr/>
            </a:pPr>
            <a:endParaRPr lang="ru-RU" sz="2000" dirty="0" smtClean="0"/>
          </a:p>
          <a:p>
            <a:pPr marL="0" indent="0" eaLnBrk="1" hangingPunct="1">
              <a:lnSpc>
                <a:spcPct val="80000"/>
              </a:lnSpc>
              <a:buFont typeface="Wingdings 2" pitchFamily="18" charset="2"/>
              <a:buNone/>
              <a:defRPr/>
            </a:pPr>
            <a:r>
              <a:rPr lang="ru-RU" sz="2000" dirty="0" smtClean="0"/>
              <a:t>Но так как эффективной ударной силой являются </a:t>
            </a:r>
            <a:r>
              <a:rPr lang="ru-RU" sz="2000" b="1" dirty="0" smtClean="0"/>
              <a:t>ИСТРЕБИТЕЛИ</a:t>
            </a:r>
            <a:r>
              <a:rPr lang="ru-RU" sz="2000" dirty="0" smtClean="0"/>
              <a:t>, то меня больше всего, конечно, заинтересовали они. </a:t>
            </a:r>
          </a:p>
          <a:p>
            <a:pPr marL="0" indent="0" eaLnBrk="1" hangingPunct="1">
              <a:lnSpc>
                <a:spcPct val="80000"/>
              </a:lnSpc>
              <a:buFont typeface="Wingdings 2" pitchFamily="18" charset="2"/>
              <a:buNone/>
              <a:defRPr/>
            </a:pPr>
            <a:r>
              <a:rPr lang="ru-RU" sz="2000" dirty="0" smtClean="0"/>
              <a:t>   Поэтому-то  я  и выбрал для сравнения самолёты-</a:t>
            </a:r>
            <a:r>
              <a:rPr lang="ru-RU" sz="2000" b="1" dirty="0" smtClean="0"/>
              <a:t>истребители </a:t>
            </a:r>
            <a:r>
              <a:rPr lang="ru-RU" sz="2000" dirty="0" smtClean="0"/>
              <a:t>Курской битвы:</a:t>
            </a:r>
          </a:p>
          <a:p>
            <a:pPr marL="609600" indent="-609600" eaLnBrk="1" hangingPunct="1">
              <a:lnSpc>
                <a:spcPct val="80000"/>
              </a:lnSpc>
              <a:buFont typeface="Wingdings 2" pitchFamily="18" charset="2"/>
              <a:buNone/>
              <a:defRPr/>
            </a:pPr>
            <a:r>
              <a:rPr lang="ru-RU" sz="2000" dirty="0" smtClean="0"/>
              <a:t>- фашистский  истребитель  </a:t>
            </a:r>
            <a:r>
              <a:rPr lang="ru-RU" sz="2000" dirty="0" err="1" smtClean="0"/>
              <a:t>Фв</a:t>
            </a:r>
            <a:r>
              <a:rPr lang="ru-RU" sz="2000" dirty="0" smtClean="0"/>
              <a:t> – 190;</a:t>
            </a:r>
          </a:p>
          <a:p>
            <a:pPr marL="609600" indent="-609600" eaLnBrk="1" hangingPunct="1">
              <a:lnSpc>
                <a:spcPct val="80000"/>
              </a:lnSpc>
              <a:buFont typeface="Wingdings 2" pitchFamily="18" charset="2"/>
              <a:buNone/>
              <a:defRPr/>
            </a:pPr>
            <a:r>
              <a:rPr lang="ru-RU" sz="2000" dirty="0" smtClean="0"/>
              <a:t>- советский   истребитель  Як-1.</a:t>
            </a:r>
            <a:endParaRPr lang="ru-RU" sz="2000" b="1" dirty="0" smtClean="0"/>
          </a:p>
          <a:p>
            <a:pPr>
              <a:defRPr/>
            </a:pPr>
            <a:endParaRPr lang="ru-RU" dirty="0"/>
          </a:p>
        </p:txBody>
      </p:sp>
    </p:spTree>
  </p:cSld>
  <p:clrMapOvr>
    <a:masterClrMapping/>
  </p:clrMapOvr>
  <p:transition>
    <p:randomBar dir="vert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620688"/>
            <a:ext cx="7772400" cy="2058504"/>
          </a:xfrm>
        </p:spPr>
        <p:txBody>
          <a:bodyPr/>
          <a:lstStyle/>
          <a:p>
            <a:pPr>
              <a:defRPr/>
            </a:pPr>
            <a:r>
              <a:rPr lang="ru-RU" sz="2400" b="0" i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Самолёт противника:   Фв-190</a:t>
            </a:r>
            <a:r>
              <a:rPr lang="ru-RU" sz="2000" i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                        </a:t>
            </a:r>
            <a:r>
              <a:rPr lang="ru-RU" sz="6000" i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  </a:t>
            </a:r>
            <a:br>
              <a:rPr lang="ru-RU" sz="6000" i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</a:br>
            <a:endParaRPr lang="ru-RU"/>
          </a:p>
        </p:txBody>
      </p:sp>
      <p:sp>
        <p:nvSpPr>
          <p:cNvPr id="24579" name="Текст 2"/>
          <p:cNvSpPr>
            <a:spLocks noGrp="1"/>
          </p:cNvSpPr>
          <p:nvPr>
            <p:ph type="body" idx="1"/>
          </p:nvPr>
        </p:nvSpPr>
        <p:spPr>
          <a:xfrm>
            <a:off x="530225" y="2705100"/>
            <a:ext cx="7772400" cy="1509713"/>
          </a:xfrm>
        </p:spPr>
        <p:txBody>
          <a:bodyPr/>
          <a:lstStyle/>
          <a:p>
            <a:r>
              <a:rPr lang="ru-RU" sz="2400" b="1" i="1" smtClean="0">
                <a:latin typeface="Arial" charset="0"/>
                <a:cs typeface="Times New Roman" pitchFamily="18" charset="0"/>
              </a:rPr>
              <a:t> </a:t>
            </a:r>
          </a:p>
          <a:p>
            <a:endParaRPr lang="ru-RU" sz="2400" b="1" i="1" smtClean="0">
              <a:latin typeface="Arial" charset="0"/>
              <a:cs typeface="Times New Roman" pitchFamily="18" charset="0"/>
            </a:endParaRPr>
          </a:p>
          <a:p>
            <a:r>
              <a:rPr lang="ru-RU" sz="2400" i="1" smtClean="0">
                <a:latin typeface="Arial" charset="0"/>
                <a:cs typeface="Times New Roman" pitchFamily="18" charset="0"/>
              </a:rPr>
              <a:t>Советский   истребитель:   Як-1</a:t>
            </a:r>
            <a:endParaRPr lang="ru-RU" sz="3600" smtClean="0">
              <a:latin typeface="Arial" charset="0"/>
            </a:endParaRPr>
          </a:p>
          <a:p>
            <a:endParaRPr lang="ru-RU" smtClean="0"/>
          </a:p>
        </p:txBody>
      </p:sp>
      <p:pic>
        <p:nvPicPr>
          <p:cNvPr id="24580" name="Picture 2" descr="i?id=423366450-04-72&amp;n=21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5292725" y="1484313"/>
            <a:ext cx="3725863" cy="180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81" name="Picture 6" descr="i?id=431424283-42-72&amp;n=21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screen"/>
          <a:srcRect t="18646"/>
          <a:stretch>
            <a:fillRect/>
          </a:stretch>
        </p:blipFill>
        <p:spPr bwMode="auto">
          <a:xfrm>
            <a:off x="684213" y="4508500"/>
            <a:ext cx="4219575" cy="1903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randomBar dir="vert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8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981075"/>
            <a:ext cx="4319587" cy="719138"/>
          </a:xfrm>
        </p:spPr>
        <p:txBody>
          <a:bodyPr/>
          <a:lstStyle/>
          <a:p>
            <a:pPr eaLnBrk="1" hangingPunct="1"/>
            <a:r>
              <a:rPr lang="ru-RU" sz="2800" b="1" smtClean="0"/>
              <a:t> </a:t>
            </a:r>
            <a:r>
              <a:rPr lang="ru-RU" sz="2000" b="1" smtClean="0"/>
              <a:t>Диаграммы</a:t>
            </a:r>
            <a:r>
              <a:rPr lang="ru-RU" sz="2000" smtClean="0"/>
              <a:t> Фв-190  и  Як-1</a:t>
            </a:r>
            <a:endParaRPr lang="ru-RU" sz="2800" smtClean="0"/>
          </a:p>
        </p:txBody>
      </p:sp>
      <p:sp>
        <p:nvSpPr>
          <p:cNvPr id="1029" name="Rectangle 3"/>
          <p:cNvSpPr>
            <a:spLocks noGrp="1" noChangeArrowheads="1"/>
          </p:cNvSpPr>
          <p:nvPr>
            <p:ph type="body" sz="half" idx="2"/>
          </p:nvPr>
        </p:nvSpPr>
        <p:spPr>
          <a:xfrm>
            <a:off x="4716463" y="2133600"/>
            <a:ext cx="3743325" cy="1655763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Tx/>
              <a:buNone/>
            </a:pPr>
            <a:r>
              <a:rPr lang="ru-RU" sz="1800" b="1" smtClean="0"/>
              <a:t>Максимальная высота, м </a:t>
            </a:r>
          </a:p>
          <a:p>
            <a:pPr eaLnBrk="1" hangingPunct="1">
              <a:lnSpc>
                <a:spcPct val="80000"/>
              </a:lnSpc>
            </a:pPr>
            <a:endParaRPr lang="ru-RU" sz="1600" b="1" smtClean="0"/>
          </a:p>
          <a:p>
            <a:pPr eaLnBrk="1" hangingPunct="1">
              <a:lnSpc>
                <a:spcPct val="80000"/>
              </a:lnSpc>
            </a:pPr>
            <a:endParaRPr lang="ru-RU" sz="1600" b="1" smtClean="0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1600" b="1" smtClean="0"/>
              <a:t>I</a:t>
            </a:r>
            <a:r>
              <a:rPr lang="ru-RU" sz="1600" b="1" smtClean="0"/>
              <a:t>.Вывод №1 :  Як-1 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ru-RU" sz="1600" b="1" smtClean="0"/>
              <a:t>поднимается  в  небо 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ru-RU" sz="1600" b="1" smtClean="0"/>
              <a:t>гораздо выше, чем Фв-190. </a:t>
            </a:r>
          </a:p>
          <a:p>
            <a:pPr eaLnBrk="1" hangingPunct="1">
              <a:lnSpc>
                <a:spcPct val="80000"/>
              </a:lnSpc>
            </a:pPr>
            <a:endParaRPr lang="ru-RU" sz="1600" b="1" smtClean="0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ru-RU" sz="1600" b="1" smtClean="0"/>
              <a:t>	</a:t>
            </a:r>
          </a:p>
        </p:txBody>
      </p:sp>
      <p:sp>
        <p:nvSpPr>
          <p:cNvPr id="1030" name="Rectangle 6"/>
          <p:cNvSpPr>
            <a:spLocks noChangeArrowheads="1"/>
          </p:cNvSpPr>
          <p:nvPr/>
        </p:nvSpPr>
        <p:spPr bwMode="auto">
          <a:xfrm>
            <a:off x="0" y="25812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1026" name="Object 5"/>
          <p:cNvGraphicFramePr>
            <a:graphicFrameLocks noChangeAspect="1"/>
          </p:cNvGraphicFramePr>
          <p:nvPr/>
        </p:nvGraphicFramePr>
        <p:xfrm>
          <a:off x="301625" y="4559300"/>
          <a:ext cx="3694113" cy="1698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8" r:id="rId4" imgW="3700593" imgH="1700931" progId="Excel.Sheet.8">
                  <p:embed/>
                </p:oleObj>
              </mc:Choice>
              <mc:Fallback>
                <p:oleObj r:id="rId4" imgW="3700593" imgH="1700931" progId="Excel.Sheet.8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1625" y="4559300"/>
                        <a:ext cx="3694113" cy="16986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31" name="Rectangle 7"/>
          <p:cNvSpPr>
            <a:spLocks noChangeArrowheads="1"/>
          </p:cNvSpPr>
          <p:nvPr/>
        </p:nvSpPr>
        <p:spPr bwMode="auto">
          <a:xfrm>
            <a:off x="5003800" y="4941888"/>
            <a:ext cx="2976563" cy="1076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r>
              <a:rPr lang="en-US" sz="1600" b="1">
                <a:cs typeface="Times New Roman" pitchFamily="18" charset="0"/>
              </a:rPr>
              <a:t>I</a:t>
            </a:r>
            <a:r>
              <a:rPr lang="ru-RU" sz="1600" b="1">
                <a:cs typeface="Times New Roman" pitchFamily="18" charset="0"/>
              </a:rPr>
              <a:t>.Вывод №2:   </a:t>
            </a:r>
            <a:r>
              <a:rPr lang="ru-RU" sz="1600">
                <a:cs typeface="Times New Roman" pitchFamily="18" charset="0"/>
              </a:rPr>
              <a:t>здесь </a:t>
            </a:r>
          </a:p>
          <a:p>
            <a:pPr eaLnBrk="0" hangingPunct="0"/>
            <a:r>
              <a:rPr lang="ru-RU" sz="1600">
                <a:cs typeface="Times New Roman" pitchFamily="18" charset="0"/>
              </a:rPr>
              <a:t>Як-1  явно проигрывает </a:t>
            </a:r>
          </a:p>
          <a:p>
            <a:pPr eaLnBrk="0" hangingPunct="0"/>
            <a:r>
              <a:rPr lang="ru-RU" sz="1600">
                <a:cs typeface="Times New Roman" pitchFamily="18" charset="0"/>
              </a:rPr>
              <a:t>фашистскому </a:t>
            </a:r>
          </a:p>
          <a:p>
            <a:pPr eaLnBrk="0" hangingPunct="0"/>
            <a:r>
              <a:rPr lang="ru-RU" sz="1600">
                <a:cs typeface="Times New Roman" pitchFamily="18" charset="0"/>
              </a:rPr>
              <a:t>истребителю   Фв-190. </a:t>
            </a:r>
            <a:endParaRPr lang="ru-RU" sz="1600"/>
          </a:p>
        </p:txBody>
      </p:sp>
      <p:sp>
        <p:nvSpPr>
          <p:cNvPr id="1032" name="Rectangle 9"/>
          <p:cNvSpPr>
            <a:spLocks noChangeArrowheads="1"/>
          </p:cNvSpPr>
          <p:nvPr/>
        </p:nvSpPr>
        <p:spPr bwMode="auto">
          <a:xfrm>
            <a:off x="468313" y="4005263"/>
            <a:ext cx="260667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ru-RU" b="1"/>
              <a:t>Дальность полёта, м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0" y="260350"/>
            <a:ext cx="9144000" cy="338138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en-US" sz="1600" b="1" dirty="0">
                <a:solidFill>
                  <a:schemeClr val="accent2">
                    <a:lumMod val="40000"/>
                    <a:lumOff val="60000"/>
                  </a:schemeClr>
                </a:solidFill>
              </a:rPr>
              <a:t>    </a:t>
            </a:r>
            <a:r>
              <a:rPr lang="ru-RU" sz="1600" b="1" dirty="0">
                <a:solidFill>
                  <a:schemeClr val="accent3">
                    <a:lumMod val="75000"/>
                  </a:schemeClr>
                </a:solidFill>
              </a:rPr>
              <a:t>«А  НАШИ  ЛУЧШЕ!</a:t>
            </a:r>
            <a:r>
              <a:rPr lang="en-US" sz="1600" b="1" dirty="0">
                <a:solidFill>
                  <a:schemeClr val="accent3">
                    <a:lumMod val="75000"/>
                  </a:schemeClr>
                </a:solidFill>
              </a:rPr>
              <a:t>   </a:t>
            </a:r>
            <a:r>
              <a:rPr lang="ru-RU" sz="1600" b="1" dirty="0">
                <a:solidFill>
                  <a:schemeClr val="accent3">
                    <a:lumMod val="75000"/>
                  </a:schemeClr>
                </a:solidFill>
              </a:rPr>
              <a:t>Самолеты-истребители</a:t>
            </a:r>
            <a:r>
              <a:rPr lang="en-US" sz="1600" b="1" dirty="0">
                <a:solidFill>
                  <a:schemeClr val="accent3">
                    <a:lumMod val="75000"/>
                  </a:schemeClr>
                </a:solidFill>
              </a:rPr>
              <a:t>  </a:t>
            </a:r>
            <a:r>
              <a:rPr lang="ru-RU" sz="1600" b="1" dirty="0">
                <a:solidFill>
                  <a:schemeClr val="accent3">
                    <a:lumMod val="75000"/>
                  </a:schemeClr>
                </a:solidFill>
              </a:rPr>
              <a:t>Курской битвы 1943 года»</a:t>
            </a:r>
            <a:endParaRPr lang="ru-RU" dirty="0">
              <a:solidFill>
                <a:schemeClr val="accent3">
                  <a:lumMod val="75000"/>
                </a:schemeClr>
              </a:solidFill>
            </a:endParaRPr>
          </a:p>
        </p:txBody>
      </p:sp>
      <p:graphicFrame>
        <p:nvGraphicFramePr>
          <p:cNvPr id="1027" name="Объект 2"/>
          <p:cNvGraphicFramePr>
            <a:graphicFrameLocks/>
          </p:cNvGraphicFramePr>
          <p:nvPr/>
        </p:nvGraphicFramePr>
        <p:xfrm>
          <a:off x="539750" y="1773238"/>
          <a:ext cx="3675063" cy="17891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9" r:id="rId7" imgW="3676207" imgH="1786283" progId="Excel.Sheet.8">
                  <p:embed/>
                </p:oleObj>
              </mc:Choice>
              <mc:Fallback>
                <p:oleObj r:id="rId7" imgW="3676207" imgH="1786283" progId="Excel.Sheet.8">
                  <p:embed/>
                  <p:pic>
                    <p:nvPicPr>
                      <p:cNvPr id="0" name="Объект 2"/>
                      <p:cNvPicPr>
                        <a:picLocks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9750" y="1773238"/>
                        <a:ext cx="3675063" cy="178911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randomBar dir="vert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50" name="Object 2"/>
          <p:cNvGraphicFramePr>
            <a:graphicFrameLocks noGrp="1" noChangeAspect="1"/>
          </p:cNvGraphicFramePr>
          <p:nvPr>
            <p:ph idx="4294967295"/>
          </p:nvPr>
        </p:nvGraphicFramePr>
        <p:xfrm>
          <a:off x="977900" y="1484313"/>
          <a:ext cx="3187700" cy="2390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2" name="Worksheet" r:id="rId4" imgW="3200508" imgH="2400461" progId="Excel.Sheet.8">
                  <p:embed/>
                </p:oleObj>
              </mc:Choice>
              <mc:Fallback>
                <p:oleObj name="Worksheet" r:id="rId4" imgW="3200508" imgH="2400461" progId="Excel.Sheet.8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77900" y="1484313"/>
                        <a:ext cx="3187700" cy="23907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51" name="Object 3"/>
          <p:cNvGraphicFramePr>
            <a:graphicFrameLocks noGrp="1" noChangeAspect="1"/>
          </p:cNvGraphicFramePr>
          <p:nvPr>
            <p:ph type="body" idx="4294967295"/>
          </p:nvPr>
        </p:nvGraphicFramePr>
        <p:xfrm>
          <a:off x="906463" y="4005263"/>
          <a:ext cx="3452812" cy="2276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3" name="Worksheet" r:id="rId7" imgW="3467082" imgH="2285892" progId="Excel.Sheet.8">
                  <p:embed/>
                </p:oleObj>
              </mc:Choice>
              <mc:Fallback>
                <p:oleObj name="Worksheet" r:id="rId7" imgW="3467082" imgH="2285892" progId="Excel.Sheet.8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06463" y="4005263"/>
                        <a:ext cx="3452812" cy="22764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52" name="Rectangle 6"/>
          <p:cNvSpPr>
            <a:spLocks noChangeArrowheads="1"/>
          </p:cNvSpPr>
          <p:nvPr/>
        </p:nvSpPr>
        <p:spPr bwMode="auto">
          <a:xfrm>
            <a:off x="5076825" y="2708275"/>
            <a:ext cx="2487613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/>
            <a:r>
              <a:rPr lang="en-US" b="1"/>
              <a:t>I</a:t>
            </a:r>
            <a:r>
              <a:rPr lang="ru-RU" b="1"/>
              <a:t>.Вывод №3: ура! </a:t>
            </a:r>
          </a:p>
          <a:p>
            <a:pPr algn="ctr"/>
            <a:r>
              <a:rPr lang="ru-RU" b="1"/>
              <a:t>У нашего Як-1 – </a:t>
            </a:r>
          </a:p>
          <a:p>
            <a:pPr algn="ctr"/>
            <a:r>
              <a:rPr lang="ru-RU" b="1"/>
              <a:t>скорость выше!</a:t>
            </a:r>
          </a:p>
        </p:txBody>
      </p:sp>
      <p:sp>
        <p:nvSpPr>
          <p:cNvPr id="2053" name="Rectangle 8"/>
          <p:cNvSpPr>
            <a:spLocks noChangeArrowheads="1"/>
          </p:cNvSpPr>
          <p:nvPr/>
        </p:nvSpPr>
        <p:spPr bwMode="auto">
          <a:xfrm>
            <a:off x="4479925" y="3108325"/>
            <a:ext cx="1841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/>
            <a:endParaRPr lang="ru-RU"/>
          </a:p>
          <a:p>
            <a:pPr algn="ctr" eaLnBrk="0" hangingPunct="0"/>
            <a:endParaRPr lang="ru-RU"/>
          </a:p>
        </p:txBody>
      </p:sp>
      <p:sp>
        <p:nvSpPr>
          <p:cNvPr id="2054" name="Rectangle 9"/>
          <p:cNvSpPr>
            <a:spLocks noChangeArrowheads="1"/>
          </p:cNvSpPr>
          <p:nvPr/>
        </p:nvSpPr>
        <p:spPr bwMode="auto">
          <a:xfrm>
            <a:off x="4581525" y="4076700"/>
            <a:ext cx="4311650" cy="1754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/>
              <a:t>Тяговооружённость, Вт/кг</a:t>
            </a:r>
          </a:p>
          <a:p>
            <a:endParaRPr lang="ru-RU"/>
          </a:p>
          <a:p>
            <a:r>
              <a:rPr lang="ru-RU" b="1"/>
              <a:t> </a:t>
            </a:r>
            <a:r>
              <a:rPr lang="en-US" b="1"/>
              <a:t>I</a:t>
            </a:r>
            <a:r>
              <a:rPr lang="ru-RU" b="1"/>
              <a:t>.Вывод №4: </a:t>
            </a:r>
            <a:r>
              <a:rPr lang="ru-RU"/>
              <a:t>и по показателю </a:t>
            </a:r>
          </a:p>
          <a:p>
            <a:r>
              <a:rPr lang="ru-RU"/>
              <a:t>   тяговооружённость </a:t>
            </a:r>
          </a:p>
          <a:p>
            <a:r>
              <a:rPr lang="ru-RU"/>
              <a:t>        преимущество </a:t>
            </a:r>
          </a:p>
          <a:p>
            <a:r>
              <a:rPr lang="ru-RU"/>
              <a:t>        на стороне Як-1</a:t>
            </a:r>
          </a:p>
        </p:txBody>
      </p:sp>
      <p:sp>
        <p:nvSpPr>
          <p:cNvPr id="2055" name="Rectangle 15"/>
          <p:cNvSpPr>
            <a:spLocks noChangeArrowheads="1"/>
          </p:cNvSpPr>
          <p:nvPr/>
        </p:nvSpPr>
        <p:spPr bwMode="auto">
          <a:xfrm>
            <a:off x="684213" y="1268413"/>
            <a:ext cx="354012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ru-RU" b="1"/>
              <a:t>Максимальная скорость км/ч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0" y="260350"/>
            <a:ext cx="9144000" cy="338138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en-US" sz="1600" b="1" dirty="0">
                <a:solidFill>
                  <a:schemeClr val="accent2">
                    <a:lumMod val="40000"/>
                    <a:lumOff val="60000"/>
                  </a:schemeClr>
                </a:solidFill>
              </a:rPr>
              <a:t>    </a:t>
            </a:r>
            <a:r>
              <a:rPr lang="ru-RU" sz="1600" b="1" dirty="0">
                <a:solidFill>
                  <a:schemeClr val="accent2">
                    <a:lumMod val="40000"/>
                    <a:lumOff val="60000"/>
                  </a:schemeClr>
                </a:solidFill>
              </a:rPr>
              <a:t>«А  НАШИ  ЛУЧШЕ!</a:t>
            </a:r>
            <a:r>
              <a:rPr lang="en-US" sz="1600" b="1" dirty="0">
                <a:solidFill>
                  <a:schemeClr val="accent2">
                    <a:lumMod val="40000"/>
                    <a:lumOff val="60000"/>
                  </a:schemeClr>
                </a:solidFill>
              </a:rPr>
              <a:t>   </a:t>
            </a:r>
            <a:r>
              <a:rPr lang="ru-RU" sz="1600" b="1" dirty="0">
                <a:solidFill>
                  <a:schemeClr val="accent2">
                    <a:lumMod val="40000"/>
                    <a:lumOff val="60000"/>
                  </a:schemeClr>
                </a:solidFill>
              </a:rPr>
              <a:t>Самолеты-истребители</a:t>
            </a:r>
            <a:r>
              <a:rPr lang="en-US" sz="1600" b="1" dirty="0">
                <a:solidFill>
                  <a:schemeClr val="accent2">
                    <a:lumMod val="40000"/>
                    <a:lumOff val="60000"/>
                  </a:schemeClr>
                </a:solidFill>
              </a:rPr>
              <a:t>  </a:t>
            </a:r>
            <a:r>
              <a:rPr lang="ru-RU" sz="1600" b="1" dirty="0">
                <a:solidFill>
                  <a:schemeClr val="accent2">
                    <a:lumMod val="40000"/>
                    <a:lumOff val="60000"/>
                  </a:schemeClr>
                </a:solidFill>
              </a:rPr>
              <a:t>Курской битвы 1943 года»</a:t>
            </a:r>
            <a:endParaRPr lang="ru-RU" dirty="0"/>
          </a:p>
        </p:txBody>
      </p:sp>
    </p:spTree>
  </p:cSld>
  <p:clrMapOvr>
    <a:masterClrMapping/>
  </p:clrMapOvr>
  <p:transition>
    <p:randomBar dir="vert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Заголовок 1"/>
          <p:cNvSpPr>
            <a:spLocks noGrp="1"/>
          </p:cNvSpPr>
          <p:nvPr>
            <p:ph type="title"/>
          </p:nvPr>
        </p:nvSpPr>
        <p:spPr>
          <a:xfrm>
            <a:off x="1042988" y="476250"/>
            <a:ext cx="4465637" cy="504825"/>
          </a:xfrm>
        </p:spPr>
        <p:txBody>
          <a:bodyPr/>
          <a:lstStyle/>
          <a:p>
            <a:r>
              <a:rPr lang="ru-RU" sz="1400" smtClean="0"/>
              <a:t>Список наиболее известных авиаторов:</a:t>
            </a:r>
            <a:endParaRPr lang="ru-RU" smtClean="0"/>
          </a:p>
        </p:txBody>
      </p:sp>
      <p:graphicFrame>
        <p:nvGraphicFramePr>
          <p:cNvPr id="5" name="Рисунок 4"/>
          <p:cNvGraphicFramePr>
            <a:graphicFrameLocks noGrp="1"/>
          </p:cNvGraphicFramePr>
          <p:nvPr>
            <p:ph type="pic" idx="1"/>
          </p:nvPr>
        </p:nvGraphicFramePr>
        <p:xfrm>
          <a:off x="468313" y="981075"/>
          <a:ext cx="5759450" cy="857640"/>
        </p:xfrm>
        <a:graphic>
          <a:graphicData uri="http://schemas.openxmlformats.org/drawingml/2006/table">
            <a:tbl>
              <a:tblPr/>
              <a:tblGrid>
                <a:gridCol w="2011362"/>
                <a:gridCol w="1874838"/>
                <a:gridCol w="1873250"/>
              </a:tblGrid>
              <a:tr h="5159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452E1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 в и а т о р</a:t>
                      </a:r>
                      <a:b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452E1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452E1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(фамилия, имя, отчество)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452E1F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670" marR="8670" marT="8670" marB="8670"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D0D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452E1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Театр военных</a:t>
                      </a:r>
                      <a:b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452E1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452E1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действий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452E1F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670" marR="8670" marT="8670" marB="8670"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D0D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452E1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Количество</a:t>
                      </a:r>
                      <a:b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452E1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</a:b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452E1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одержанных побед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452E1F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670" marR="8670" marT="8670" marB="8670"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D0D0"/>
                    </a:solidFill>
                  </a:tcPr>
                </a:tc>
              </a:tr>
              <a:tr h="2667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sng" strike="noStrike" cap="none" normalizeH="0" baseline="0" smtClean="0">
                          <a:ln>
                            <a:noFill/>
                          </a:ln>
                          <a:solidFill>
                            <a:srgbClr val="452E1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  <a:hlinkClick r:id="rId2"/>
                        </a:rPr>
                        <a:t>Кожедуб  Иван  Никитович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452E1F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670" marR="8670" marT="8670" marB="8670"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6DAD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452E1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Великая Отечественная</a:t>
                      </a:r>
                    </a:p>
                  </a:txBody>
                  <a:tcPr marL="8670" marR="8670" marT="8670" marB="8670"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6DAD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452E1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около 70 </a:t>
                      </a:r>
                    </a:p>
                  </a:txBody>
                  <a:tcPr marL="8670" marR="8670" marT="8670" marB="8670"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6DADE"/>
                    </a:solidFill>
                  </a:tcPr>
                </a:tc>
              </a:tr>
            </a:tbl>
          </a:graphicData>
        </a:graphic>
      </p:graphicFrame>
      <p:sp>
        <p:nvSpPr>
          <p:cNvPr id="6" name="Прямоугольник 5"/>
          <p:cNvSpPr/>
          <p:nvPr/>
        </p:nvSpPr>
        <p:spPr>
          <a:xfrm>
            <a:off x="0" y="260350"/>
            <a:ext cx="9144000" cy="338138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en-US" sz="1600" b="1" dirty="0">
                <a:solidFill>
                  <a:schemeClr val="accent2">
                    <a:lumMod val="40000"/>
                    <a:lumOff val="60000"/>
                  </a:schemeClr>
                </a:solidFill>
              </a:rPr>
              <a:t>    </a:t>
            </a:r>
            <a:r>
              <a:rPr lang="ru-RU" sz="1600" b="1" dirty="0">
                <a:solidFill>
                  <a:schemeClr val="accent2">
                    <a:lumMod val="40000"/>
                    <a:lumOff val="60000"/>
                  </a:schemeClr>
                </a:solidFill>
              </a:rPr>
              <a:t>«А  НАШИ  ЛУЧШЕ!</a:t>
            </a:r>
            <a:r>
              <a:rPr lang="en-US" sz="1600" b="1" dirty="0">
                <a:solidFill>
                  <a:schemeClr val="accent2">
                    <a:lumMod val="40000"/>
                    <a:lumOff val="60000"/>
                  </a:schemeClr>
                </a:solidFill>
              </a:rPr>
              <a:t>   </a:t>
            </a:r>
            <a:r>
              <a:rPr lang="ru-RU" sz="1600" b="1" dirty="0">
                <a:solidFill>
                  <a:schemeClr val="accent2">
                    <a:lumMod val="40000"/>
                    <a:lumOff val="60000"/>
                  </a:schemeClr>
                </a:solidFill>
              </a:rPr>
              <a:t>Самолеты-истребители</a:t>
            </a:r>
            <a:r>
              <a:rPr lang="en-US" sz="1600" b="1" dirty="0">
                <a:solidFill>
                  <a:schemeClr val="accent2">
                    <a:lumMod val="40000"/>
                    <a:lumOff val="60000"/>
                  </a:schemeClr>
                </a:solidFill>
              </a:rPr>
              <a:t>  </a:t>
            </a:r>
            <a:r>
              <a:rPr lang="ru-RU" sz="1600" b="1" dirty="0">
                <a:solidFill>
                  <a:schemeClr val="accent2">
                    <a:lumMod val="40000"/>
                    <a:lumOff val="60000"/>
                  </a:schemeClr>
                </a:solidFill>
              </a:rPr>
              <a:t>Курской битвы 1943 года»</a:t>
            </a:r>
            <a:endParaRPr lang="ru-RU" dirty="0"/>
          </a:p>
        </p:txBody>
      </p:sp>
      <p:pic>
        <p:nvPicPr>
          <p:cNvPr id="28690" name="Рисунок 6" descr="250px-Kozhedub2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468313" y="2060575"/>
            <a:ext cx="2381250" cy="1685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691" name="Рисунок 7" descr="&amp;Mcy;&amp;ocy;&amp;gcy;&amp;icy;&amp;lcy;&amp;acy; &amp;Icy;. &amp;Kcy;&amp;ocy;&amp;zhcy;&amp;iecy;&amp;dcy;&amp;ucy;&amp;bcy;&amp;acy; &amp;ncy;&amp;acy; &amp;Ncy;&amp;ocy;&amp;vcy;&amp;ocy;&amp;dcy;&amp;iecy;&amp;vcy;&amp;icy;&amp;chcy;&amp;softcy;&amp;iecy;&amp;mcy; &amp;Kcy;&amp;lcy;&amp;acy;&amp;dcy;&amp;bcy;&amp;icy;&amp;shchcy;&amp;iecy;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6156325" y="2205038"/>
            <a:ext cx="1270000" cy="1476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692" name="Rectangle 16"/>
          <p:cNvSpPr>
            <a:spLocks noGrp="1" noChangeArrowheads="1"/>
          </p:cNvSpPr>
          <p:nvPr>
            <p:ph type="body" sz="half" idx="2"/>
          </p:nvPr>
        </p:nvSpPr>
        <p:spPr>
          <a:xfrm>
            <a:off x="323850" y="2138363"/>
            <a:ext cx="8280400" cy="4570412"/>
          </a:xfrm>
        </p:spPr>
        <p:txBody>
          <a:bodyPr lIns="91440" rIns="91440" anchor="ctr">
            <a:spAutoFit/>
          </a:bodyPr>
          <a:lstStyle/>
          <a:p>
            <a:pPr algn="ctr"/>
            <a:r>
              <a:rPr lang="ru-RU" sz="1600" smtClean="0">
                <a:ea typeface="Times New Roman" pitchFamily="18" charset="0"/>
                <a:cs typeface="Arial" charset="0"/>
              </a:rPr>
              <a:t>К</a:t>
            </a:r>
            <a:r>
              <a:rPr lang="ru-RU" sz="1600" smtClean="0">
                <a:latin typeface="Arial Black" pitchFamily="34" charset="0"/>
                <a:ea typeface="Times New Roman" pitchFamily="18" charset="0"/>
                <a:cs typeface="Arial" charset="0"/>
              </a:rPr>
              <a:t>огда я читал и писал о </a:t>
            </a:r>
            <a:endParaRPr lang="en-US" sz="1600" smtClean="0">
              <a:latin typeface="Arial Black" pitchFamily="34" charset="0"/>
              <a:ea typeface="Times New Roman" pitchFamily="18" charset="0"/>
              <a:cs typeface="Arial" charset="0"/>
            </a:endParaRPr>
          </a:p>
          <a:p>
            <a:pPr algn="ctr"/>
            <a:r>
              <a:rPr lang="ru-RU" sz="1600" smtClean="0">
                <a:latin typeface="Arial Black" pitchFamily="34" charset="0"/>
                <a:ea typeface="Times New Roman" pitchFamily="18" charset="0"/>
                <a:cs typeface="Arial" charset="0"/>
              </a:rPr>
              <a:t>храбром Иване Никитовиче</a:t>
            </a:r>
            <a:r>
              <a:rPr lang="en-US" sz="1600" smtClean="0">
                <a:latin typeface="Arial Black" pitchFamily="34" charset="0"/>
                <a:ea typeface="Times New Roman" pitchFamily="18" charset="0"/>
                <a:cs typeface="Arial" charset="0"/>
              </a:rPr>
              <a:t> </a:t>
            </a:r>
          </a:p>
          <a:p>
            <a:pPr algn="ctr"/>
            <a:r>
              <a:rPr lang="ru-RU" sz="1600" smtClean="0">
                <a:latin typeface="Arial Black" pitchFamily="34" charset="0"/>
                <a:ea typeface="Times New Roman" pitchFamily="18" charset="0"/>
                <a:cs typeface="Arial" charset="0"/>
              </a:rPr>
              <a:t>Кожедубе, </a:t>
            </a:r>
            <a:endParaRPr lang="en-US" sz="1600" smtClean="0">
              <a:latin typeface="Arial Black" pitchFamily="34" charset="0"/>
              <a:ea typeface="Times New Roman" pitchFamily="18" charset="0"/>
              <a:cs typeface="Arial" charset="0"/>
            </a:endParaRPr>
          </a:p>
          <a:p>
            <a:pPr algn="ctr"/>
            <a:r>
              <a:rPr lang="ru-RU" sz="1600" smtClean="0">
                <a:latin typeface="Arial Black" pitchFamily="34" charset="0"/>
                <a:ea typeface="Times New Roman" pitchFamily="18" charset="0"/>
                <a:cs typeface="Arial" charset="0"/>
              </a:rPr>
              <a:t>то понял, что </a:t>
            </a:r>
            <a:r>
              <a:rPr lang="ru-RU" sz="1800" smtClean="0">
                <a:solidFill>
                  <a:schemeClr val="tx2"/>
                </a:solidFill>
                <a:latin typeface="Arial Black" pitchFamily="34" charset="0"/>
                <a:ea typeface="Times New Roman" pitchFamily="18" charset="0"/>
                <a:cs typeface="Arial" charset="0"/>
              </a:rPr>
              <a:t>сила воли, </a:t>
            </a:r>
            <a:endParaRPr lang="en-US" sz="1800" smtClean="0">
              <a:solidFill>
                <a:schemeClr val="tx2"/>
              </a:solidFill>
              <a:latin typeface="Arial Black" pitchFamily="34" charset="0"/>
              <a:ea typeface="Times New Roman" pitchFamily="18" charset="0"/>
              <a:cs typeface="Arial" charset="0"/>
            </a:endParaRPr>
          </a:p>
          <a:p>
            <a:pPr algn="ctr"/>
            <a:r>
              <a:rPr lang="ru-RU" sz="1800" u="sng" smtClean="0">
                <a:solidFill>
                  <a:schemeClr val="tx2"/>
                </a:solidFill>
                <a:latin typeface="Arial Black" pitchFamily="34" charset="0"/>
                <a:ea typeface="Times New Roman" pitchFamily="18" charset="0"/>
                <a:cs typeface="Arial" charset="0"/>
              </a:rPr>
              <a:t>отличные знания, </a:t>
            </a:r>
            <a:endParaRPr lang="en-US" sz="1800" u="sng" smtClean="0">
              <a:solidFill>
                <a:schemeClr val="tx2"/>
              </a:solidFill>
              <a:latin typeface="Arial Black" pitchFamily="34" charset="0"/>
              <a:ea typeface="Times New Roman" pitchFamily="18" charset="0"/>
              <a:cs typeface="Arial" charset="0"/>
            </a:endParaRPr>
          </a:p>
          <a:p>
            <a:pPr algn="ctr"/>
            <a:r>
              <a:rPr lang="ru-RU" sz="1800" u="sng" smtClean="0">
                <a:solidFill>
                  <a:schemeClr val="tx2"/>
                </a:solidFill>
                <a:latin typeface="Arial Black" pitchFamily="34" charset="0"/>
                <a:ea typeface="Times New Roman" pitchFamily="18" charset="0"/>
                <a:cs typeface="Arial" charset="0"/>
              </a:rPr>
              <a:t>мужество, героизм и </a:t>
            </a:r>
            <a:endParaRPr lang="en-US" sz="1800" u="sng" smtClean="0">
              <a:solidFill>
                <a:schemeClr val="tx2"/>
              </a:solidFill>
              <a:latin typeface="Arial Black" pitchFamily="34" charset="0"/>
              <a:ea typeface="Times New Roman" pitchFamily="18" charset="0"/>
              <a:cs typeface="Arial" charset="0"/>
            </a:endParaRPr>
          </a:p>
          <a:p>
            <a:pPr algn="ctr"/>
            <a:r>
              <a:rPr lang="ru-RU" sz="1800" u="sng" smtClean="0">
                <a:solidFill>
                  <a:schemeClr val="tx2"/>
                </a:solidFill>
                <a:latin typeface="Arial Black" pitchFamily="34" charset="0"/>
                <a:ea typeface="Times New Roman" pitchFamily="18" charset="0"/>
                <a:cs typeface="Arial" charset="0"/>
              </a:rPr>
              <a:t>стремление к победе, </a:t>
            </a:r>
            <a:r>
              <a:rPr lang="ru-RU" sz="1800" u="sng" smtClean="0">
                <a:solidFill>
                  <a:schemeClr val="tx2"/>
                </a:solidFill>
                <a:ea typeface="Times New Roman" pitchFamily="18" charset="0"/>
                <a:cs typeface="Arial" charset="0"/>
              </a:rPr>
              <a:t>безграничная любовь к Родине</a:t>
            </a:r>
            <a:r>
              <a:rPr lang="ru-RU" sz="1800" u="sng" smtClean="0">
                <a:solidFill>
                  <a:schemeClr val="tx2"/>
                </a:solidFill>
                <a:latin typeface="Arial Black" pitchFamily="34" charset="0"/>
                <a:ea typeface="Times New Roman" pitchFamily="18" charset="0"/>
                <a:cs typeface="Arial" charset="0"/>
              </a:rPr>
              <a:t> </a:t>
            </a:r>
            <a:endParaRPr lang="en-US" sz="1800" u="sng" smtClean="0">
              <a:solidFill>
                <a:schemeClr val="tx2"/>
              </a:solidFill>
              <a:latin typeface="Arial Black" pitchFamily="34" charset="0"/>
              <a:ea typeface="Times New Roman" pitchFamily="18" charset="0"/>
              <a:cs typeface="Arial" charset="0"/>
            </a:endParaRPr>
          </a:p>
          <a:p>
            <a:pPr algn="ctr"/>
            <a:r>
              <a:rPr lang="ru-RU" sz="1600" smtClean="0">
                <a:latin typeface="Arial Black" pitchFamily="34" charset="0"/>
                <a:ea typeface="Times New Roman" pitchFamily="18" charset="0"/>
                <a:cs typeface="Arial" charset="0"/>
              </a:rPr>
              <a:t>таких же богатырей – наших воинов, наших прадедов </a:t>
            </a:r>
            <a:r>
              <a:rPr lang="en-US" sz="1600" smtClean="0">
                <a:latin typeface="Arial Black" pitchFamily="34" charset="0"/>
                <a:ea typeface="Times New Roman" pitchFamily="18" charset="0"/>
                <a:cs typeface="Arial" charset="0"/>
              </a:rPr>
              <a:t>– </a:t>
            </a:r>
          </a:p>
          <a:p>
            <a:pPr algn="ctr"/>
            <a:r>
              <a:rPr lang="ru-RU" sz="1600" smtClean="0">
                <a:latin typeface="Arial Black" pitchFamily="34" charset="0"/>
                <a:ea typeface="Times New Roman" pitchFamily="18" charset="0"/>
                <a:cs typeface="Arial" charset="0"/>
              </a:rPr>
              <a:t>в защите родных и близких людей, всего советского народа </a:t>
            </a:r>
          </a:p>
          <a:p>
            <a:pPr algn="ctr"/>
            <a:r>
              <a:rPr lang="ru-RU" sz="1600" smtClean="0">
                <a:latin typeface="Arial Black" pitchFamily="34" charset="0"/>
                <a:ea typeface="Times New Roman" pitchFamily="18" charset="0"/>
                <a:cs typeface="Arial" charset="0"/>
              </a:rPr>
              <a:t>на фронтах и в тылу – </a:t>
            </a:r>
            <a:endParaRPr lang="en-US" sz="1600" smtClean="0">
              <a:latin typeface="Arial Black" pitchFamily="34" charset="0"/>
              <a:ea typeface="Times New Roman" pitchFamily="18" charset="0"/>
              <a:cs typeface="Arial" charset="0"/>
            </a:endParaRPr>
          </a:p>
          <a:p>
            <a:pPr algn="ctr"/>
            <a:r>
              <a:rPr lang="ru-RU" sz="2400" b="1" smtClean="0">
                <a:solidFill>
                  <a:schemeClr val="tx2"/>
                </a:solidFill>
                <a:latin typeface="Arial Black" pitchFamily="34" charset="0"/>
                <a:ea typeface="Times New Roman" pitchFamily="18" charset="0"/>
                <a:cs typeface="Arial" charset="0"/>
              </a:rPr>
              <a:t>главная  решающая сила</a:t>
            </a:r>
            <a:r>
              <a:rPr lang="ru-RU" sz="2400" b="1" smtClean="0">
                <a:solidFill>
                  <a:schemeClr val="tx2"/>
                </a:solidFill>
                <a:ea typeface="Times New Roman" pitchFamily="18" charset="0"/>
                <a:cs typeface="Arial" charset="0"/>
              </a:rPr>
              <a:t> </a:t>
            </a:r>
            <a:r>
              <a:rPr lang="ru-RU" sz="2400" smtClean="0">
                <a:solidFill>
                  <a:schemeClr val="tx2"/>
                </a:solidFill>
                <a:latin typeface="Arial Black" pitchFamily="34" charset="0"/>
                <a:ea typeface="Times New Roman" pitchFamily="18" charset="0"/>
                <a:cs typeface="Arial" charset="0"/>
              </a:rPr>
              <a:t>;  </a:t>
            </a:r>
            <a:endParaRPr lang="en-US" sz="2400" smtClean="0">
              <a:solidFill>
                <a:schemeClr val="tx2"/>
              </a:solidFill>
              <a:latin typeface="Arial Black" pitchFamily="34" charset="0"/>
              <a:ea typeface="Times New Roman" pitchFamily="18" charset="0"/>
              <a:cs typeface="Arial" charset="0"/>
            </a:endParaRPr>
          </a:p>
          <a:p>
            <a:pPr algn="ctr"/>
            <a:r>
              <a:rPr lang="ru-RU" sz="1600" smtClean="0">
                <a:latin typeface="Arial Black" pitchFamily="34" charset="0"/>
                <a:ea typeface="Times New Roman" pitchFamily="18" charset="0"/>
                <a:cs typeface="Arial" charset="0"/>
              </a:rPr>
              <a:t>конечно же, наряду с танками, артиллерией</a:t>
            </a:r>
            <a:r>
              <a:rPr lang="en-US" sz="1600" smtClean="0">
                <a:latin typeface="Arial Black" pitchFamily="34" charset="0"/>
                <a:ea typeface="Times New Roman" pitchFamily="18" charset="0"/>
                <a:cs typeface="Arial" charset="0"/>
              </a:rPr>
              <a:t> </a:t>
            </a:r>
            <a:r>
              <a:rPr lang="ru-RU" sz="1600" smtClean="0">
                <a:latin typeface="Arial Black" pitchFamily="34" charset="0"/>
                <a:ea typeface="Times New Roman" pitchFamily="18" charset="0"/>
                <a:cs typeface="Arial" charset="0"/>
              </a:rPr>
              <a:t>и моей любимой</a:t>
            </a:r>
            <a:endParaRPr lang="en-US" sz="1600" smtClean="0">
              <a:latin typeface="Arial Black" pitchFamily="34" charset="0"/>
              <a:ea typeface="Times New Roman" pitchFamily="18" charset="0"/>
              <a:cs typeface="Arial" charset="0"/>
            </a:endParaRPr>
          </a:p>
          <a:p>
            <a:pPr algn="ctr"/>
            <a:r>
              <a:rPr lang="ru-RU" sz="1600" smtClean="0">
                <a:latin typeface="Arial Black" pitchFamily="34" charset="0"/>
                <a:ea typeface="Times New Roman" pitchFamily="18" charset="0"/>
                <a:cs typeface="Arial" charset="0"/>
              </a:rPr>
              <a:t> авиацией.</a:t>
            </a:r>
            <a:endParaRPr lang="en-US" sz="1600" smtClean="0">
              <a:ea typeface="Times New Roman" pitchFamily="18" charset="0"/>
              <a:cs typeface="Arial" charset="0"/>
            </a:endParaRPr>
          </a:p>
          <a:p>
            <a:pPr algn="ctr"/>
            <a:r>
              <a:rPr lang="ru-RU" sz="1600" smtClean="0">
                <a:latin typeface="Arial Black" pitchFamily="34" charset="0"/>
                <a:ea typeface="Times New Roman" pitchFamily="18" charset="0"/>
                <a:cs typeface="Arial" charset="0"/>
              </a:rPr>
              <a:t> Вот, </a:t>
            </a:r>
            <a:r>
              <a:rPr lang="ru-RU" sz="1600" b="1" smtClean="0">
                <a:latin typeface="Arial Black" pitchFamily="34" charset="0"/>
                <a:ea typeface="Times New Roman" pitchFamily="18" charset="0"/>
                <a:cs typeface="Arial" charset="0"/>
              </a:rPr>
              <a:t>в единстве</a:t>
            </a:r>
            <a:r>
              <a:rPr lang="ru-RU" sz="1600" smtClean="0">
                <a:latin typeface="Arial Black" pitchFamily="34" charset="0"/>
                <a:ea typeface="Times New Roman" pitchFamily="18" charset="0"/>
                <a:cs typeface="Arial" charset="0"/>
              </a:rPr>
              <a:t> , что  привело  </a:t>
            </a:r>
            <a:r>
              <a:rPr lang="ru-RU" sz="1600" b="1" smtClean="0">
                <a:latin typeface="Arial Black" pitchFamily="34" charset="0"/>
                <a:ea typeface="Times New Roman" pitchFamily="18" charset="0"/>
                <a:cs typeface="Arial" charset="0"/>
              </a:rPr>
              <a:t>к</a:t>
            </a:r>
            <a:r>
              <a:rPr lang="en-US" sz="1600" b="1" smtClean="0">
                <a:latin typeface="Arial Black" pitchFamily="34" charset="0"/>
                <a:ea typeface="Times New Roman" pitchFamily="18" charset="0"/>
                <a:cs typeface="Arial" charset="0"/>
              </a:rPr>
              <a:t> </a:t>
            </a:r>
            <a:r>
              <a:rPr lang="ru-RU" sz="1600" b="1" smtClean="0">
                <a:latin typeface="Arial Black" pitchFamily="34" charset="0"/>
                <a:ea typeface="Times New Roman" pitchFamily="18" charset="0"/>
                <a:cs typeface="Arial" charset="0"/>
              </a:rPr>
              <a:t> Победе</a:t>
            </a:r>
            <a:r>
              <a:rPr lang="ru-RU" sz="1600" smtClean="0">
                <a:latin typeface="Arial Black" pitchFamily="34" charset="0"/>
                <a:ea typeface="Times New Roman" pitchFamily="18" charset="0"/>
                <a:cs typeface="Arial" charset="0"/>
              </a:rPr>
              <a:t> </a:t>
            </a:r>
            <a:r>
              <a:rPr lang="en-US" sz="1600" smtClean="0">
                <a:latin typeface="Arial Black" pitchFamily="34" charset="0"/>
                <a:ea typeface="Times New Roman" pitchFamily="18" charset="0"/>
                <a:cs typeface="Arial" charset="0"/>
              </a:rPr>
              <a:t> </a:t>
            </a:r>
            <a:r>
              <a:rPr lang="ru-RU" sz="1600" smtClean="0">
                <a:latin typeface="Arial Black" pitchFamily="34" charset="0"/>
                <a:ea typeface="Times New Roman" pitchFamily="18" charset="0"/>
                <a:cs typeface="Arial" charset="0"/>
              </a:rPr>
              <a:t>в  Курской битве 1943 года,</a:t>
            </a:r>
          </a:p>
          <a:p>
            <a:pPr algn="ctr"/>
            <a:r>
              <a:rPr lang="ru-RU" sz="1600" smtClean="0">
                <a:latin typeface="Arial Black" pitchFamily="34" charset="0"/>
                <a:ea typeface="Times New Roman" pitchFamily="18" charset="0"/>
                <a:cs typeface="Arial" charset="0"/>
              </a:rPr>
              <a:t>и  в </a:t>
            </a:r>
            <a:r>
              <a:rPr lang="en-US" sz="1600" smtClean="0">
                <a:latin typeface="Arial Black" pitchFamily="34" charset="0"/>
                <a:ea typeface="Times New Roman" pitchFamily="18" charset="0"/>
                <a:cs typeface="Arial" charset="0"/>
              </a:rPr>
              <a:t> </a:t>
            </a:r>
            <a:r>
              <a:rPr lang="ru-RU" sz="1600" smtClean="0">
                <a:latin typeface="Arial Black" pitchFamily="34" charset="0"/>
                <a:ea typeface="Times New Roman" pitchFamily="18" charset="0"/>
                <a:cs typeface="Arial" charset="0"/>
              </a:rPr>
              <a:t>целом  в  Великой Отечественной войне 1941-1945 годов.</a:t>
            </a:r>
          </a:p>
        </p:txBody>
      </p:sp>
    </p:spTree>
  </p:cSld>
  <p:clrMapOvr>
    <a:masterClrMapping/>
  </p:clrMapOvr>
  <p:transition>
    <p:randomBar dir="vert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>
          <a:xfrm>
            <a:off x="250825" y="765175"/>
            <a:ext cx="7772400" cy="287338"/>
          </a:xfrm>
        </p:spPr>
        <p:txBody>
          <a:bodyPr/>
          <a:lstStyle/>
          <a:p>
            <a:pPr algn="ctr">
              <a:defRPr/>
            </a:pPr>
            <a:r>
              <a:rPr lang="ru-RU" sz="3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/>
            </a:r>
            <a:br>
              <a:rPr lang="ru-RU" sz="3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r>
              <a:rPr lang="ru-RU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/>
            </a:r>
            <a:br>
              <a:rPr lang="ru-RU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r>
              <a:rPr lang="ru-RU" sz="5400" b="1" dirty="0" smtClean="0">
                <a:solidFill>
                  <a:schemeClr val="tx1"/>
                </a:solidFill>
              </a:rPr>
              <a:t> </a:t>
            </a:r>
            <a:r>
              <a:rPr lang="ru-RU" sz="4000" b="1" dirty="0" smtClean="0">
                <a:solidFill>
                  <a:schemeClr val="tx1"/>
                </a:solidFill>
              </a:rPr>
              <a:t>Литература.  Сайты: </a:t>
            </a:r>
            <a:endParaRPr lang="ru-RU" sz="4000" dirty="0" smtClean="0"/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3850" y="1125538"/>
            <a:ext cx="8496300" cy="5256212"/>
          </a:xfrm>
        </p:spPr>
        <p:txBody>
          <a:bodyPr/>
          <a:lstStyle/>
          <a:p>
            <a:r>
              <a:rPr lang="ru-RU" sz="1800" i="1" smtClean="0"/>
              <a:t>Курская битва 1943. ВОв 1941-1945гг.  Энциклопедия, 1985. - С. 392-394.</a:t>
            </a:r>
            <a:endParaRPr lang="ru-RU" sz="1800" smtClean="0"/>
          </a:p>
          <a:p>
            <a:r>
              <a:rPr lang="ru-RU" sz="1800" i="1" smtClean="0"/>
              <a:t> Давыдков В. И. Анализ Курской битвы (историко-документальная эпопея). - Курск, 2005.</a:t>
            </a:r>
            <a:endParaRPr lang="ru-RU" sz="1800" smtClean="0"/>
          </a:p>
          <a:p>
            <a:r>
              <a:rPr lang="ru-RU" sz="1800" i="1" smtClean="0"/>
              <a:t>Тимохович И. В. Советская авиация под Курском. М.: Воениздат, 1959.- 120 с.</a:t>
            </a:r>
            <a:endParaRPr lang="ru-RU" sz="1800" smtClean="0"/>
          </a:p>
          <a:p>
            <a:r>
              <a:rPr lang="ru-RU" sz="1800" i="1" smtClean="0"/>
              <a:t>И. Н. Кожедуб Неизвестный Кожедуб. Служу Родине. (Величайшие советские асы) - М.: Яуза, Эксмо, 2009. 368 с.  </a:t>
            </a:r>
            <a:endParaRPr lang="ru-RU" sz="1800" smtClean="0"/>
          </a:p>
          <a:p>
            <a:r>
              <a:rPr lang="ru-RU" sz="1800" b="1" smtClean="0"/>
              <a:t> </a:t>
            </a:r>
            <a:r>
              <a:rPr lang="ru-RU" sz="1800" b="1" u="sng" smtClean="0">
                <a:hlinkClick r:id="rId2"/>
              </a:rPr>
              <a:t>http://www.encyclopaedia-russia.ru/article.php?id=535</a:t>
            </a:r>
            <a:r>
              <a:rPr lang="ru-RU" sz="1800" b="1" smtClean="0"/>
              <a:t> </a:t>
            </a:r>
            <a:endParaRPr lang="ru-RU" sz="1800" smtClean="0"/>
          </a:p>
          <a:p>
            <a:r>
              <a:rPr lang="ru-RU" sz="1800" smtClean="0"/>
              <a:t> </a:t>
            </a:r>
            <a:r>
              <a:rPr lang="ru-RU" sz="1800" u="sng" smtClean="0">
                <a:hlinkClick r:id="rId3"/>
              </a:rPr>
              <a:t>http://images.yandex.ru/yandsearch?text=%D0%AF%D0%BA-1&amp;pos</a:t>
            </a:r>
            <a:r>
              <a:rPr lang="ru-RU" sz="1800" smtClean="0"/>
              <a:t> </a:t>
            </a:r>
          </a:p>
          <a:p>
            <a:r>
              <a:rPr lang="ru-RU" sz="1800" u="sng" smtClean="0">
                <a:hlinkClick r:id="rId4"/>
              </a:rPr>
              <a:t>http://commons.wikimedia.org/wiki/File:Kozhedub2.jpg?uselang=ru</a:t>
            </a:r>
            <a:r>
              <a:rPr lang="ru-RU" sz="1800" smtClean="0"/>
              <a:t>  </a:t>
            </a:r>
          </a:p>
          <a:p>
            <a:r>
              <a:rPr lang="ru-RU" sz="1800" u="sng" smtClean="0">
                <a:hlinkClick r:id="rId5"/>
              </a:rPr>
              <a:t>http://airaces.narod.ru/abc/k.htm</a:t>
            </a:r>
            <a:r>
              <a:rPr lang="ru-RU" sz="1800" smtClean="0"/>
              <a:t> </a:t>
            </a:r>
          </a:p>
          <a:p>
            <a:r>
              <a:rPr lang="ru-RU" sz="1800" smtClean="0"/>
              <a:t>Материал из викисклада (Wikimedia Commons) </a:t>
            </a:r>
            <a:r>
              <a:rPr lang="en-US" sz="1800" smtClean="0"/>
              <a:t>kimedia</a:t>
            </a:r>
            <a:r>
              <a:rPr lang="ru-RU" sz="1800" smtClean="0"/>
              <a:t>.</a:t>
            </a:r>
            <a:r>
              <a:rPr lang="en-US" sz="1800" smtClean="0"/>
              <a:t>org</a:t>
            </a:r>
            <a:r>
              <a:rPr lang="ru-RU" sz="1800" smtClean="0"/>
              <a:t>/</a:t>
            </a:r>
            <a:r>
              <a:rPr lang="en-US" sz="1800" smtClean="0"/>
              <a:t>wiki</a:t>
            </a:r>
            <a:r>
              <a:rPr lang="ru-RU" sz="1800" smtClean="0"/>
              <a:t>/</a:t>
            </a:r>
            <a:r>
              <a:rPr lang="en-US" sz="1800" smtClean="0"/>
              <a:t>Category</a:t>
            </a:r>
            <a:r>
              <a:rPr lang="ru-RU" sz="1800" smtClean="0"/>
              <a:t>:</a:t>
            </a:r>
            <a:r>
              <a:rPr lang="en-US" sz="1800" smtClean="0"/>
              <a:t>Ivan</a:t>
            </a:r>
            <a:r>
              <a:rPr lang="ru-RU" sz="1800" smtClean="0"/>
              <a:t>_</a:t>
            </a:r>
            <a:r>
              <a:rPr lang="en-US" sz="1800" smtClean="0"/>
              <a:t>Kozhedub</a:t>
            </a:r>
            <a:r>
              <a:rPr lang="ru-RU" sz="1800" smtClean="0"/>
              <a:t>?</a:t>
            </a:r>
            <a:r>
              <a:rPr lang="en-US" sz="1800" smtClean="0"/>
              <a:t>uselang</a:t>
            </a:r>
            <a:r>
              <a:rPr lang="ru-RU" sz="1800" smtClean="0"/>
              <a:t>=</a:t>
            </a:r>
            <a:r>
              <a:rPr lang="en-US" sz="1800" smtClean="0"/>
              <a:t>ru</a:t>
            </a:r>
            <a:r>
              <a:rPr lang="ru-RU" sz="1800" smtClean="0"/>
              <a:t>     </a:t>
            </a:r>
          </a:p>
          <a:p>
            <a:pPr>
              <a:lnSpc>
                <a:spcPct val="80000"/>
              </a:lnSpc>
              <a:buFont typeface="Wingdings 2" pitchFamily="18" charset="2"/>
              <a:buNone/>
            </a:pPr>
            <a:endParaRPr lang="ru-RU" sz="1800" smtClean="0"/>
          </a:p>
          <a:p>
            <a:pPr>
              <a:lnSpc>
                <a:spcPct val="80000"/>
              </a:lnSpc>
            </a:pPr>
            <a:endParaRPr lang="ru-RU" sz="1800" smtClean="0"/>
          </a:p>
        </p:txBody>
      </p:sp>
    </p:spTree>
  </p:cSld>
  <p:clrMapOvr>
    <a:masterClrMapping/>
  </p:clrMapOvr>
  <p:transition>
    <p:randomBar dir="vert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Заголовок 6"/>
          <p:cNvSpPr>
            <a:spLocks noGrp="1"/>
          </p:cNvSpPr>
          <p:nvPr>
            <p:ph type="title"/>
          </p:nvPr>
        </p:nvSpPr>
        <p:spPr>
          <a:xfrm>
            <a:off x="1979712" y="765175"/>
            <a:ext cx="5616624" cy="4535488"/>
          </a:xfrm>
        </p:spPr>
        <p:txBody>
          <a:bodyPr/>
          <a:lstStyle/>
          <a:p>
            <a:r>
              <a:rPr lang="ru-RU" altLang="ru-RU" sz="2800" b="1" dirty="0" smtClean="0"/>
              <a:t/>
            </a:r>
            <a:br>
              <a:rPr lang="ru-RU" altLang="ru-RU" sz="2800" b="1" dirty="0" smtClean="0"/>
            </a:br>
            <a:r>
              <a:rPr lang="ru-RU" altLang="ru-RU" sz="2800" b="1" dirty="0" smtClean="0"/>
              <a:t/>
            </a:r>
            <a:br>
              <a:rPr lang="ru-RU" altLang="ru-RU" sz="2800" b="1" dirty="0" smtClean="0"/>
            </a:br>
            <a:r>
              <a:rPr lang="ru-RU" altLang="ru-RU" sz="2800" b="1" dirty="0" smtClean="0"/>
              <a:t/>
            </a:r>
            <a:br>
              <a:rPr lang="ru-RU" altLang="ru-RU" sz="2800" b="1" dirty="0" smtClean="0"/>
            </a:br>
            <a:r>
              <a:rPr lang="ru-RU" altLang="ru-RU" sz="2800" b="1" dirty="0" smtClean="0"/>
              <a:t/>
            </a:r>
            <a:br>
              <a:rPr lang="ru-RU" altLang="ru-RU" sz="2800" b="1" dirty="0" smtClean="0"/>
            </a:br>
            <a:r>
              <a:rPr lang="ru-RU" altLang="ru-RU" sz="2800" b="1" dirty="0" smtClean="0"/>
              <a:t/>
            </a:r>
            <a:br>
              <a:rPr lang="ru-RU" altLang="ru-RU" sz="2800" b="1" dirty="0" smtClean="0"/>
            </a:br>
            <a:r>
              <a:rPr lang="ru-RU" altLang="ru-RU" sz="2800" b="1" dirty="0" smtClean="0"/>
              <a:t/>
            </a:r>
            <a:br>
              <a:rPr lang="ru-RU" altLang="ru-RU" sz="2800" b="1" dirty="0" smtClean="0"/>
            </a:br>
            <a:r>
              <a:rPr lang="ru-RU" altLang="ru-RU" sz="2800" b="1" dirty="0" smtClean="0"/>
              <a:t/>
            </a:r>
            <a:br>
              <a:rPr lang="ru-RU" altLang="ru-RU" sz="2800" b="1" dirty="0" smtClean="0"/>
            </a:br>
            <a:r>
              <a:rPr lang="ru-RU" altLang="ru-RU" sz="2800" b="1" dirty="0" smtClean="0"/>
              <a:t/>
            </a:r>
            <a:br>
              <a:rPr lang="ru-RU" altLang="ru-RU" sz="2800" b="1" dirty="0" smtClean="0"/>
            </a:br>
            <a:r>
              <a:rPr lang="ru-RU" altLang="ru-RU" sz="3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СПАСИБО </a:t>
            </a:r>
            <a:r>
              <a:rPr lang="ru-RU" altLang="ru-RU" sz="3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altLang="ru-RU" sz="3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altLang="ru-RU" sz="3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altLang="ru-RU" sz="3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altLang="ru-RU" sz="3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ЗА</a:t>
            </a:r>
            <a:br>
              <a:rPr lang="ru-RU" altLang="ru-RU" sz="3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altLang="ru-RU" sz="3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ru-RU" altLang="ru-RU" sz="3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altLang="ru-RU" sz="3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ВНИМАНИЕ!</a:t>
            </a:r>
            <a:br>
              <a:rPr lang="ru-RU" altLang="ru-RU" sz="3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altLang="ru-RU" sz="36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randomBar dir="vert"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Городская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1666</TotalTime>
  <Words>490</Words>
  <Application>Microsoft Office PowerPoint</Application>
  <PresentationFormat>Экран (4:3)</PresentationFormat>
  <Paragraphs>86</Paragraphs>
  <Slides>10</Slides>
  <Notes>1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2</vt:i4>
      </vt:variant>
      <vt:variant>
        <vt:lpstr>Заголовки слайдов</vt:lpstr>
      </vt:variant>
      <vt:variant>
        <vt:i4>10</vt:i4>
      </vt:variant>
    </vt:vector>
  </HeadingPairs>
  <TitlesOfParts>
    <vt:vector size="20" baseType="lpstr">
      <vt:lpstr>Arial</vt:lpstr>
      <vt:lpstr>Arial Black</vt:lpstr>
      <vt:lpstr>Calibri</vt:lpstr>
      <vt:lpstr>Constantia</vt:lpstr>
      <vt:lpstr>Franklin Gothic Medium Cond</vt:lpstr>
      <vt:lpstr>Times New Roman</vt:lpstr>
      <vt:lpstr>Wingdings 2</vt:lpstr>
      <vt:lpstr>Поток</vt:lpstr>
      <vt:lpstr>Лист Microsoft Excel 97-2003</vt:lpstr>
      <vt:lpstr>Worksheet</vt:lpstr>
      <vt:lpstr>Презентация PowerPoint</vt:lpstr>
      <vt:lpstr>Презентация PowerPoint</vt:lpstr>
      <vt:lpstr>Презентация PowerPoint</vt:lpstr>
      <vt:lpstr>Исследовательская   часть. </vt:lpstr>
      <vt:lpstr>Самолёт противника:   Фв-190                           </vt:lpstr>
      <vt:lpstr> Диаграммы Фв-190  и  Як-1</vt:lpstr>
      <vt:lpstr>Презентация PowerPoint</vt:lpstr>
      <vt:lpstr>Список наиболее известных авиаторов:</vt:lpstr>
      <vt:lpstr>   Литература.  Сайты: </vt:lpstr>
      <vt:lpstr>        СПАСИБО   ЗА   ВНИМАНИЕ! 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Мир вокруг нас</dc:title>
  <dc:creator>viki</dc:creator>
  <cp:lastModifiedBy>kab4</cp:lastModifiedBy>
  <cp:revision>291</cp:revision>
  <dcterms:modified xsi:type="dcterms:W3CDTF">2022-01-25T12:13:07Z</dcterms:modified>
</cp:coreProperties>
</file>