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 varScale="1">
        <p:scale>
          <a:sx n="73" d="100"/>
          <a:sy n="73" d="100"/>
        </p:scale>
        <p:origin x="618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C0-HD-BT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375150"/>
            <a:ext cx="12192000" cy="248285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371600" y="1803405"/>
            <a:ext cx="9448800" cy="1825096"/>
          </a:xfrm>
        </p:spPr>
        <p:txBody>
          <a:bodyPr anchor="b">
            <a:normAutofit/>
          </a:bodyPr>
          <a:lstStyle>
            <a:lvl1pPr algn="l"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632201"/>
            <a:ext cx="9448800" cy="685800"/>
          </a:xfrm>
        </p:spPr>
        <p:txBody>
          <a:bodyPr>
            <a:normAutofit/>
          </a:bodyPr>
          <a:lstStyle>
            <a:lvl1pPr marL="0" indent="0" algn="l">
              <a:buNone/>
              <a:defRPr sz="20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909561" y="4314328"/>
            <a:ext cx="2910840" cy="374642"/>
          </a:xfrm>
        </p:spPr>
        <p:txBody>
          <a:bodyPr/>
          <a:lstStyle/>
          <a:p>
            <a:fld id="{48A87A34-81AB-432B-8DAE-1953F412C126}" type="datetimeFigureOut">
              <a:rPr lang="en-US" dirty="0"/>
              <a:t>1/14/2020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371600" y="4323845"/>
            <a:ext cx="6400800" cy="3651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077200" y="1430866"/>
            <a:ext cx="2743200" cy="365125"/>
          </a:xfrm>
        </p:spPr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1/14/2020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C0-HD-BT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375150"/>
            <a:ext cx="12192000" cy="248285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753533"/>
            <a:ext cx="10820399" cy="2801935"/>
          </a:xfrm>
        </p:spPr>
        <p:txBody>
          <a:bodyPr anchor="b">
            <a:normAutofit/>
          </a:bodyPr>
          <a:lstStyle>
            <a:lvl1pPr algn="r">
              <a:defRPr sz="40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24467" y="3641725"/>
            <a:ext cx="10490200" cy="955675"/>
          </a:xfrm>
        </p:spPr>
        <p:txBody>
          <a:bodyPr>
            <a:normAutofit/>
          </a:bodyPr>
          <a:lstStyle>
            <a:lvl1pPr marL="0" indent="0" algn="r">
              <a:buNone/>
              <a:defRPr sz="22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814452" y="381000"/>
            <a:ext cx="2910840" cy="365125"/>
          </a:xfrm>
        </p:spPr>
        <p:txBody>
          <a:bodyPr/>
          <a:lstStyle>
            <a:lvl1pPr algn="r">
              <a:defRPr/>
            </a:lvl1pPr>
          </a:lstStyle>
          <a:p>
            <a:fld id="{48A87A34-81AB-432B-8DAE-1953F412C126}" type="datetimeFigureOut">
              <a:rPr lang="en-US" dirty="0"/>
              <a:pPr/>
              <a:t>1/14/2020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685800" y="381001"/>
            <a:ext cx="6991492" cy="36406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862452" y="381000"/>
            <a:ext cx="643748" cy="365125"/>
          </a:xfrm>
        </p:spPr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0" y="2194559"/>
            <a:ext cx="5334000" cy="4024125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2194559"/>
            <a:ext cx="5334000" cy="4024125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1/14/2020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95600" y="762000"/>
            <a:ext cx="8610600" cy="12954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4409" y="2183802"/>
            <a:ext cx="5079991" cy="823912"/>
          </a:xfrm>
        </p:spPr>
        <p:txBody>
          <a:bodyPr anchor="b">
            <a:normAutofit/>
          </a:bodyPr>
          <a:lstStyle>
            <a:lvl1pPr marL="0" indent="0">
              <a:buNone/>
              <a:defRPr sz="28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5800" y="3132666"/>
            <a:ext cx="5311775" cy="3086019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400800" y="2183802"/>
            <a:ext cx="5105400" cy="823912"/>
          </a:xfrm>
        </p:spPr>
        <p:txBody>
          <a:bodyPr anchor="b">
            <a:normAutofit/>
          </a:bodyPr>
          <a:lstStyle>
            <a:lvl1pPr marL="0" indent="0">
              <a:buNone/>
              <a:defRPr sz="28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3132666"/>
            <a:ext cx="5334000" cy="3086019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1/14/2020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1/14/2020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1/14/2020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1524000"/>
            <a:ext cx="4114800" cy="1600200"/>
          </a:xfrm>
        </p:spPr>
        <p:txBody>
          <a:bodyPr anchor="b"/>
          <a:lstStyle>
            <a:lvl1pPr algn="l"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995582" y="746759"/>
            <a:ext cx="6510618" cy="5471925"/>
          </a:xfrm>
        </p:spPr>
        <p:txBody>
          <a:bodyPr anchor="ctr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800" y="3124199"/>
            <a:ext cx="4114800" cy="3094485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1/14/2020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1524000"/>
            <a:ext cx="6873240" cy="1600200"/>
          </a:xfrm>
        </p:spPr>
        <p:txBody>
          <a:bodyPr anchor="b"/>
          <a:lstStyle>
            <a:lvl1pPr algn="l"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861238" y="751241"/>
            <a:ext cx="3644962" cy="5467443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800" y="3124199"/>
            <a:ext cx="6873240" cy="3094485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1/14/2020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Панорамная фотография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777" y="4697360"/>
            <a:ext cx="10822034" cy="819355"/>
          </a:xfrm>
        </p:spPr>
        <p:txBody>
          <a:bodyPr anchor="b"/>
          <a:lstStyle>
            <a:lvl1pPr algn="l"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81727" y="941439"/>
            <a:ext cx="10821840" cy="3478161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800" y="5516715"/>
            <a:ext cx="10820400" cy="701969"/>
          </a:xfrm>
        </p:spPr>
        <p:txBody>
          <a:bodyPr/>
          <a:lstStyle>
            <a:lvl1pPr marL="0" indent="0" algn="l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1/14/2020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C0-HD-BT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375150"/>
            <a:ext cx="12192000" cy="248285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753532"/>
            <a:ext cx="10820400" cy="2802467"/>
          </a:xfrm>
        </p:spPr>
        <p:txBody>
          <a:bodyPr anchor="ctr"/>
          <a:lstStyle>
            <a:lvl1pPr algn="l"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24467" y="3649133"/>
            <a:ext cx="10130516" cy="999067"/>
          </a:xfrm>
        </p:spPr>
        <p:txBody>
          <a:bodyPr anchor="ctr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7814452" y="381000"/>
            <a:ext cx="2910840" cy="365125"/>
          </a:xfrm>
        </p:spPr>
        <p:txBody>
          <a:bodyPr/>
          <a:lstStyle>
            <a:lvl1pPr algn="r">
              <a:defRPr/>
            </a:lvl1pPr>
          </a:lstStyle>
          <a:p>
            <a:fld id="{48A87A34-81AB-432B-8DAE-1953F412C126}" type="datetimeFigureOut">
              <a:rPr lang="en-US" dirty="0"/>
              <a:pPr/>
              <a:t>1/14/2020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685800" y="379941"/>
            <a:ext cx="6991492" cy="3651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862452" y="381000"/>
            <a:ext cx="643748" cy="365125"/>
          </a:xfrm>
        </p:spPr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 descr="C0-HD-BT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375150"/>
            <a:ext cx="12192000" cy="248285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24467" y="753533"/>
            <a:ext cx="10151533" cy="2604495"/>
          </a:xfrm>
        </p:spPr>
        <p:txBody>
          <a:bodyPr anchor="ctr"/>
          <a:lstStyle>
            <a:lvl1pPr algn="l"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303865" y="3365556"/>
            <a:ext cx="9592736" cy="44444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24467" y="3959862"/>
            <a:ext cx="10151533" cy="679871"/>
          </a:xfrm>
        </p:spPr>
        <p:txBody>
          <a:bodyPr anchor="ctr"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7814452" y="381000"/>
            <a:ext cx="2910840" cy="365125"/>
          </a:xfrm>
        </p:spPr>
        <p:txBody>
          <a:bodyPr/>
          <a:lstStyle>
            <a:lvl1pPr algn="r">
              <a:defRPr/>
            </a:lvl1pPr>
          </a:lstStyle>
          <a:p>
            <a:fld id="{48A87A34-81AB-432B-8DAE-1953F412C126}" type="datetimeFigureOut">
              <a:rPr lang="en-US" dirty="0"/>
              <a:pPr/>
              <a:t>1/14/2020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685800" y="379941"/>
            <a:ext cx="6991492" cy="3651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862452" y="381000"/>
            <a:ext cx="643748" cy="365125"/>
          </a:xfrm>
        </p:spPr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sp>
        <p:nvSpPr>
          <p:cNvPr id="9" name="TextBox 8"/>
          <p:cNvSpPr txBox="1"/>
          <p:nvPr/>
        </p:nvSpPr>
        <p:spPr>
          <a:xfrm>
            <a:off x="476250" y="933450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0984230" y="2701290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C0-HD-BT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375150"/>
            <a:ext cx="12192000" cy="248285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24495" y="1124701"/>
            <a:ext cx="10146186" cy="2511835"/>
          </a:xfrm>
        </p:spPr>
        <p:txBody>
          <a:bodyPr anchor="b"/>
          <a:lstStyle>
            <a:lvl1pPr algn="l"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24467" y="3648315"/>
            <a:ext cx="10144654" cy="999885"/>
          </a:xfrm>
        </p:spPr>
        <p:txBody>
          <a:bodyPr anchor="t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7814452" y="378883"/>
            <a:ext cx="2910840" cy="365125"/>
          </a:xfrm>
        </p:spPr>
        <p:txBody>
          <a:bodyPr/>
          <a:lstStyle>
            <a:lvl1pPr algn="r">
              <a:defRPr/>
            </a:lvl1pPr>
          </a:lstStyle>
          <a:p>
            <a:fld id="{48A87A34-81AB-432B-8DAE-1953F412C126}" type="datetimeFigureOut">
              <a:rPr lang="en-US" dirty="0"/>
              <a:pPr/>
              <a:t>1/14/2020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685800" y="378883"/>
            <a:ext cx="6991492" cy="3651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862452" y="381000"/>
            <a:ext cx="643748" cy="365125"/>
          </a:xfrm>
        </p:spPr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Три колонк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2895600" y="761999"/>
            <a:ext cx="8610599" cy="1303867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685800" y="2202080"/>
            <a:ext cx="3456432" cy="617320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685799" y="2904565"/>
            <a:ext cx="3456432" cy="331413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368800" y="2201333"/>
            <a:ext cx="3456432" cy="626534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4366858" y="2904067"/>
            <a:ext cx="3456432" cy="331461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8051800" y="2192866"/>
            <a:ext cx="3456432" cy="626534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8051801" y="2904565"/>
            <a:ext cx="3456432" cy="331413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1/14/2020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Столбец с тремя рисункам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2895600" y="762000"/>
            <a:ext cx="8610599" cy="12954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688618" y="4191000"/>
            <a:ext cx="3451582" cy="682765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688618" y="2362200"/>
            <a:ext cx="3451582" cy="1524000"/>
          </a:xfrm>
          <a:prstGeom prst="roundRect">
            <a:avLst>
              <a:gd name="adj" fmla="val 0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688618" y="4873764"/>
            <a:ext cx="3451582" cy="1344921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374263" y="4191000"/>
            <a:ext cx="3448935" cy="682765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4374263" y="2362200"/>
            <a:ext cx="3448936" cy="1524000"/>
          </a:xfrm>
          <a:prstGeom prst="roundRect">
            <a:avLst>
              <a:gd name="adj" fmla="val 0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4374264" y="4873763"/>
            <a:ext cx="3448935" cy="1344921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8049731" y="4191000"/>
            <a:ext cx="3456469" cy="682765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8049855" y="2362200"/>
            <a:ext cx="3447878" cy="1524000"/>
          </a:xfrm>
          <a:prstGeom prst="roundRect">
            <a:avLst>
              <a:gd name="adj" fmla="val 0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8049731" y="4873761"/>
            <a:ext cx="3452445" cy="1344921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1/14/2020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2194559"/>
            <a:ext cx="10820400" cy="40241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1/14/2020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C0-HD-BT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375150"/>
            <a:ext cx="12192000" cy="2482850"/>
          </a:xfrm>
          <a:prstGeom prst="rect">
            <a:avLst/>
          </a:prstGeom>
        </p:spPr>
      </p:pic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448800" y="745066"/>
            <a:ext cx="2057400" cy="3903133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024466" y="745067"/>
            <a:ext cx="8204201" cy="3903133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814452" y="379941"/>
            <a:ext cx="2910840" cy="365125"/>
          </a:xfrm>
        </p:spPr>
        <p:txBody>
          <a:bodyPr/>
          <a:lstStyle>
            <a:lvl1pPr algn="r">
              <a:defRPr/>
            </a:lvl1pPr>
          </a:lstStyle>
          <a:p>
            <a:fld id="{48A87A34-81AB-432B-8DAE-1953F412C126}" type="datetimeFigureOut">
              <a:rPr lang="en-US" dirty="0"/>
              <a:pPr/>
              <a:t>1/14/2020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685800" y="381000"/>
            <a:ext cx="6991492" cy="3651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862452" y="381000"/>
            <a:ext cx="643748" cy="365125"/>
          </a:xfrm>
        </p:spPr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1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C0-HD-TOP.png"/>
          <p:cNvPicPr>
            <a:picLocks noChangeAspect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1441450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895600" y="764373"/>
            <a:ext cx="8610600" cy="129302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800" y="2194560"/>
            <a:ext cx="10820400" cy="402412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595360" y="6356350"/>
            <a:ext cx="291084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8A87A34-81AB-432B-8DAE-1953F412C126}" type="datetimeFigureOut">
              <a:rPr lang="en-US" dirty="0"/>
              <a:pPr/>
              <a:t>1/14/2020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85800" y="6355845"/>
            <a:ext cx="7772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763000" y="38100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D22F896-40B5-4ADD-8801-0D06FADFA09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60" r:id="rId10"/>
    <p:sldLayoutId id="2147483661" r:id="rId11"/>
    <p:sldLayoutId id="2147483666" r:id="rId12"/>
    <p:sldLayoutId id="2147483663" r:id="rId13"/>
    <p:sldLayoutId id="2147483667" r:id="rId14"/>
    <p:sldLayoutId id="2147483668" r:id="rId15"/>
    <p:sldLayoutId id="2147483658" r:id="rId16"/>
    <p:sldLayoutId id="2147483659" r:id="rId17"/>
  </p:sldLayoutIdLst>
  <p:txStyles>
    <p:titleStyle>
      <a:lvl1pPr algn="r" defTabSz="914400" rtl="0" eaLnBrk="1" latinLnBrk="0" hangingPunct="1">
        <a:lnSpc>
          <a:spcPct val="90000"/>
        </a:lnSpc>
        <a:spcBef>
          <a:spcPct val="0"/>
        </a:spcBef>
        <a:buNone/>
        <a:defRPr sz="4000" kern="1200" cap="all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2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ru.wikipedia.org/wiki/%D0%95%D0%B2%D0%BF%D0%B0%D1%82%D0%BE%D1%80%D0%B8%D0%B9%D1%81%D0%BA%D0%B8%D0%B9_%D0%B4%D0%B5%D1%81%D0%B0%D0%BD%D1%82#cite_note-4" TargetMode="External"/><Relationship Id="rId5" Type="http://schemas.openxmlformats.org/officeDocument/2006/relationships/hyperlink" Target="https://ru.wikipedia.org/wiki/%D0%95%D0%B2%D0%BF%D0%B0%D1%82%D0%BE%D1%80%D0%B8%D0%B9%D1%81%D0%BA%D0%B8%D0%B9_%D0%B4%D0%B5%D1%81%D0%B0%D0%BD%D1%82#cite_note-3" TargetMode="External"/><Relationship Id="rId4" Type="http://schemas.openxmlformats.org/officeDocument/2006/relationships/hyperlink" Target="https://ru.wikipedia.org/wiki/%D0%9A%D0%BE%D0%BA%D1%82%D0%B5%D0%B9%D0%BB%D1%8C_%D0%9C%D0%BE%D0%BB%D0%BE%D1%82%D0%BE%D0%B2%D0%B0" TargetMode="Externa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hyperlink" Target="https://ru.wikipedia.org/wiki/%D0%91%D0%B0%D0%B7%D0%BE%D0%B2%D1%8B%D0%B5_%D1%82%D1%80%D0%B0%D0%BB%D1%8C%D1%89%D0%B8%D0%BA%D0%B8_%D0%BF%D1%80%D0%BE%D0%B5%D0%BA%D1%82%D0%B0_53_%D1%82%D0%B8%D0%BF%D0%B0_%C2%AB%D0%A4%D1%83%D0%B3%D0%B0%D1%81%C2%BB" TargetMode="External"/><Relationship Id="rId13" Type="http://schemas.openxmlformats.org/officeDocument/2006/relationships/hyperlink" Target="https://ru.wikipedia.org/wiki/%D0%9C%D0%BE%D1%80%D1%81%D0%BA%D0%B0%D1%8F_%D0%BF%D0%B5%D1%85%D0%BE%D1%82%D0%B0" TargetMode="External"/><Relationship Id="rId3" Type="http://schemas.openxmlformats.org/officeDocument/2006/relationships/image" Target="../media/image9.jpg"/><Relationship Id="rId7" Type="http://schemas.openxmlformats.org/officeDocument/2006/relationships/hyperlink" Target="https://ru.wikipedia.org/wiki/%D0%9E%D1%82%D1%80%D1%8F%D0%B4_(%D0%B2%D0%BE%D0%B5%D0%BD%D0%BD%D0%BE%D0%B5_%D0%B4%D0%B5%D0%BB%D0%BE)" TargetMode="External"/><Relationship Id="rId12" Type="http://schemas.openxmlformats.org/officeDocument/2006/relationships/hyperlink" Target="https://ru.wikipedia.org/wiki/%D0%91%D0%B0%D1%82%D0%B0%D0%BB%D1%8C%D0%BE%D0%BD" TargetMode="External"/><Relationship Id="rId17" Type="http://schemas.openxmlformats.org/officeDocument/2006/relationships/hyperlink" Target="https://ru.wikipedia.org/wiki/%D0%95%D0%B2%D0%BF%D0%B0%D1%82%D0%BE%D1%80%D0%B8%D0%B9%D1%81%D0%BA%D0%B8%D0%B9_%D0%B4%D0%B5%D1%81%D0%B0%D0%BD%D1%82#cite_note-6" TargetMode="External"/><Relationship Id="rId2" Type="http://schemas.openxmlformats.org/officeDocument/2006/relationships/image" Target="../media/image8.jpg"/><Relationship Id="rId16" Type="http://schemas.openxmlformats.org/officeDocument/2006/relationships/hyperlink" Target="https://ru.wikipedia.org/wiki/%D0%93%D0%B0%D0%BB%D1%83%D1%88%D0%BA%D0%B8%D0%BD,_%D0%90%D0%BB%D0%B5%D0%BA%D1%81%D0%B0%D0%BD%D0%B4%D1%80_%D0%98%D0%B2%D0%B0%D0%BD%D0%BE%D0%B2%D0%B8%D1%87" TargetMode="External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ru.wikipedia.org/wiki/%D0%9A%D0%BE%D1%80%D0%B0%D0%B1%D0%BB%D1%8C" TargetMode="External"/><Relationship Id="rId11" Type="http://schemas.openxmlformats.org/officeDocument/2006/relationships/hyperlink" Target="https://ru.wikipedia.org/wiki/%D0%95%D0%B2%D0%BF%D0%B0%D1%82%D0%BE%D1%80%D0%B8%D0%B9%D1%81%D0%BA%D0%B8%D0%B9_%D0%B4%D0%B5%D1%81%D0%B0%D0%BD%D1%82#cite_note-autogenerated7-5" TargetMode="External"/><Relationship Id="rId5" Type="http://schemas.openxmlformats.org/officeDocument/2006/relationships/image" Target="../media/image11.jpg"/><Relationship Id="rId15" Type="http://schemas.openxmlformats.org/officeDocument/2006/relationships/hyperlink" Target="https://ru.wikipedia.org/wiki/%D0%95%D0%B2%D0%BF%D0%B0%D1%82%D0%BE%D1%80%D0%B8%D0%B9%D1%81%D0%BA%D0%B8%D0%B9_%D0%B4%D0%B5%D1%81%D0%B0%D0%BD%D1%82#cite_note-autogenerated1-1" TargetMode="External"/><Relationship Id="rId10" Type="http://schemas.openxmlformats.org/officeDocument/2006/relationships/hyperlink" Target="https://ru.wikipedia.org/wiki/%D0%91%D1%83%D0%BA%D1%81%D0%B8%D1%80" TargetMode="External"/><Relationship Id="rId4" Type="http://schemas.openxmlformats.org/officeDocument/2006/relationships/image" Target="../media/image10.jpg"/><Relationship Id="rId9" Type="http://schemas.openxmlformats.org/officeDocument/2006/relationships/hyperlink" Target="https://ru.wikipedia.org/wiki/%D0%A1%D1%82%D0%BE%D1%80%D0%BE%D0%B6%D0%B5%D0%B2%D0%BE%D0%B9_%D0%BA%D0%B0%D1%82%D0%B5%D1%80" TargetMode="External"/><Relationship Id="rId14" Type="http://schemas.openxmlformats.org/officeDocument/2006/relationships/hyperlink" Target="https://ru.wikipedia.org/wiki/%D0%9A%D0%B0%D0%BF%D0%B8%D1%82%D0%B0%D0%BD_(%D0%B2%D0%BE%D0%B8%D0%BD%D1%81%D0%BA%D0%BE%D0%B5_%D0%B7%D0%B2%D0%B0%D0%BD%D0%B8%D0%B5)" TargetMode="Externa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hyperlink" Target="https://ru.wikipedia.org/wiki/%D0%A1%D0%BB%D1%83%D0%B6%D0%B1%D0%B0_%D0%B1%D0%B5%D0%B7%D0%BE%D0%BF%D0%B0%D1%81%D0%BD%D0%BE%D1%81%D1%82%D0%B8_(%D0%A1%D0%94)" TargetMode="External"/><Relationship Id="rId2" Type="http://schemas.openxmlformats.org/officeDocument/2006/relationships/hyperlink" Target="https://ru.wikipedia.org/wiki/%D0%93%D0%B0%D0%BB%D1%83%D1%88%D0%BA%D0%B8%D0%BD,_%D0%90%D0%BB%D0%B5%D0%BA%D1%81%D0%B0%D0%BD%D0%B4%D1%80_%D0%98%D0%B2%D0%B0%D0%BD%D0%BE%D0%B2%D0%B8%D1%87" TargetMode="Externa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4.jp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hyperlink" Target="https://ru.wikipedia.org/wiki/%D0%A1%D0%B0%D0%BA%D0%B8_(%D0%B3%D0%BE%D1%80%D0%BE%D0%B4)" TargetMode="External"/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6.jpg"/><Relationship Id="rId5" Type="http://schemas.openxmlformats.org/officeDocument/2006/relationships/hyperlink" Target="https://ru.wikipedia.org/wiki/%D0%95%D0%B2%D0%BF%D0%B0%D1%82%D0%BE%D1%80%D0%B8%D0%B9%D1%81%D0%BA%D0%B8%D0%B9_%D0%B4%D0%B5%D1%81%D0%B0%D0%BD%D1%82#cite_note-17" TargetMode="External"/><Relationship Id="rId4" Type="http://schemas.openxmlformats.org/officeDocument/2006/relationships/hyperlink" Target="https://ru.wikipedia.org/wiki/%D0%9A%D0%B0%D0%B1%D0%B5%D0%BB%D1%8C%D1%82%D0%BE%D0%B2" TargetMode="Externa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hyperlink" Target="https://ru.wikipedia.org/wiki/%D0%A7%D1%91%D1%80%D0%BD%D1%8B%D0%B5_%D0%B1%D1%83%D1%88%D0%BB%D0%B0%D1%82%D1%8B_(%D0%BF%D0%B5%D1%81%D0%BD%D1%8F)" TargetMode="External"/><Relationship Id="rId2" Type="http://schemas.openxmlformats.org/officeDocument/2006/relationships/hyperlink" Target="https://ru.wikipedia.org/wiki/%D0%92%D1%8B%D1%81%D0%BE%D1%86%D0%BA%D0%B8%D0%B9,_%D0%92%D0%BB%D0%B0%D0%B4%D0%B8%D0%BC%D0%B8%D1%80_%D0%A1%D0%B5%D0%BC%D1%91%D0%BD%D0%BE%D0%B2%D0%B8%D1%87" TargetMode="Externa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7.jpg"/><Relationship Id="rId4" Type="http://schemas.openxmlformats.org/officeDocument/2006/relationships/hyperlink" Target="http://&#1077;&#1074;&#1087;&#1072;&#1090;&#1086;&#1088;&#1080;&#1081;&#1089;&#1082;&#1080;&#1081;&#1076;&#1077;&#1089;&#1072;&#1085;&#1090;.&#1088;&#1092;/" TargetMode="Externa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ru-RU" dirty="0"/>
              <a:t>Евпаторийский десант</a:t>
            </a:r>
            <a:br>
              <a:rPr lang="ru-RU" dirty="0"/>
            </a:br>
            <a:endParaRPr lang="ru-RU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8849418" y="4957224"/>
            <a:ext cx="3158236" cy="92333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dirty="0" smtClean="0"/>
              <a:t>7-Б </a:t>
            </a:r>
            <a:r>
              <a:rPr lang="ru-RU" dirty="0" smtClean="0"/>
              <a:t>класс</a:t>
            </a:r>
          </a:p>
          <a:p>
            <a:pPr algn="ctr"/>
            <a:endParaRPr lang="ru-RU" dirty="0"/>
          </a:p>
          <a:p>
            <a:pPr algn="ctr"/>
            <a:r>
              <a:rPr lang="ru-RU" dirty="0" smtClean="0"/>
              <a:t>МБОУ «Школа-лицей» №6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50065598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0" y="526685"/>
            <a:ext cx="12192000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000" b="1" dirty="0" err="1" smtClean="0">
                <a:latin typeface="Arial" panose="020B0604020202020204" pitchFamily="34" charset="0"/>
              </a:rPr>
              <a:t>Евпатори́йский</a:t>
            </a:r>
            <a:r>
              <a:rPr lang="ru-RU" sz="3000" b="1" dirty="0" smtClean="0">
                <a:latin typeface="Arial" panose="020B0604020202020204" pitchFamily="34" charset="0"/>
              </a:rPr>
              <a:t> </a:t>
            </a:r>
            <a:r>
              <a:rPr lang="ru-RU" sz="3000" b="1" dirty="0" err="1" smtClean="0">
                <a:latin typeface="Arial" panose="020B0604020202020204" pitchFamily="34" charset="0"/>
              </a:rPr>
              <a:t>деса́нт</a:t>
            </a:r>
            <a:r>
              <a:rPr lang="ru-RU" sz="3000" dirty="0" smtClean="0">
                <a:latin typeface="Arial" panose="020B0604020202020204" pitchFamily="34" charset="0"/>
              </a:rPr>
              <a:t> — тактический морской десант Красной армии, высаженный 5 января 1942 г. в Евпатории с целью отвлечения вражеских сил от осаждённого Севастополя и с Керченского полуострова.</a:t>
            </a:r>
            <a:endParaRPr lang="ru-RU" sz="3000" dirty="0"/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588654"/>
            <a:ext cx="12192000" cy="42693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3063992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787726" y="296025"/>
            <a:ext cx="6248905" cy="3066100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ru-RU" sz="2300" dirty="0" smtClean="0"/>
              <a:t>В ночь с 5 на 6 декабря 1941 года в порту Евпатории с двух сторожевых катеров Черноморского флота на пассажирский причал и Хлебную пристань высадилась разведгруппа штаба Черноморского флота, которой командовали капитан В. В. Топчиев и батальонный комиссар У. А. Латышев. </a:t>
            </a:r>
            <a:endParaRPr lang="ru-RU" sz="2300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"/>
            <a:ext cx="5589431" cy="3246214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92732" y="3090930"/>
            <a:ext cx="3799268" cy="3767069"/>
          </a:xfrm>
          <a:prstGeom prst="rect">
            <a:avLst/>
          </a:prstGeom>
        </p:spPr>
      </p:pic>
      <p:sp>
        <p:nvSpPr>
          <p:cNvPr id="7" name="Прямоугольник 6"/>
          <p:cNvSpPr/>
          <p:nvPr/>
        </p:nvSpPr>
        <p:spPr>
          <a:xfrm>
            <a:off x="206061" y="3689498"/>
            <a:ext cx="7740203" cy="256993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300" dirty="0"/>
              <a:t>Стоявший на причале немецкий часовой, услышав немецкую речь, не стал поднимать тревогу и был бесшумно захвачен в плен, затем разведчики бесшумно разоружили, связали и доставили на катер двух других патрулировавших порт солдат, что позволило сохранить высадку десанта в тайне. </a:t>
            </a:r>
          </a:p>
        </p:txBody>
      </p:sp>
      <p:sp>
        <p:nvSpPr>
          <p:cNvPr id="8" name="Прямоугольник 7"/>
          <p:cNvSpPr/>
          <p:nvPr/>
        </p:nvSpPr>
        <p:spPr>
          <a:xfrm>
            <a:off x="9587449" y="6488667"/>
            <a:ext cx="180049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dirty="0"/>
              <a:t>У. А. Латышев</a:t>
            </a:r>
          </a:p>
        </p:txBody>
      </p:sp>
    </p:spTree>
    <p:extLst>
      <p:ext uri="{BB962C8B-B14F-4D97-AF65-F5344CB8AC3E}">
        <p14:creationId xmlns:p14="http://schemas.microsoft.com/office/powerpoint/2010/main" val="388690799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142327"/>
            <a:ext cx="3254062" cy="3715673"/>
          </a:xfr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3254062" cy="3168203"/>
          </a:xfrm>
          <a:prstGeom prst="rect">
            <a:avLst/>
          </a:prstGeom>
        </p:spPr>
      </p:pic>
      <p:sp>
        <p:nvSpPr>
          <p:cNvPr id="6" name="Прямоугольник 5"/>
          <p:cNvSpPr/>
          <p:nvPr/>
        </p:nvSpPr>
        <p:spPr>
          <a:xfrm>
            <a:off x="3296992" y="121215"/>
            <a:ext cx="8895008" cy="683264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100" dirty="0">
                <a:latin typeface="Arial" panose="020B0604020202020204" pitchFamily="34" charset="0"/>
              </a:rPr>
              <a:t>После этого разведчики разделились: группа под командованием старшины </a:t>
            </a:r>
            <a:r>
              <a:rPr lang="ru-RU" sz="2100" dirty="0" smtClean="0">
                <a:latin typeface="Arial" panose="020B0604020202020204" pitchFamily="34" charset="0"/>
              </a:rPr>
              <a:t>М. Аникина </a:t>
            </a:r>
            <a:r>
              <a:rPr lang="ru-RU" sz="2100" dirty="0">
                <a:latin typeface="Arial" panose="020B0604020202020204" pitchFamily="34" charset="0"/>
              </a:rPr>
              <a:t>совершила вылазку к аэродрому, чтобы уничтожить находившиеся там самолёты (но обнаружила, что аэродром пуст и, захватив пленного из аэродромной команды, вернулась на катер); основные силы под командованием Ф. Ф. </a:t>
            </a:r>
            <a:r>
              <a:rPr lang="ru-RU" sz="2100" dirty="0" err="1">
                <a:latin typeface="Arial" panose="020B0604020202020204" pitchFamily="34" charset="0"/>
              </a:rPr>
              <a:t>Волончука</a:t>
            </a:r>
            <a:r>
              <a:rPr lang="ru-RU" sz="2100" dirty="0">
                <a:latin typeface="Arial" panose="020B0604020202020204" pitchFamily="34" charset="0"/>
              </a:rPr>
              <a:t> захватили полицейский участок, уничтожив находившихся там полицейских, собрав их оружие и выпустив арестованных, а затем обстреляли выдвинувшийся на звуки стрельбы отряд из 30 гитлеровцев и подожгли здание жандармского управления. Погрузившись на катера, разведчики забросали оставшимися </a:t>
            </a:r>
            <a:r>
              <a:rPr lang="ru-RU" sz="2100" dirty="0">
                <a:latin typeface="Arial" panose="020B0604020202020204" pitchFamily="34" charset="0"/>
                <a:hlinkClick r:id="rId4" tooltip="Коктейль Молотова"/>
              </a:rPr>
              <a:t>бутылками с зажигательной смесью</a:t>
            </a:r>
            <a:r>
              <a:rPr lang="ru-RU" sz="2100" dirty="0">
                <a:latin typeface="Arial" panose="020B0604020202020204" pitchFamily="34" charset="0"/>
              </a:rPr>
              <a:t> причал и стоявшую на рейде шхуну. В результате этого рейда разведгруппа потерь не имела (к ней присоединился освобождённый из полицейского участка милиционер), были уничтожены свыше 10 гитлеровцев (в том числе, заместитель начальника городской полиции и немецкий офицер), захвачены 12 пленных, сейф с документами из полицейского участка, оружие и боеприпасы</a:t>
            </a:r>
            <a:r>
              <a:rPr lang="ru-RU" sz="2100" baseline="30000" dirty="0">
                <a:latin typeface="Arial" panose="020B0604020202020204" pitchFamily="34" charset="0"/>
                <a:hlinkClick r:id="rId5"/>
              </a:rPr>
              <a:t>[3]</a:t>
            </a:r>
            <a:r>
              <a:rPr lang="ru-RU" sz="2100" dirty="0">
                <a:latin typeface="Arial" panose="020B0604020202020204" pitchFamily="34" charset="0"/>
              </a:rPr>
              <a:t>. Есть основания предполагать, что успех этой операции способствовал решению советского военного командования о проведении новой десантной операции в районе Евпатории — более крупными силами</a:t>
            </a:r>
            <a:r>
              <a:rPr lang="ru-RU" sz="2100" baseline="30000" dirty="0">
                <a:latin typeface="Arial" panose="020B0604020202020204" pitchFamily="34" charset="0"/>
                <a:hlinkClick r:id="rId6"/>
              </a:rPr>
              <a:t>[</a:t>
            </a:r>
            <a:endParaRPr lang="ru-RU" sz="2100" dirty="0"/>
          </a:p>
          <a:p>
            <a:endParaRPr lang="ru-RU" dirty="0"/>
          </a:p>
        </p:txBody>
      </p:sp>
      <p:sp>
        <p:nvSpPr>
          <p:cNvPr id="7" name="Прямоугольник 6"/>
          <p:cNvSpPr/>
          <p:nvPr/>
        </p:nvSpPr>
        <p:spPr>
          <a:xfrm>
            <a:off x="-42930" y="0"/>
            <a:ext cx="1669961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600" dirty="0">
                <a:solidFill>
                  <a:schemeClr val="bg1"/>
                </a:solidFill>
                <a:latin typeface="Arial" panose="020B0604020202020204" pitchFamily="34" charset="0"/>
              </a:rPr>
              <a:t>Ф. Ф. </a:t>
            </a:r>
            <a:r>
              <a:rPr lang="ru-RU" sz="1600" dirty="0" err="1" smtClean="0">
                <a:solidFill>
                  <a:schemeClr val="bg1"/>
                </a:solidFill>
                <a:latin typeface="Arial" panose="020B0604020202020204" pitchFamily="34" charset="0"/>
              </a:rPr>
              <a:t>Волончук</a:t>
            </a:r>
            <a:r>
              <a:rPr lang="ru-RU" sz="1600" dirty="0" smtClean="0">
                <a:solidFill>
                  <a:schemeClr val="bg1"/>
                </a:solidFill>
                <a:latin typeface="Arial" panose="020B0604020202020204" pitchFamily="34" charset="0"/>
              </a:rPr>
              <a:t> </a:t>
            </a:r>
            <a:endParaRPr lang="ru-RU" sz="1600" dirty="0">
              <a:solidFill>
                <a:schemeClr val="bg1"/>
              </a:solidFill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-42930" y="3168203"/>
            <a:ext cx="1669961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smtClean="0">
                <a:solidFill>
                  <a:schemeClr val="bg1"/>
                </a:solidFill>
                <a:latin typeface="Arial" panose="020B0604020202020204" pitchFamily="34" charset="0"/>
              </a:rPr>
              <a:t>М. Аникин</a:t>
            </a:r>
            <a:endParaRPr lang="ru-RU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8783944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85668" y="0"/>
            <a:ext cx="2906332" cy="3284757"/>
          </a:xfr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85668" y="3284757"/>
            <a:ext cx="2906332" cy="3573243"/>
          </a:xfrm>
          <a:prstGeom prst="rect">
            <a:avLst/>
          </a:prstGeom>
        </p:spPr>
      </p:pic>
      <p:sp>
        <p:nvSpPr>
          <p:cNvPr id="6" name="Прямоугольник 5"/>
          <p:cNvSpPr/>
          <p:nvPr/>
        </p:nvSpPr>
        <p:spPr>
          <a:xfrm>
            <a:off x="9247720" y="6488668"/>
            <a:ext cx="149111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dirty="0"/>
              <a:t>А. С. Бойко</a:t>
            </a:r>
          </a:p>
        </p:txBody>
      </p:sp>
      <p:sp>
        <p:nvSpPr>
          <p:cNvPr id="7" name="Прямоугольник 6"/>
          <p:cNvSpPr/>
          <p:nvPr/>
        </p:nvSpPr>
        <p:spPr>
          <a:xfrm>
            <a:off x="9285668" y="0"/>
            <a:ext cx="154927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dirty="0" smtClean="0">
                <a:latin typeface="Arial" panose="020B0604020202020204" pitchFamily="34" charset="0"/>
              </a:rPr>
              <a:t>Г. К. </a:t>
            </a:r>
            <a:r>
              <a:rPr lang="ru-RU" dirty="0" err="1" smtClean="0">
                <a:latin typeface="Arial" panose="020B0604020202020204" pitchFamily="34" charset="0"/>
              </a:rPr>
              <a:t>Бузинов</a:t>
            </a:r>
            <a:endParaRPr lang="ru-RU" dirty="0"/>
          </a:p>
        </p:txBody>
      </p:sp>
      <p:pic>
        <p:nvPicPr>
          <p:cNvPr id="8" name="Рисунок 7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2794026" cy="3284757"/>
          </a:xfrm>
          <a:prstGeom prst="rect">
            <a:avLst/>
          </a:prstGeom>
        </p:spPr>
      </p:pic>
      <p:sp>
        <p:nvSpPr>
          <p:cNvPr id="9" name="Прямоугольник 8"/>
          <p:cNvSpPr/>
          <p:nvPr/>
        </p:nvSpPr>
        <p:spPr>
          <a:xfrm>
            <a:off x="1077414" y="2806452"/>
            <a:ext cx="167866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dirty="0"/>
              <a:t>Н. В. Буслаев</a:t>
            </a:r>
          </a:p>
        </p:txBody>
      </p:sp>
      <p:pic>
        <p:nvPicPr>
          <p:cNvPr id="10" name="Рисунок 9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3284756"/>
            <a:ext cx="2794027" cy="3573243"/>
          </a:xfrm>
          <a:prstGeom prst="rect">
            <a:avLst/>
          </a:prstGeom>
        </p:spPr>
      </p:pic>
      <p:sp>
        <p:nvSpPr>
          <p:cNvPr id="11" name="Прямоугольник 10"/>
          <p:cNvSpPr/>
          <p:nvPr/>
        </p:nvSpPr>
        <p:spPr>
          <a:xfrm>
            <a:off x="1071002" y="6488667"/>
            <a:ext cx="1685077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dirty="0"/>
              <a:t>Ф. А. Павлов </a:t>
            </a:r>
          </a:p>
        </p:txBody>
      </p:sp>
      <p:sp>
        <p:nvSpPr>
          <p:cNvPr id="12" name="Прямоугольник 11"/>
          <p:cNvSpPr/>
          <p:nvPr/>
        </p:nvSpPr>
        <p:spPr>
          <a:xfrm>
            <a:off x="2756079" y="184666"/>
            <a:ext cx="6491641" cy="757130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>
                <a:latin typeface="Arial" panose="020B0604020202020204" pitchFamily="34" charset="0"/>
              </a:rPr>
              <a:t>Для высадки десанта из </a:t>
            </a:r>
            <a:r>
              <a:rPr lang="ru-RU" dirty="0">
                <a:latin typeface="Arial" panose="020B0604020202020204" pitchFamily="34" charset="0"/>
                <a:hlinkClick r:id="rId6" tooltip="Корабль"/>
              </a:rPr>
              <a:t>кораблей</a:t>
            </a:r>
            <a:r>
              <a:rPr lang="ru-RU" dirty="0">
                <a:latin typeface="Arial" panose="020B0604020202020204" pitchFamily="34" charset="0"/>
              </a:rPr>
              <a:t> Черноморского флота ВМФ СССР был сформирован </a:t>
            </a:r>
            <a:r>
              <a:rPr lang="ru-RU" dirty="0">
                <a:latin typeface="Arial" panose="020B0604020202020204" pitchFamily="34" charset="0"/>
                <a:hlinkClick r:id="rId7" tooltip="Отряд (военное дело)"/>
              </a:rPr>
              <a:t>отряд</a:t>
            </a:r>
            <a:r>
              <a:rPr lang="ru-RU" dirty="0">
                <a:latin typeface="Arial" panose="020B0604020202020204" pitchFamily="34" charset="0"/>
              </a:rPr>
              <a:t> высадки десанта под командованием капитана 2-го ранга Н. В. Буслаева и полкового комиссара А. С. Бойко: </a:t>
            </a:r>
            <a:r>
              <a:rPr lang="ru-RU" dirty="0">
                <a:latin typeface="Arial" panose="020B0604020202020204" pitchFamily="34" charset="0"/>
                <a:hlinkClick r:id="rId8" tooltip="Базовые тральщики проекта 53 типа «Фугас»"/>
              </a:rPr>
              <a:t>базовый тральщик «Взрыватель»</a:t>
            </a:r>
            <a:r>
              <a:rPr lang="ru-RU" dirty="0">
                <a:latin typeface="Arial" panose="020B0604020202020204" pitchFamily="34" charset="0"/>
              </a:rPr>
              <a:t>, 7 </a:t>
            </a:r>
            <a:r>
              <a:rPr lang="ru-RU" dirty="0">
                <a:latin typeface="Arial" panose="020B0604020202020204" pitchFamily="34" charset="0"/>
                <a:hlinkClick r:id="rId9" tooltip="Сторожевой катер"/>
              </a:rPr>
              <a:t>сторожевых катеров</a:t>
            </a:r>
            <a:r>
              <a:rPr lang="ru-RU" dirty="0">
                <a:latin typeface="Arial" panose="020B0604020202020204" pitchFamily="34" charset="0"/>
              </a:rPr>
              <a:t> типа «МО-IV» и морской </a:t>
            </a:r>
            <a:r>
              <a:rPr lang="ru-RU" dirty="0">
                <a:latin typeface="Arial" panose="020B0604020202020204" pitchFamily="34" charset="0"/>
                <a:hlinkClick r:id="rId10" tooltip="Буксир"/>
              </a:rPr>
              <a:t>буксир</a:t>
            </a:r>
            <a:r>
              <a:rPr lang="ru-RU" dirty="0">
                <a:latin typeface="Arial" panose="020B0604020202020204" pitchFamily="34" charset="0"/>
              </a:rPr>
              <a:t> «СП-14»</a:t>
            </a:r>
            <a:r>
              <a:rPr lang="ru-RU" baseline="30000" dirty="0">
                <a:latin typeface="Arial" panose="020B0604020202020204" pitchFamily="34" charset="0"/>
                <a:hlinkClick r:id="rId11"/>
              </a:rPr>
              <a:t>[5]</a:t>
            </a:r>
            <a:r>
              <a:rPr lang="ru-RU" dirty="0">
                <a:latin typeface="Arial" panose="020B0604020202020204" pitchFamily="34" charset="0"/>
              </a:rPr>
              <a:t>.</a:t>
            </a:r>
          </a:p>
          <a:p>
            <a:r>
              <a:rPr lang="ru-RU" dirty="0">
                <a:latin typeface="Arial" panose="020B0604020202020204" pitchFamily="34" charset="0"/>
              </a:rPr>
              <a:t>Евпаторийский десант состоял из усиленного </a:t>
            </a:r>
            <a:r>
              <a:rPr lang="ru-RU" dirty="0">
                <a:latin typeface="Arial" panose="020B0604020202020204" pitchFamily="34" charset="0"/>
                <a:hlinkClick r:id="rId12" tooltip="Батальон"/>
              </a:rPr>
              <a:t>батальона</a:t>
            </a:r>
            <a:r>
              <a:rPr lang="ru-RU" dirty="0">
                <a:latin typeface="Arial" panose="020B0604020202020204" pitchFamily="34" charset="0"/>
              </a:rPr>
              <a:t> </a:t>
            </a:r>
            <a:r>
              <a:rPr lang="ru-RU" dirty="0">
                <a:latin typeface="Arial" panose="020B0604020202020204" pitchFamily="34" charset="0"/>
                <a:hlinkClick r:id="rId13" tooltip="Морская пехота"/>
              </a:rPr>
              <a:t>морской пехоты</a:t>
            </a:r>
            <a:r>
              <a:rPr lang="ru-RU" dirty="0">
                <a:latin typeface="Arial" panose="020B0604020202020204" pitchFamily="34" charset="0"/>
              </a:rPr>
              <a:t> (700 военнослужащих под командованием </a:t>
            </a:r>
            <a:r>
              <a:rPr lang="ru-RU" dirty="0">
                <a:latin typeface="Arial" panose="020B0604020202020204" pitchFamily="34" charset="0"/>
                <a:hlinkClick r:id="rId14" tooltip="Капитан (воинское звание)"/>
              </a:rPr>
              <a:t>капитана</a:t>
            </a:r>
            <a:r>
              <a:rPr lang="ru-RU" dirty="0">
                <a:latin typeface="Arial" panose="020B0604020202020204" pitchFamily="34" charset="0"/>
              </a:rPr>
              <a:t> Г. К. </a:t>
            </a:r>
            <a:r>
              <a:rPr lang="ru-RU" dirty="0" err="1">
                <a:latin typeface="Arial" panose="020B0604020202020204" pitchFamily="34" charset="0"/>
              </a:rPr>
              <a:t>Бузинова</a:t>
            </a:r>
            <a:r>
              <a:rPr lang="ru-RU" dirty="0">
                <a:latin typeface="Arial" panose="020B0604020202020204" pitchFamily="34" charset="0"/>
              </a:rPr>
              <a:t>)</a:t>
            </a:r>
            <a:r>
              <a:rPr lang="ru-RU" baseline="30000" dirty="0">
                <a:latin typeface="Arial" panose="020B0604020202020204" pitchFamily="34" charset="0"/>
                <a:hlinkClick r:id="rId15"/>
              </a:rPr>
              <a:t>[1]</a:t>
            </a:r>
            <a:r>
              <a:rPr lang="ru-RU" dirty="0">
                <a:latin typeface="Arial" panose="020B0604020202020204" pitchFamily="34" charset="0"/>
              </a:rPr>
              <a:t>, в состав которого вошли: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ru-RU" dirty="0">
                <a:latin typeface="Arial" panose="020B0604020202020204" pitchFamily="34" charset="0"/>
              </a:rPr>
              <a:t>батальон морской пехоты (командир — капитан Г. К. </a:t>
            </a:r>
            <a:r>
              <a:rPr lang="ru-RU" dirty="0" err="1">
                <a:latin typeface="Arial" panose="020B0604020202020204" pitchFamily="34" charset="0"/>
              </a:rPr>
              <a:t>Бузинов</a:t>
            </a:r>
            <a:r>
              <a:rPr lang="ru-RU" dirty="0">
                <a:latin typeface="Arial" panose="020B0604020202020204" pitchFamily="34" charset="0"/>
              </a:rPr>
              <a:t>, комиссар — батальонный комиссар М. Г. Пален)</a:t>
            </a:r>
            <a:r>
              <a:rPr lang="ru-RU" baseline="30000" dirty="0">
                <a:latin typeface="Arial" panose="020B0604020202020204" pitchFamily="34" charset="0"/>
                <a:hlinkClick r:id="rId11"/>
              </a:rPr>
              <a:t>[5]</a:t>
            </a:r>
            <a:endParaRPr lang="ru-RU" dirty="0">
              <a:latin typeface="Arial" panose="020B0604020202020204" pitchFamily="34" charset="0"/>
            </a:endParaRPr>
          </a:p>
          <a:p>
            <a:pPr>
              <a:buFont typeface="Arial" panose="020B0604020202020204" pitchFamily="34" charset="0"/>
              <a:buChar char="•"/>
            </a:pPr>
            <a:r>
              <a:rPr lang="ru-RU" dirty="0">
                <a:latin typeface="Arial" panose="020B0604020202020204" pitchFamily="34" charset="0"/>
              </a:rPr>
              <a:t>группа разведчиков штаба Черноморского флота (командир — капитан В. В. Топчиев)</a:t>
            </a:r>
            <a:r>
              <a:rPr lang="ru-RU" baseline="30000" dirty="0">
                <a:latin typeface="Arial" panose="020B0604020202020204" pitchFamily="34" charset="0"/>
                <a:hlinkClick r:id="rId11"/>
              </a:rPr>
              <a:t>[5]</a:t>
            </a:r>
            <a:endParaRPr lang="ru-RU" dirty="0">
              <a:latin typeface="Arial" panose="020B0604020202020204" pitchFamily="34" charset="0"/>
            </a:endParaRPr>
          </a:p>
          <a:p>
            <a:pPr>
              <a:buFont typeface="Arial" panose="020B0604020202020204" pitchFamily="34" charset="0"/>
              <a:buChar char="•"/>
            </a:pPr>
            <a:r>
              <a:rPr lang="ru-RU" dirty="0">
                <a:latin typeface="Arial" panose="020B0604020202020204" pitchFamily="34" charset="0"/>
              </a:rPr>
              <a:t>группа сотрудников Евпаторийского городского отдела милиции</a:t>
            </a:r>
            <a:r>
              <a:rPr lang="ru-RU" baseline="30000" dirty="0">
                <a:latin typeface="Arial" panose="020B0604020202020204" pitchFamily="34" charset="0"/>
                <a:hlinkClick r:id="rId11"/>
              </a:rPr>
              <a:t>[5]</a:t>
            </a:r>
            <a:endParaRPr lang="ru-RU" dirty="0">
              <a:latin typeface="Arial" panose="020B0604020202020204" pitchFamily="34" charset="0"/>
            </a:endParaRPr>
          </a:p>
          <a:p>
            <a:pPr>
              <a:buFont typeface="Arial" panose="020B0604020202020204" pitchFamily="34" charset="0"/>
              <a:buChar char="•"/>
            </a:pPr>
            <a:r>
              <a:rPr lang="ru-RU" dirty="0">
                <a:latin typeface="Arial" panose="020B0604020202020204" pitchFamily="34" charset="0"/>
              </a:rPr>
              <a:t>оперативно-чекистская группа Особого Отдела НКВД ЧФ во главе с батальонным комиссаром </a:t>
            </a:r>
            <a:r>
              <a:rPr lang="ru-RU" dirty="0">
                <a:latin typeface="Arial" panose="020B0604020202020204" pitchFamily="34" charset="0"/>
                <a:hlinkClick r:id="rId16" tooltip="Галушкин, Александр Иванович"/>
              </a:rPr>
              <a:t>А. И. Галушкиным</a:t>
            </a:r>
            <a:r>
              <a:rPr lang="ru-RU" dirty="0">
                <a:latin typeface="Arial" panose="020B0604020202020204" pitchFamily="34" charset="0"/>
              </a:rPr>
              <a:t> (начальник группы Л. И. </a:t>
            </a:r>
            <a:r>
              <a:rPr lang="ru-RU" dirty="0" err="1">
                <a:latin typeface="Arial" panose="020B0604020202020204" pitchFamily="34" charset="0"/>
              </a:rPr>
              <a:t>Шустерман</a:t>
            </a:r>
            <a:r>
              <a:rPr lang="ru-RU" dirty="0">
                <a:latin typeface="Arial" panose="020B0604020202020204" pitchFamily="34" charset="0"/>
              </a:rPr>
              <a:t>) с приданным спецотрядом (ротой) ОО НКВД ЧФ (командир капитан-лейтенант И. Ф. </a:t>
            </a:r>
            <a:r>
              <a:rPr lang="ru-RU" dirty="0" err="1">
                <a:latin typeface="Arial" panose="020B0604020202020204" pitchFamily="34" charset="0"/>
              </a:rPr>
              <a:t>Литовчук</a:t>
            </a:r>
            <a:r>
              <a:rPr lang="ru-RU" dirty="0">
                <a:latin typeface="Arial" panose="020B0604020202020204" pitchFamily="34" charset="0"/>
              </a:rPr>
              <a:t>, старший политрук В. П. </a:t>
            </a:r>
            <a:r>
              <a:rPr lang="ru-RU" dirty="0" err="1">
                <a:latin typeface="Arial" panose="020B0604020202020204" pitchFamily="34" charset="0"/>
              </a:rPr>
              <a:t>Цыбулин</a:t>
            </a:r>
            <a:r>
              <a:rPr lang="ru-RU" dirty="0">
                <a:latin typeface="Arial" panose="020B0604020202020204" pitchFamily="34" charset="0"/>
              </a:rPr>
              <a:t>);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ru-RU" dirty="0">
                <a:latin typeface="Arial" panose="020B0604020202020204" pitchFamily="34" charset="0"/>
              </a:rPr>
              <a:t>группа партийных и советских работников Евпатории, Сак, Ак-Мечети, </a:t>
            </a:r>
            <a:r>
              <a:rPr lang="ru-RU" dirty="0" err="1">
                <a:latin typeface="Arial" panose="020B0604020202020204" pitchFamily="34" charset="0"/>
              </a:rPr>
              <a:t>Фрайдорфа</a:t>
            </a:r>
            <a:r>
              <a:rPr lang="ru-RU" dirty="0">
                <a:latin typeface="Arial" panose="020B0604020202020204" pitchFamily="34" charset="0"/>
              </a:rPr>
              <a:t> и Симферополя (Ф. А. Павлов — Оргбюро Крымского обкома)</a:t>
            </a:r>
            <a:r>
              <a:rPr lang="ru-RU" baseline="30000" dirty="0">
                <a:latin typeface="Arial" panose="020B0604020202020204" pitchFamily="34" charset="0"/>
                <a:hlinkClick r:id="rId17"/>
              </a:rPr>
              <a:t>[6</a:t>
            </a:r>
            <a:r>
              <a:rPr lang="ru-RU" baseline="30000" dirty="0" smtClean="0">
                <a:latin typeface="Arial" panose="020B0604020202020204" pitchFamily="34" charset="0"/>
                <a:hlinkClick r:id="rId17"/>
              </a:rPr>
              <a:t>]</a:t>
            </a:r>
            <a:r>
              <a:rPr lang="ru-RU" dirty="0" smtClean="0">
                <a:latin typeface="Arial" panose="020B0604020202020204" pitchFamily="34" charset="0"/>
              </a:rPr>
              <a:t>.</a:t>
            </a:r>
            <a:endParaRPr lang="ru-RU" dirty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7306097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15339" y="476518"/>
            <a:ext cx="7076661" cy="6381482"/>
          </a:xfrm>
        </p:spPr>
        <p:txBody>
          <a:bodyPr>
            <a:normAutofit fontScale="92500" lnSpcReduction="20000"/>
          </a:bodyPr>
          <a:lstStyle/>
          <a:p>
            <a:pPr marL="0" indent="0" algn="ctr">
              <a:buNone/>
            </a:pPr>
            <a:r>
              <a:rPr lang="ru-RU" sz="2700" dirty="0"/>
              <a:t>К десанту присоединился отряд, сформированный из узников, освобожденных из концентрационного лагеря (около 200 человек).</a:t>
            </a:r>
          </a:p>
          <a:p>
            <a:pPr marL="0" indent="0" algn="ctr">
              <a:buNone/>
            </a:pPr>
            <a:r>
              <a:rPr lang="ru-RU" sz="2700" dirty="0"/>
              <a:t>Оккупационные немецко-румынские силы в Евпатории включали в себя полицейский гарнизон города (основу которого составляли от 80 до 100 солдат, подчинённых военному коменданту города), комендатуру порта (50 военнослужащих немецких военно-морских сил под командованием коменданта порта капитана второго ранга фон </a:t>
            </a:r>
            <a:r>
              <a:rPr lang="ru-RU" sz="2700" dirty="0" err="1"/>
              <a:t>Рихтгофена</a:t>
            </a:r>
            <a:r>
              <a:rPr lang="ru-RU" sz="2700" dirty="0"/>
              <a:t>, оснащённые двумя или тремя рыболовными катерами, двумя 76-мм трофейными полевыми орудиями и двумя пулемётами), а также части береговой артиллерии (батарея 1-го дивизиона 48-го полка береговой артиллерии и 145-й дивизион береговой артиллерии, имевший на вооружении 120-мм орудия)</a:t>
            </a:r>
          </a:p>
          <a:p>
            <a:endParaRPr lang="ru-RU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661374"/>
            <a:ext cx="3763894" cy="4726547"/>
          </a:xfrm>
          <a:prstGeom prst="rect">
            <a:avLst/>
          </a:prstGeom>
        </p:spPr>
      </p:pic>
      <p:sp>
        <p:nvSpPr>
          <p:cNvPr id="5" name="Прямоугольник 4"/>
          <p:cNvSpPr/>
          <p:nvPr/>
        </p:nvSpPr>
        <p:spPr>
          <a:xfrm>
            <a:off x="0" y="5464591"/>
            <a:ext cx="2432958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smtClean="0">
                <a:solidFill>
                  <a:schemeClr val="bg1"/>
                </a:solidFill>
              </a:rPr>
              <a:t>капитан </a:t>
            </a:r>
            <a:r>
              <a:rPr lang="ru-RU" dirty="0">
                <a:solidFill>
                  <a:schemeClr val="bg1"/>
                </a:solidFill>
              </a:rPr>
              <a:t>второго ранга </a:t>
            </a:r>
            <a:r>
              <a:rPr lang="ru-RU" dirty="0" smtClean="0">
                <a:solidFill>
                  <a:schemeClr val="bg1"/>
                </a:solidFill>
              </a:rPr>
              <a:t>фон </a:t>
            </a:r>
            <a:r>
              <a:rPr lang="ru-RU" dirty="0" err="1" smtClean="0">
                <a:solidFill>
                  <a:schemeClr val="bg1"/>
                </a:solidFill>
              </a:rPr>
              <a:t>Рихтгофен</a:t>
            </a:r>
            <a:endParaRPr lang="ru-RU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0778486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0" y="3804420"/>
            <a:ext cx="12192000" cy="3053580"/>
          </a:xfrm>
        </p:spPr>
        <p:txBody>
          <a:bodyPr>
            <a:normAutofit/>
          </a:bodyPr>
          <a:lstStyle/>
          <a:p>
            <a:pPr algn="ctr"/>
            <a:r>
              <a:rPr lang="ru-RU" dirty="0"/>
              <a:t>Завершив ликвидацию десанта, немцы расстреляли на Красной Горке в Евпатории три тысячи человек (взятых в плен раненых десантников, а также местных жителей, среди которых были старики, женщины и дети</a:t>
            </a:r>
            <a:r>
              <a:rPr lang="ru-RU" dirty="0" smtClean="0"/>
              <a:t>). </a:t>
            </a:r>
            <a:r>
              <a:rPr lang="ru-RU" dirty="0"/>
              <a:t>Их вели группами по 25-30 человек к противотанковым рвам, ставили на колени и расстреливали из винтовок и пулемётов. Трое из расстрелянных (Я. Ф. </a:t>
            </a:r>
            <a:r>
              <a:rPr lang="ru-RU" dirty="0" err="1"/>
              <a:t>Сиказан</a:t>
            </a:r>
            <a:r>
              <a:rPr lang="ru-RU" dirty="0"/>
              <a:t>, Григорий Сиротенко и Дмитрий </a:t>
            </a:r>
            <a:r>
              <a:rPr lang="ru-RU" dirty="0" err="1"/>
              <a:t>Парафилов</a:t>
            </a:r>
            <a:r>
              <a:rPr lang="ru-RU" dirty="0"/>
              <a:t>) </a:t>
            </a:r>
            <a:r>
              <a:rPr lang="ru-RU" dirty="0" smtClean="0"/>
              <a:t>выжили.</a:t>
            </a:r>
            <a:endParaRPr lang="ru-RU" dirty="0"/>
          </a:p>
          <a:p>
            <a:pPr algn="ctr"/>
            <a:r>
              <a:rPr lang="ru-RU" dirty="0"/>
              <a:t>15 января 1942 года в районе Евпатории в бою с подразделением немецкой военной жандармерии была уничтожена группа из 7 советских моряков (шесть из которых погибли и один был захвачен в плен</a:t>
            </a:r>
            <a:r>
              <a:rPr lang="ru-RU" dirty="0" smtClean="0"/>
              <a:t>).</a:t>
            </a:r>
            <a:endParaRPr lang="ru-RU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36099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3198468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314422" y="1043713"/>
            <a:ext cx="7645758" cy="2987376"/>
          </a:xfrm>
        </p:spPr>
        <p:txBody>
          <a:bodyPr>
            <a:noAutofit/>
          </a:bodyPr>
          <a:lstStyle/>
          <a:p>
            <a:pPr algn="ctr"/>
            <a:r>
              <a:rPr lang="ru-RU" sz="2600" dirty="0"/>
              <a:t>Один из участников десанта, майор </a:t>
            </a:r>
            <a:r>
              <a:rPr lang="ru-RU" sz="2600" dirty="0">
                <a:hlinkClick r:id="rId2" tooltip="Галушкин, Александр Иванович"/>
              </a:rPr>
              <a:t>А. И. Галушкин</a:t>
            </a:r>
            <a:r>
              <a:rPr lang="ru-RU" sz="2600" dirty="0"/>
              <a:t> сумел перейти на нелегальное положение, создать подпольную группу из местных жителей и в течение четырёх месяцев вёл подрывную работу, прежде чем был выявлен агентами </a:t>
            </a:r>
            <a:r>
              <a:rPr lang="ru-RU" sz="2600" dirty="0">
                <a:hlinkClick r:id="rId3" tooltip="Служба безопасности (СД)"/>
              </a:rPr>
              <a:t>SD</a:t>
            </a:r>
            <a:r>
              <a:rPr lang="ru-RU" sz="2600" dirty="0"/>
              <a:t>. 7 мая 1942 года дом, в котором он находился был окружён. А. И. Галушкин вступил в бой и погиб, отстреливаясь из </a:t>
            </a:r>
            <a:r>
              <a:rPr lang="ru-RU" sz="2600" dirty="0" smtClean="0"/>
              <a:t>автомата.</a:t>
            </a:r>
            <a:endParaRPr lang="ru-RU" sz="2600" dirty="0"/>
          </a:p>
          <a:p>
            <a:pPr algn="ctr"/>
            <a:r>
              <a:rPr lang="ru-RU" sz="2600" dirty="0"/>
              <a:t>Ещё несколько сумевших выбраться из города десантников воевали в партизанских отрядах Крыма</a:t>
            </a: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0"/>
            <a:ext cx="4314423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7523953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"/>
            <a:ext cx="4378817" cy="3412900"/>
          </a:xfrm>
        </p:spPr>
      </p:pic>
      <p:sp>
        <p:nvSpPr>
          <p:cNvPr id="6" name="Прямоугольник 5"/>
          <p:cNvSpPr/>
          <p:nvPr/>
        </p:nvSpPr>
        <p:spPr>
          <a:xfrm>
            <a:off x="4533363" y="434154"/>
            <a:ext cx="7658637" cy="65248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buFont typeface="Arial" panose="020B0604020202020204" pitchFamily="34" charset="0"/>
              <a:buChar char="•"/>
            </a:pPr>
            <a:r>
              <a:rPr lang="ru-RU" sz="2000" dirty="0">
                <a:latin typeface="Arial" panose="020B0604020202020204" pitchFamily="34" charset="0"/>
              </a:rPr>
              <a:t>Практически никто из участников десанта наград за него не получил. Вероятно, награждён был только добравшийся до Севастополя матрос-</a:t>
            </a:r>
            <a:r>
              <a:rPr lang="ru-RU" sz="2000" dirty="0" err="1">
                <a:latin typeface="Arial" panose="020B0604020202020204" pitchFamily="34" charset="0"/>
              </a:rPr>
              <a:t>спецотрядовец</a:t>
            </a:r>
            <a:r>
              <a:rPr lang="ru-RU" sz="2000" dirty="0">
                <a:latin typeface="Arial" panose="020B0604020202020204" pitchFamily="34" charset="0"/>
              </a:rPr>
              <a:t> Алексей Лаврухин — медалью «За боевые заслуги».</a:t>
            </a:r>
          </a:p>
          <a:p>
            <a:pPr algn="ctr">
              <a:buFont typeface="Arial" panose="020B0604020202020204" pitchFamily="34" charset="0"/>
              <a:buChar char="•"/>
            </a:pPr>
            <a:r>
              <a:rPr lang="ru-RU" sz="2000" dirty="0">
                <a:latin typeface="Arial" panose="020B0604020202020204" pitchFamily="34" charset="0"/>
              </a:rPr>
              <a:t>памятник морякам-десантникам, установленный 7 июня 1970 года на побережье в нескольких километрах от города </a:t>
            </a:r>
            <a:r>
              <a:rPr lang="ru-RU" sz="2000" dirty="0">
                <a:latin typeface="Arial" panose="020B0604020202020204" pitchFamily="34" charset="0"/>
                <a:hlinkClick r:id="rId3" tooltip="Саки (город)"/>
              </a:rPr>
              <a:t>Саки</a:t>
            </a:r>
            <a:r>
              <a:rPr lang="ru-RU" sz="2000" dirty="0">
                <a:latin typeface="Arial" panose="020B0604020202020204" pitchFamily="34" charset="0"/>
              </a:rPr>
              <a:t>, в 50 </a:t>
            </a:r>
            <a:r>
              <a:rPr lang="ru-RU" sz="2000" dirty="0">
                <a:latin typeface="Arial" panose="020B0604020202020204" pitchFamily="34" charset="0"/>
                <a:hlinkClick r:id="rId4" tooltip="Кабельтов"/>
              </a:rPr>
              <a:t>кабельтовых</a:t>
            </a:r>
            <a:r>
              <a:rPr lang="ru-RU" sz="2000" dirty="0">
                <a:latin typeface="Arial" panose="020B0604020202020204" pitchFamily="34" charset="0"/>
              </a:rPr>
              <a:t> от маяка Евпаторийский (скульптор Н. И. </a:t>
            </a:r>
            <a:r>
              <a:rPr lang="ru-RU" sz="2000" dirty="0" err="1">
                <a:latin typeface="Arial" panose="020B0604020202020204" pitchFamily="34" charset="0"/>
              </a:rPr>
              <a:t>Брацун</a:t>
            </a:r>
            <a:r>
              <a:rPr lang="ru-RU" sz="2000" dirty="0">
                <a:latin typeface="Arial" panose="020B0604020202020204" pitchFamily="34" charset="0"/>
              </a:rPr>
              <a:t>, архитекторы В. Н. </a:t>
            </a:r>
            <a:r>
              <a:rPr lang="ru-RU" sz="2000" dirty="0" err="1">
                <a:latin typeface="Arial" panose="020B0604020202020204" pitchFamily="34" charset="0"/>
              </a:rPr>
              <a:t>Ениосов</a:t>
            </a:r>
            <a:r>
              <a:rPr lang="ru-RU" sz="2000" dirty="0">
                <a:latin typeface="Arial" panose="020B0604020202020204" pitchFamily="34" charset="0"/>
              </a:rPr>
              <a:t> и С. И. </a:t>
            </a:r>
            <a:r>
              <a:rPr lang="ru-RU" sz="2000" dirty="0" err="1">
                <a:latin typeface="Arial" panose="020B0604020202020204" pitchFamily="34" charset="0"/>
              </a:rPr>
              <a:t>Кулев</a:t>
            </a:r>
            <a:r>
              <a:rPr lang="ru-RU" sz="2000" dirty="0">
                <a:latin typeface="Arial" panose="020B0604020202020204" pitchFamily="34" charset="0"/>
              </a:rPr>
              <a:t>)</a:t>
            </a:r>
            <a:r>
              <a:rPr lang="ru-RU" sz="2000" baseline="30000" dirty="0">
                <a:latin typeface="Arial" panose="020B0604020202020204" pitchFamily="34" charset="0"/>
                <a:hlinkClick r:id="rId5"/>
              </a:rPr>
              <a:t>[17]</a:t>
            </a:r>
            <a:r>
              <a:rPr lang="ru-RU" sz="2000" dirty="0">
                <a:latin typeface="Arial" panose="020B0604020202020204" pitchFamily="34" charset="0"/>
              </a:rPr>
              <a:t>. Памятник хорошо виден с автодороги в Симферополь. Скульптор изобразил группу моряков-десантников, идущих в бой, тем самым увековечив бессмертный подвиг героев, сражавшихся до последней капли крови. До этого памятника на этом же месте стояла другая скульптура в виде одного матроса с поднятой над головой гранатой. Старый памятник перенесли на кладбище с. Колоски недалеко от Евпатории в сторону Черноморского, где захоронены несколько десантников, погибших в этих местах. Со временем памятник, изготовленный из армированного бетона начал разрушаться и в 1990 году к 45-летию Победы по инициативе и на средства местного колхоза была изготовлена и установлена его копия.</a:t>
            </a:r>
          </a:p>
          <a:p>
            <a:pPr algn="ctr">
              <a:buFont typeface="Arial" panose="020B0604020202020204" pitchFamily="34" charset="0"/>
              <a:buChar char="•"/>
            </a:pPr>
            <a:endParaRPr lang="ru-RU" b="0" i="0" dirty="0">
              <a:effectLst/>
              <a:latin typeface="Arial" panose="020B0604020202020204" pitchFamily="34" charset="0"/>
            </a:endParaRPr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412901"/>
            <a:ext cx="4378817" cy="34450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1338181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21405" y="4184347"/>
            <a:ext cx="10820400" cy="2673653"/>
          </a:xfrm>
        </p:spPr>
        <p:txBody>
          <a:bodyPr/>
          <a:lstStyle/>
          <a:p>
            <a:pPr algn="ctr"/>
            <a:r>
              <a:rPr lang="ru-RU" dirty="0">
                <a:latin typeface="Arial" panose="020B0604020202020204" pitchFamily="34" charset="0"/>
              </a:rPr>
              <a:t>Памятник (стела с барельефом) в Евпатории на пересечении улиц </a:t>
            </a:r>
            <a:r>
              <a:rPr lang="ru-RU" dirty="0" err="1">
                <a:latin typeface="Arial" panose="020B0604020202020204" pitchFamily="34" charset="0"/>
              </a:rPr>
              <a:t>Дёмышева</a:t>
            </a:r>
            <a:r>
              <a:rPr lang="ru-RU" dirty="0">
                <a:latin typeface="Arial" panose="020B0604020202020204" pitchFamily="34" charset="0"/>
              </a:rPr>
              <a:t> и Революции.</a:t>
            </a:r>
          </a:p>
          <a:p>
            <a:pPr algn="ctr"/>
            <a:r>
              <a:rPr lang="ru-RU" dirty="0">
                <a:latin typeface="Arial" panose="020B0604020202020204" pitchFamily="34" charset="0"/>
              </a:rPr>
              <a:t>Песня </a:t>
            </a:r>
            <a:r>
              <a:rPr lang="ru-RU" dirty="0">
                <a:latin typeface="Arial" panose="020B0604020202020204" pitchFamily="34" charset="0"/>
                <a:hlinkClick r:id="rId2" tooltip="Высоцкий, Владимир Семёнович"/>
              </a:rPr>
              <a:t>В. С. Высоцкого</a:t>
            </a:r>
            <a:r>
              <a:rPr lang="ru-RU" dirty="0">
                <a:latin typeface="Arial" panose="020B0604020202020204" pitchFamily="34" charset="0"/>
              </a:rPr>
              <a:t> «</a:t>
            </a:r>
            <a:r>
              <a:rPr lang="ru-RU" dirty="0">
                <a:latin typeface="Arial" panose="020B0604020202020204" pitchFamily="34" charset="0"/>
                <a:hlinkClick r:id="rId3" tooltip="Чёрные бушлаты (песня)"/>
              </a:rPr>
              <a:t>Чёрные бушлаты</a:t>
            </a:r>
            <a:r>
              <a:rPr lang="ru-RU" dirty="0">
                <a:latin typeface="Arial" panose="020B0604020202020204" pitchFamily="34" charset="0"/>
              </a:rPr>
              <a:t>» (1972) посвящена евпаторийскому десанту.</a:t>
            </a:r>
          </a:p>
          <a:p>
            <a:pPr algn="ctr"/>
            <a:r>
              <a:rPr lang="ru-RU" dirty="0">
                <a:latin typeface="Arial" panose="020B0604020202020204" pitchFamily="34" charset="0"/>
              </a:rPr>
              <a:t>Улица в Евпатории.</a:t>
            </a:r>
          </a:p>
          <a:p>
            <a:pPr algn="ctr"/>
            <a:r>
              <a:rPr lang="ru-RU" dirty="0">
                <a:latin typeface="Arial" panose="020B0604020202020204" pitchFamily="34" charset="0"/>
              </a:rPr>
              <a:t>4 декабря 2015 года в Евпатории был основан военно-спортивный клуб </a:t>
            </a:r>
            <a:r>
              <a:rPr lang="ru-RU" dirty="0">
                <a:latin typeface="Arial" panose="020B0604020202020204" pitchFamily="34" charset="0"/>
                <a:hlinkClick r:id="rId4"/>
              </a:rPr>
              <a:t>«Евпаторийский десант»</a:t>
            </a:r>
            <a:endParaRPr lang="ru-RU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"/>
            <a:ext cx="12192000" cy="41843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7395517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Объект 4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</p:spPr>
      </p:pic>
    </p:spTree>
    <p:extLst>
      <p:ext uri="{BB962C8B-B14F-4D97-AF65-F5344CB8AC3E}">
        <p14:creationId xmlns:p14="http://schemas.microsoft.com/office/powerpoint/2010/main" val="844074244"/>
      </p:ext>
    </p:extLst>
  </p:cSld>
  <p:clrMapOvr>
    <a:masterClrMapping/>
  </p:clrMapOvr>
</p:sld>
</file>

<file path=ppt/theme/theme1.xml><?xml version="1.0" encoding="utf-8"?>
<a:theme xmlns:a="http://schemas.openxmlformats.org/drawingml/2006/main" name="След самолета">
  <a:themeElements>
    <a:clrScheme name="Vapor Trail">
      <a:dk1>
        <a:sysClr val="windowText" lastClr="000000"/>
      </a:dk1>
      <a:lt1>
        <a:sysClr val="window" lastClr="FFFFFF"/>
      </a:lt1>
      <a:dk2>
        <a:srgbClr val="454545"/>
      </a:dk2>
      <a:lt2>
        <a:srgbClr val="DADADA"/>
      </a:lt2>
      <a:accent1>
        <a:srgbClr val="DF2E28"/>
      </a:accent1>
      <a:accent2>
        <a:srgbClr val="FE801A"/>
      </a:accent2>
      <a:accent3>
        <a:srgbClr val="E9BF35"/>
      </a:accent3>
      <a:accent4>
        <a:srgbClr val="81BB42"/>
      </a:accent4>
      <a:accent5>
        <a:srgbClr val="32C7A9"/>
      </a:accent5>
      <a:accent6>
        <a:srgbClr val="4A9BDC"/>
      </a:accent6>
      <a:hlink>
        <a:srgbClr val="F0532B"/>
      </a:hlink>
      <a:folHlink>
        <a:srgbClr val="F38B53"/>
      </a:folHlink>
    </a:clrScheme>
    <a:fontScheme name="Vapor Trail">
      <a:majorFont>
        <a:latin typeface="Century Gothic" panose="020B050202020202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Vapor Trail">
      <a:fillStyleLst>
        <a:solidFill>
          <a:schemeClr val="phClr"/>
        </a:solidFill>
        <a:gradFill rotWithShape="1">
          <a:gsLst>
            <a:gs pos="0">
              <a:schemeClr val="phClr">
                <a:tint val="69000"/>
                <a:alpha val="100000"/>
                <a:satMod val="109000"/>
                <a:lumMod val="110000"/>
              </a:schemeClr>
            </a:gs>
            <a:gs pos="52000">
              <a:schemeClr val="phClr">
                <a:tint val="74000"/>
                <a:satMod val="100000"/>
                <a:lumMod val="104000"/>
              </a:schemeClr>
            </a:gs>
            <a:gs pos="100000">
              <a:schemeClr val="phClr">
                <a:tint val="78000"/>
                <a:satMod val="100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satMod val="100000"/>
                <a:lumMod val="104000"/>
              </a:schemeClr>
            </a:gs>
            <a:gs pos="78000">
              <a:schemeClr val="phClr">
                <a:shade val="100000"/>
                <a:satMod val="110000"/>
                <a:lumMod val="10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  <a:scene3d>
            <a:camera prst="orthographicFront">
              <a:rot lat="0" lon="0" rev="0"/>
            </a:camera>
            <a:lightRig rig="threePt" dir="t"/>
          </a:scene3d>
          <a:sp3d>
            <a:bevelT w="25400" h="12700"/>
          </a:sp3d>
        </a:effectStyle>
        <a:effectStyle>
          <a:effectLst>
            <a:outerShdw blurRad="57150" dist="19050" dir="5400000" algn="ctr" rotWithShape="0">
              <a:srgbClr val="000000">
                <a:alpha val="48000"/>
              </a:srgbClr>
            </a:outerShdw>
          </a:effectLst>
          <a:scene3d>
            <a:camera prst="orthographicFront">
              <a:rot lat="0" lon="0" rev="0"/>
            </a:camera>
            <a:lightRig rig="threePt" dir="t"/>
          </a:scene3d>
          <a:sp3d>
            <a:bevelT w="50800" h="25400"/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Vapor Trail" id="{4FDF2955-7D9C-493C-B9F9-C205151B46CD}" vid="{8F31A783-2159-4870-BC29-2BA7D038EA44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След самолета</Template>
  <TotalTime>77</TotalTime>
  <Words>375</Words>
  <Application>Microsoft Office PowerPoint</Application>
  <PresentationFormat>Широкоэкранный</PresentationFormat>
  <Paragraphs>35</Paragraphs>
  <Slides>11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2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11</vt:i4>
      </vt:variant>
    </vt:vector>
  </HeadingPairs>
  <TitlesOfParts>
    <vt:vector size="14" baseType="lpstr">
      <vt:lpstr>Arial</vt:lpstr>
      <vt:lpstr>Century Gothic</vt:lpstr>
      <vt:lpstr>След самолета</vt:lpstr>
      <vt:lpstr>Евпаторийский десант 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Евпаторийский десант</dc:title>
  <dc:creator>Пользователь Windows</dc:creator>
  <cp:lastModifiedBy>Пользователь Windows</cp:lastModifiedBy>
  <cp:revision>9</cp:revision>
  <dcterms:created xsi:type="dcterms:W3CDTF">2020-01-13T20:20:03Z</dcterms:created>
  <dcterms:modified xsi:type="dcterms:W3CDTF">2020-01-14T03:40:30Z</dcterms:modified>
</cp:coreProperties>
</file>