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6" r:id="rId22"/>
    <p:sldId id="277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  <a:p>
            <a:pPr lvl="5"/>
            <a:r>
              <a:rPr lang="en-US" dirty="0"/>
              <a:t>6</a:t>
            </a:r>
            <a:endParaRPr lang="en-US" dirty="0"/>
          </a:p>
          <a:p>
            <a:pPr lvl="6"/>
            <a:r>
              <a:rPr lang="en-US" dirty="0"/>
              <a:t>7</a:t>
            </a:r>
            <a:endParaRPr lang="en-US" dirty="0"/>
          </a:p>
          <a:p>
            <a:pPr lvl="7"/>
            <a:r>
              <a:rPr lang="en-US" dirty="0"/>
              <a:t>8</a:t>
            </a:r>
            <a:endParaRPr lang="en-US" dirty="0"/>
          </a:p>
          <a:p>
            <a:pPr lvl="8"/>
            <a:r>
              <a:rPr lang="en-US" dirty="0"/>
              <a:t>9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3E0B4-5534-4580-89C4-5DE8836CF10D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F63FD-18D7-420B-8F69-5BE5BDA7837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GIF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5724" y="2089942"/>
            <a:ext cx="8679915" cy="1322587"/>
          </a:xfrm>
        </p:spPr>
        <p:txBody>
          <a:bodyPr/>
          <a:lstStyle/>
          <a:p>
            <a:r>
              <a:rPr lang="ru-RU" dirty="0"/>
              <a:t>Эволюция жизни.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/>
              <a:t>Подготовила:</a:t>
            </a:r>
            <a:br>
              <a:rPr lang="ru-RU" dirty="0"/>
            </a:br>
            <a:r>
              <a:rPr lang="ru-RU" dirty="0"/>
              <a:t>Мурахтанова Марина Александровна</a:t>
            </a:r>
            <a:br>
              <a:rPr lang="ru-RU" dirty="0"/>
            </a:br>
            <a:r>
              <a:rPr lang="ru-RU" dirty="0"/>
              <a:t>Учитель Биологии и Химии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" y="-101991"/>
            <a:ext cx="8229601" cy="706198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Архей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На протяжении многих миллионов лет на Земле не существовало никаких форм жизни. После архейского эпизода расплавления верхней мантии и её перегрева с возникновением в этой геосфере магматического океана вся первозданная поверхность Земли вместе с её первичной и изначально плотной литосферой очень быстро погрузилась в расплавы верхней мантии. Атмосфера в то время не была плотной и состояла из ядовитых газов, таких как аммиак (NH</a:t>
            </a:r>
            <a:r>
              <a:rPr lang="ru-RU" sz="1050" dirty="0"/>
              <a:t>3</a:t>
            </a:r>
            <a:r>
              <a:rPr lang="ru-RU" dirty="0"/>
              <a:t>), метан (CH</a:t>
            </a:r>
            <a:r>
              <a:rPr lang="ru-RU" sz="1100" dirty="0"/>
              <a:t>4</a:t>
            </a:r>
            <a:r>
              <a:rPr lang="ru-RU" dirty="0"/>
              <a:t>), водород (H</a:t>
            </a:r>
            <a:r>
              <a:rPr lang="ru-RU" sz="1100" dirty="0"/>
              <a:t>2</a:t>
            </a:r>
            <a:r>
              <a:rPr lang="ru-RU" dirty="0"/>
              <a:t>), хлор (Cl</a:t>
            </a:r>
            <a:r>
              <a:rPr lang="ru-RU" sz="1100" dirty="0"/>
              <a:t>2</a:t>
            </a:r>
            <a:r>
              <a:rPr lang="ru-RU" dirty="0"/>
              <a:t>), сера. Температура её достигала 80°С. Естественная радиоактивность была во много раз выше нынешней. Жизнь в таких условиях была невозможна.</a:t>
            </a:r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5351" y="1710956"/>
            <a:ext cx="3332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примерно 4,6 млрд лет назад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Архей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0475" y="351692"/>
            <a:ext cx="6729846" cy="57001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4 млрд лет назад Земля предположительно столкнулась с небесным телом размером с Марс, гипотетической планетой </a:t>
            </a:r>
            <a:r>
              <a:rPr lang="ru-RU" dirty="0" err="1"/>
              <a:t>Тейей</a:t>
            </a:r>
            <a:r>
              <a:rPr lang="ru-RU" dirty="0"/>
              <a:t>. Столкновение было таким сильным, что образовавшиеся при столкновении обломки были выброшены в космос и образовали Луну. Образование Луны способствовало появлению жизни: она вызывала приливы, способствовавшие очищению и аэрации морей, и стабилизировалась вращения Земли.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Первые химические следы жизни возрастом примерно 3,5 млрд лет были обнаружены в горных породах Австралии (</a:t>
            </a:r>
            <a:r>
              <a:rPr lang="ru-RU" dirty="0" err="1"/>
              <a:t>Пилбара</a:t>
            </a:r>
            <a:r>
              <a:rPr lang="ru-RU" dirty="0"/>
              <a:t>). Позднее органический углерод был обнаружен в породах, датируемых 4,1 млрд лет. Возможно, жизнь зародилась именно в горячих источниках, где было много питательных веществ, в том числе и нуклеотидов.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Жизнь в архее развилась до бактерий и </a:t>
            </a:r>
            <a:r>
              <a:rPr lang="ru-RU" dirty="0" err="1"/>
              <a:t>цианобактерий</a:t>
            </a:r>
            <a:r>
              <a:rPr lang="ru-RU" dirty="0"/>
              <a:t>. Они вели придонный образ жизни: устилали дно моря тонким слоем слизи.</a:t>
            </a:r>
            <a:endParaRPr lang="ru-RU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49" y="489914"/>
            <a:ext cx="3816993" cy="2939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50" y="3429000"/>
            <a:ext cx="3852139" cy="2891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Протерозойская эра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0542" y="99800"/>
            <a:ext cx="7651457" cy="423304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/>
              <a:t>Протерозой</a:t>
            </a:r>
            <a:r>
              <a:rPr lang="ru-RU" dirty="0"/>
              <a:t> (греч. π</a:t>
            </a:r>
            <a:r>
              <a:rPr lang="ru-RU" dirty="0" err="1"/>
              <a:t>ρότερος</a:t>
            </a:r>
            <a:r>
              <a:rPr lang="ru-RU" dirty="0"/>
              <a:t> — первый, старший, греч. </a:t>
            </a:r>
            <a:r>
              <a:rPr lang="ru-RU" dirty="0" err="1"/>
              <a:t>ζωή</a:t>
            </a:r>
            <a:r>
              <a:rPr lang="ru-RU" dirty="0"/>
              <a:t> — жизнь) — ознаменован возникновением сложно устроенных растений, грибов и животных (например, губки). Жизнь в начале протерозоя по прежнему была сосредоточена в морях, так как условия на суше были не совсем благоприятными: атмосфера состояла преимущественно из сероводорода, CO</a:t>
            </a:r>
            <a:r>
              <a:rPr lang="ru-RU" sz="1400" dirty="0"/>
              <a:t>2</a:t>
            </a:r>
            <a:r>
              <a:rPr lang="ru-RU" dirty="0"/>
              <a:t>, N</a:t>
            </a:r>
            <a:r>
              <a:rPr lang="ru-RU" sz="1400" dirty="0"/>
              <a:t>2</a:t>
            </a:r>
            <a:r>
              <a:rPr lang="ru-RU" dirty="0"/>
              <a:t>, CH</a:t>
            </a:r>
            <a:r>
              <a:rPr lang="ru-RU" sz="1400" dirty="0"/>
              <a:t>4</a:t>
            </a:r>
            <a:r>
              <a:rPr lang="ru-RU" dirty="0"/>
              <a:t>, и совсем малого количества O</a:t>
            </a:r>
            <a:r>
              <a:rPr lang="ru-RU" sz="1400" dirty="0"/>
              <a:t>2</a:t>
            </a:r>
            <a:r>
              <a:rPr lang="ru-RU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Однако, бактерии, жившие в то время в морях, стали вырабатывать O</a:t>
            </a:r>
            <a:r>
              <a:rPr lang="ru-RU" sz="1400" dirty="0"/>
              <a:t>2</a:t>
            </a:r>
            <a:r>
              <a:rPr lang="ru-RU" dirty="0"/>
              <a:t> в качестве побочного продукта, и 2 млрд лет назад количество кислорода уже достигло устойчивого уровня. Но резкое увеличение кислорода в атмосфере привело к кислородной катастрофе, которая привела к изменению органов дыхания у организмов, населявших в то время океаны (анаэробные сменились аэробными) и изменению состава атмосферы (образования озонового слоя). Вследствие уменьшения парникового эффекта на Земле наступило длительное Гуронское оледенение: температура опускалась до −40°С.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Дальнейшие ископаемые останки первых многоклеточных встречаются уже после оледенения. В то время океаны населяли такие животные как </a:t>
            </a:r>
            <a:r>
              <a:rPr lang="ru-RU" dirty="0" err="1"/>
              <a:t>сприггина</a:t>
            </a:r>
            <a:r>
              <a:rPr lang="ru-RU" dirty="0"/>
              <a:t> (</a:t>
            </a:r>
            <a:r>
              <a:rPr lang="ru-RU" dirty="0" err="1"/>
              <a:t>Spriggina</a:t>
            </a:r>
            <a:r>
              <a:rPr lang="ru-RU" dirty="0"/>
              <a:t>) — червеобразные животные, имевшие головной и задний концы. Такие животные, возможно, стали предками современных животных.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20085" y="1753158"/>
            <a:ext cx="33675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2,5 млрд — 543 млн лет назад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42" y="4401557"/>
            <a:ext cx="3230019" cy="24564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9397" y="4537154"/>
            <a:ext cx="3230020" cy="21852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Палеозойская эра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6694" y="182880"/>
            <a:ext cx="3717312" cy="181473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В начале палеозоя (греч. π</a:t>
            </a:r>
            <a:r>
              <a:rPr lang="ru-RU" dirty="0" err="1"/>
              <a:t>ᾰλ</a:t>
            </a:r>
            <a:r>
              <a:rPr lang="ru-RU" dirty="0"/>
              <a:t>αιός — древний, греч. </a:t>
            </a:r>
            <a:r>
              <a:rPr lang="ru-RU" dirty="0" err="1"/>
              <a:t>ζωή</a:t>
            </a:r>
            <a:r>
              <a:rPr lang="ru-RU" dirty="0"/>
              <a:t> — жизнь) появились животные с твёрдым наружным скелетом. В образованиях этой эры встречается множество окаменевших останков таких животных.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941" y="182880"/>
            <a:ext cx="3337841" cy="245644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596694" y="2583349"/>
            <a:ext cx="5425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Кембрийский период (543—490 млн лет назад)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448910" y="3397348"/>
            <a:ext cx="37339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кембрийском периоде внезапно появляется огромное разнообразие живых организмов — предков нынешних представителей многих подразделений животного царства.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15420" y="4720787"/>
            <a:ext cx="7597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начале кембрийского периода (</a:t>
            </a:r>
            <a:r>
              <a:rPr lang="ru-RU" sz="1600" b="1" dirty="0"/>
              <a:t>примерно 540 млн лет назад</a:t>
            </a:r>
            <a:r>
              <a:rPr lang="ru-RU" sz="1600" dirty="0"/>
              <a:t>) у некоторых групп животных появляется сложно устроенный глаз. Появление этого органа было огромным эволюционным шагом — теперь животные могли видеть окружающий их мир.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9325" y="5798005"/>
            <a:ext cx="7469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кембрийском периоде на суше жизнь не существовала. Но океаны были густо населены беспозвоночными, например, губками, трилобитам, </a:t>
            </a:r>
            <a:r>
              <a:rPr lang="ru-RU" sz="1600" dirty="0" err="1"/>
              <a:t>аномалокарами</a:t>
            </a:r>
            <a:r>
              <a:rPr lang="ru-RU" sz="1600" dirty="0"/>
              <a:t>. 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623" y="3074830"/>
            <a:ext cx="2915453" cy="15717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1364" y="0"/>
            <a:ext cx="48244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Ордовикский период (490—443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1364" y="280582"/>
            <a:ext cx="75206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Во время ордовика суша оставалась не обжитой, за исключением лишайников, которые первыми из растений стали жить на суше. Но основная жизнь развивалась довольно активно в морях.</a:t>
            </a:r>
            <a:endParaRPr lang="ru-RU" sz="1600" dirty="0"/>
          </a:p>
          <a:p>
            <a:r>
              <a:rPr lang="ru-RU" sz="1600" dirty="0"/>
              <a:t>Основными обитателями ордовикских морей были членистоногие, такие как </a:t>
            </a:r>
            <a:r>
              <a:rPr lang="ru-RU" sz="1600" dirty="0" err="1"/>
              <a:t>мегалограпт</a:t>
            </a:r>
            <a:r>
              <a:rPr lang="ru-RU" sz="1600" dirty="0"/>
              <a:t>. Они могли ненадолго выходить на сушу, чтобы отложить икру. Но были и другие обитатели, например, представитель класса головоногих </a:t>
            </a:r>
            <a:r>
              <a:rPr lang="ru-RU" sz="1600" dirty="0" err="1"/>
              <a:t>ортокон</a:t>
            </a:r>
            <a:r>
              <a:rPr lang="ru-RU" sz="1600" dirty="0"/>
              <a:t> </a:t>
            </a:r>
            <a:r>
              <a:rPr lang="ru-RU" sz="1600" dirty="0" err="1"/>
              <a:t>камерацер</a:t>
            </a:r>
            <a:r>
              <a:rPr lang="ru-RU" sz="1600" dirty="0"/>
              <a:t>.</a:t>
            </a:r>
            <a:endParaRPr lang="ru-RU" sz="1600" dirty="0"/>
          </a:p>
          <a:p>
            <a:r>
              <a:rPr lang="ru-RU" sz="1600" dirty="0"/>
              <a:t>Позвоночные животные в ордовике сформировались ещё не до конца. В морях плавали потомки </a:t>
            </a:r>
            <a:r>
              <a:rPr lang="ru-RU" sz="1600" dirty="0" err="1"/>
              <a:t>хайкоуихтиса</a:t>
            </a:r>
            <a:r>
              <a:rPr lang="ru-RU" sz="1600" dirty="0"/>
              <a:t>, у которых имелось образование, напоминающее позвоночник.</a:t>
            </a:r>
            <a:endParaRPr lang="ru-RU" sz="1600" dirty="0"/>
          </a:p>
          <a:p>
            <a:r>
              <a:rPr lang="ru-RU" sz="1600" dirty="0"/>
              <a:t>Также в морях ордовикского периода жили представители кишечнополостных, иглокожих, кораллов, губок и других беспозвоночных.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43" y="1313574"/>
            <a:ext cx="4152568" cy="201399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671364" y="3361154"/>
            <a:ext cx="48313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Силурийский период (443—417 млн лет назад)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1364" y="3733292"/>
            <a:ext cx="73143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силуре на сушу выходят некоторые растения, к примеру, </a:t>
            </a:r>
            <a:r>
              <a:rPr lang="ru-RU" sz="1600" dirty="0" err="1"/>
              <a:t>куксонии</a:t>
            </a:r>
            <a:r>
              <a:rPr lang="ru-RU" sz="1600" dirty="0"/>
              <a:t> (</a:t>
            </a:r>
            <a:r>
              <a:rPr lang="ru-RU" sz="1600" dirty="0" err="1"/>
              <a:t>Coocsonia</a:t>
            </a:r>
            <a:r>
              <a:rPr lang="ru-RU" sz="1600" dirty="0"/>
              <a:t>), которые достигали в высоту не более 10 см, и некоторые виды лишайников. У некоторых членистоногих развились примитивные лёгкие, позволявшие им дышать атмосферным воздухом, например, скорпион </a:t>
            </a:r>
            <a:r>
              <a:rPr lang="ru-RU" sz="1600" dirty="0" err="1"/>
              <a:t>бронтоскорпио</a:t>
            </a:r>
            <a:r>
              <a:rPr lang="ru-RU" sz="1600" dirty="0"/>
              <a:t> мог находиться на суше в течение четырёх часов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1364" y="502523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В силурийских морях появляются окончательно сформировавшиеся позвоночные животные.</a:t>
            </a:r>
            <a:endParaRPr lang="ru-RU" sz="1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42" y="3530430"/>
            <a:ext cx="4222797" cy="263575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406067" y="0"/>
            <a:ext cx="45749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Девонский период (417—354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33855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В девоне жизнь продолжает активно развиваться на суше и в море. Появляются первые примитивные леса, состоящие в основном из древнейших примитивных древовидных папоротников археоптерисов (</a:t>
            </a:r>
            <a:r>
              <a:rPr lang="ru-RU" sz="1600" dirty="0" err="1"/>
              <a:t>Archaeopteris</a:t>
            </a:r>
            <a:r>
              <a:rPr lang="ru-RU" sz="1600" dirty="0"/>
              <a:t>), которые произрастали в основном по берегам рек и озёр.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93919" y="1613118"/>
            <a:ext cx="74980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Девонский период характеризуется расцветом примитивных рыб, в частности, хрящевых. К концу девона в морях появились первые костные рыбы, такие как гигантская хищная </a:t>
            </a:r>
            <a:r>
              <a:rPr lang="ru-RU" sz="1600" dirty="0" err="1"/>
              <a:t>гинерия</a:t>
            </a:r>
            <a:r>
              <a:rPr lang="ru-RU" sz="1600" dirty="0"/>
              <a:t>, которые оттеснили хрящевых рыб (в частности, предков современных акул) на задний план. Однако самыми грозными обитателями девонских морей были представители группы </a:t>
            </a:r>
            <a:r>
              <a:rPr lang="ru-RU" sz="1600" dirty="0" err="1"/>
              <a:t>плакодерм</a:t>
            </a:r>
            <a:r>
              <a:rPr lang="ru-RU" sz="1600" dirty="0"/>
              <a:t>, такие как </a:t>
            </a:r>
            <a:r>
              <a:rPr lang="ru-RU" sz="1600" dirty="0" err="1"/>
              <a:t>дунклеостей</a:t>
            </a:r>
            <a:r>
              <a:rPr lang="ru-RU" sz="1600" dirty="0"/>
              <a:t> и </a:t>
            </a:r>
            <a:r>
              <a:rPr lang="ru-RU" sz="1600" dirty="0" err="1"/>
              <a:t>динихтис</a:t>
            </a:r>
            <a:r>
              <a:rPr lang="ru-RU" sz="1600" dirty="0"/>
              <a:t>, достигавшие в длину 8-10 метров.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7" y="772061"/>
            <a:ext cx="2227241" cy="15469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998" y="900727"/>
            <a:ext cx="2165922" cy="14491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836359" y="3439823"/>
            <a:ext cx="53355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Каменноугольный период (354—290 млн лет назад)</a:t>
            </a:r>
            <a:endParaRPr lang="ru-RU" sz="1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04809" y="3778377"/>
            <a:ext cx="75998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каменноугольном периоде почти на всей планете климат был жаркий и влажный. В болотистых лесах того времени росли преимущественно хвощи, древовидные папоротники и гигантские лепидодендроны, достигавшие в высоту от 10 до 35 метров, и в диаметре ствола — до одного метра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79520" y="4986820"/>
            <a:ext cx="86563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Первые </a:t>
            </a:r>
            <a:r>
              <a:rPr lang="ru-RU" sz="1600" dirty="0" err="1"/>
              <a:t>рептилоподобные</a:t>
            </a:r>
            <a:r>
              <a:rPr lang="ru-RU" sz="1600" dirty="0"/>
              <a:t> существа были очень маленькими животными, напоминавшими современных ящериц, например, длина </a:t>
            </a:r>
            <a:r>
              <a:rPr lang="ru-RU" sz="1600" dirty="0" err="1"/>
              <a:t>петролакозавра</a:t>
            </a:r>
            <a:r>
              <a:rPr lang="ru-RU" sz="1600" dirty="0"/>
              <a:t> не превышала 40 сантиметров в длину. Они могли откладывать яйца на суше — это было большим эволюционным шагом, к тому же их кожа была защищена плотной чешуёй, защищавшей кожу животного от высыхания, а значит, они могли спокойно уходить далеко от воды. Наличие таких приспособительных особенностей и определило их дальнейший эволюционный успех в качестве наземных животных</a:t>
            </a:r>
            <a:endParaRPr lang="ru-RU" sz="16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31" y="2380869"/>
            <a:ext cx="3744204" cy="253669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22" y="4914050"/>
            <a:ext cx="238125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24341" y="0"/>
            <a:ext cx="44899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Пермский период (290—248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29797" y="338554"/>
            <a:ext cx="766220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Из-за ледникового периода в конце карбона в пермском периоде климат стал прохладнее и суше. Пышные тропические леса, болота сменили бескрайние пустыни и засушливые равнины. В таких условиях росли только самые стойкие растения — </a:t>
            </a:r>
            <a:r>
              <a:rPr lang="ru-RU" sz="1600" b="1" dirty="0"/>
              <a:t>папоротники и примитивные хвойные</a:t>
            </a:r>
            <a:r>
              <a:rPr lang="ru-RU" sz="1600" dirty="0"/>
              <a:t>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29798" y="1415772"/>
            <a:ext cx="766220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1600" dirty="0"/>
              <a:t>Место амфибий заняли </a:t>
            </a:r>
            <a:r>
              <a:rPr lang="ru-RU" sz="1600" b="1" dirty="0"/>
              <a:t>рептилии</a:t>
            </a:r>
            <a:r>
              <a:rPr lang="ru-RU" sz="1600" dirty="0"/>
              <a:t> и синапсиды, так как они были хорошо приспособлены к жизни в сухом климате.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29797" y="2031325"/>
            <a:ext cx="8138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местах с особенно сухим и жарким климатом стало образовываться всё больше пустынь. В это время пеликозавры дали начало</a:t>
            </a:r>
            <a:r>
              <a:rPr lang="ru-RU" sz="1600" b="1" dirty="0"/>
              <a:t> </a:t>
            </a:r>
            <a:r>
              <a:rPr lang="ru-RU" sz="1600" b="1" dirty="0" err="1"/>
              <a:t>терапсидам</a:t>
            </a:r>
            <a:r>
              <a:rPr lang="ru-RU" sz="1600" b="1" dirty="0"/>
              <a:t> </a:t>
            </a:r>
            <a:r>
              <a:rPr lang="ru-RU" sz="1600" dirty="0"/>
              <a:t>— предкам млекопитающих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29796" y="2862322"/>
            <a:ext cx="76622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 концу пермского периода климат стал намного более сухим, что привело к сокращению площади прибрежных зон с густой растительностью и увеличению площади пустынь. В результате из-за недостатка жизненного пространства, корма и кислорода, вырабатываемого растениями, многие виды животных и растений вымерли. Это эволюционное событие получило название массового пермского вымирания в процессе которого вымерло 95 % всех живых существ. </a:t>
            </a:r>
            <a:r>
              <a:rPr lang="ru-RU" sz="1600" i="1" dirty="0"/>
              <a:t>Учёные до сих пор спорят о причинах этого вымирания, и выдвигают некоторые гипотезы</a:t>
            </a:r>
            <a:r>
              <a:rPr lang="ru-RU" sz="1600" dirty="0"/>
              <a:t>: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15567" y="5094434"/>
            <a:ext cx="29920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Падение одного или нескольких метеоритов либо столкновение Земли с астероидом диаметром в несколько десятков километров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356307" y="5093701"/>
            <a:ext cx="35614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Усиление вулканической активности;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8356307" y="5601533"/>
            <a:ext cx="36760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/>
              <a:t>Внезапный выброс метана со дна моря</a:t>
            </a:r>
            <a:endParaRPr lang="ru-RU" sz="14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2" y="228050"/>
            <a:ext cx="4535667" cy="3665323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внутренний, стена, стол, пол&#10;&#10;Описание создано с очень высокой степенью достоверности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98" y="3907669"/>
            <a:ext cx="3980805" cy="27903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Мезозойская эра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07765" y="387678"/>
            <a:ext cx="5896556" cy="304132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Во время мезозоя на земле обитали самые причудливые организмы. Самые известные из них — динозавры. Они доминировали в течение 160 млн лет на всех континентах. Они были самых различных размеров: от совсем крошечного </a:t>
            </a:r>
            <a:r>
              <a:rPr lang="ru-RU" dirty="0" err="1"/>
              <a:t>микрораптора</a:t>
            </a:r>
            <a:r>
              <a:rPr lang="ru-RU" dirty="0"/>
              <a:t>, который достигал всего 70 см в длину и веса 0,5 кг, до гигантского </a:t>
            </a:r>
            <a:r>
              <a:rPr lang="ru-RU" dirty="0" err="1"/>
              <a:t>амфицелия</a:t>
            </a:r>
            <a:r>
              <a:rPr lang="ru-RU" dirty="0"/>
              <a:t>, возможно достигавшего в длину 50 метров, а веса 150 тонн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9000"/>
            <a:ext cx="4876800" cy="32527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80216" y="1723673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248—65 млн лет назад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65441" y="0"/>
            <a:ext cx="4599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Триасовый период (248—206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2732" y="338554"/>
            <a:ext cx="73292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начале триасового периода жизнь на планете продолжала медленно восстанавливаться после массового вымирания видов в конце пермского периода. Климат на большей части земного шара был жарким и сухим, но количество выпадавших осадков вполне могло обеспечить довольно высокое разнообразие растений.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62732" y="1661993"/>
            <a:ext cx="71370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начале триасового периода жили возможные предки динозавров, такие как </a:t>
            </a:r>
            <a:r>
              <a:rPr lang="ru-RU" sz="1600" dirty="0" err="1"/>
              <a:t>эупаркерия</a:t>
            </a:r>
            <a:r>
              <a:rPr lang="ru-RU" sz="1600" dirty="0"/>
              <a:t>. Отличительным свойством </a:t>
            </a:r>
            <a:r>
              <a:rPr lang="ru-RU" sz="1600" dirty="0" err="1"/>
              <a:t>эупаркерии</a:t>
            </a:r>
            <a:r>
              <a:rPr lang="ru-RU" sz="1600" dirty="0"/>
              <a:t> от других </a:t>
            </a:r>
            <a:r>
              <a:rPr lang="ru-RU" sz="1600" dirty="0" err="1"/>
              <a:t>архозавроморфов</a:t>
            </a:r>
            <a:r>
              <a:rPr lang="ru-RU" sz="1600" dirty="0"/>
              <a:t> было то, что она могла вставать и бегать на задних лапах.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43" y="561251"/>
            <a:ext cx="4333098" cy="171590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528689" y="5320396"/>
            <a:ext cx="73292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Конец триасового периода ознаменовало новое массовое вымирание видов, </a:t>
            </a:r>
            <a:r>
              <a:rPr lang="ru-RU" sz="1600" dirty="0" err="1"/>
              <a:t>сравненимое</a:t>
            </a:r>
            <a:r>
              <a:rPr lang="ru-RU" sz="1600" dirty="0"/>
              <a:t> с аналогичным событием в конце </a:t>
            </a:r>
            <a:r>
              <a:rPr lang="ru-RU" sz="1600" dirty="0" err="1"/>
              <a:t>перми</a:t>
            </a:r>
            <a:r>
              <a:rPr lang="ru-RU" sz="1600" dirty="0"/>
              <a:t>. Его причины остаются загадкой. Одно время учёные связывали его с падением на Землю астероида, оставившего после себя огромный кратер </a:t>
            </a:r>
            <a:r>
              <a:rPr lang="ru-RU" sz="1600" dirty="0" err="1"/>
              <a:t>Маникуаган</a:t>
            </a:r>
            <a:r>
              <a:rPr lang="ru-RU" sz="1600" dirty="0"/>
              <a:t> (Канада) диаметром 100 км, но, как выяснилось, это событие произошло гораздо раньше.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1" y="2277158"/>
            <a:ext cx="4286250" cy="304323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018806" y="2662350"/>
            <a:ext cx="68248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В результате раскола гигантского суперконтинента Пангеи образовалось несколько материков.</a:t>
            </a:r>
            <a:endParaRPr lang="ru-RU" sz="1400" b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534" y="3245941"/>
            <a:ext cx="5507403" cy="207445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21375" y="0"/>
            <a:ext cx="4291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Юрский период (206—144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00134" y="338554"/>
            <a:ext cx="754346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раннем юрском периоде (206—180 млн лет назад) климат на Земле стал более тёплым и влажным. В приполярных регионах поднялись хвойные леса, а тропики покрылись зарослями хвойных растений, папоротников и саговников. По мере того, как континенты медленно расходились, в некоторых низинных уголках планеты формировался муссонный климат; образовались обширные речные бассейны, регулярно затопляемые водой. В ранний юрский период динозавры и птерозавры быстро увеличиваются в размерах, становятся более многочисленными и разнообразными и начинают расселяться по всему земному шару. Не отстают от них и морские рептилии (ихтиозавры и плезиозавры), а также моллюски (например, аммониты).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00134" y="2893099"/>
            <a:ext cx="75434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Тёплые юрские моря изобиловали планктоном, служившим кормом </a:t>
            </a:r>
            <a:r>
              <a:rPr lang="ru-RU" sz="1600" dirty="0" err="1"/>
              <a:t>лидсихтису</a:t>
            </a:r>
            <a:r>
              <a:rPr lang="ru-RU" sz="1600" dirty="0"/>
              <a:t> и другим крупным рыбам. Хищные плезиозавры были представлены длинношеими формами, питающимися рыбой, и короткошеими </a:t>
            </a:r>
            <a:r>
              <a:rPr lang="ru-RU" sz="1600" dirty="0" err="1"/>
              <a:t>плиозавроидами</a:t>
            </a:r>
            <a:r>
              <a:rPr lang="ru-RU" sz="1600" dirty="0"/>
              <a:t>, специализирующимися на более крупной добыче; в мелководных морях охотились морские </a:t>
            </a:r>
            <a:r>
              <a:rPr lang="ru-RU" sz="1600" dirty="0" err="1"/>
              <a:t>крокодиломорфы</a:t>
            </a:r>
            <a:r>
              <a:rPr lang="ru-RU" sz="1600" dirty="0"/>
              <a:t> (например, </a:t>
            </a:r>
            <a:r>
              <a:rPr lang="ru-RU" sz="1600" dirty="0" err="1"/>
              <a:t>метриоринх</a:t>
            </a:r>
            <a:r>
              <a:rPr lang="ru-RU" sz="1600" dirty="0"/>
              <a:t>), резко отличавшиеся от привычных нам крокодилов.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66" y="3578146"/>
            <a:ext cx="4285706" cy="26785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29" y="841466"/>
            <a:ext cx="3726543" cy="27366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15073" y="0"/>
            <a:ext cx="41276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Меловой период (144-65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25218" y="338554"/>
            <a:ext cx="73667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меловом периоде климат на планете по-прежнему оставался тёплым; благодаря обильным сезонным дождям почти весь земной шар — от экватора до приполярных областей — был покрыт пышной растительностью.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25218" y="1396639"/>
            <a:ext cx="73667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Динозавры продолжали развиваться и специализироваться. Млекопитающие (например, </a:t>
            </a:r>
            <a:r>
              <a:rPr lang="ru-RU" sz="1600" dirty="0" err="1"/>
              <a:t>дидельфодон</a:t>
            </a:r>
            <a:r>
              <a:rPr lang="ru-RU" sz="1600" dirty="0"/>
              <a:t>) по-прежнему не играли в жизни планеты сколько-нибудь существенной роли; они оставались небольшими животными, но их численность (особенно к концу мелового периода) начала заметно увеличиваться.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25217" y="2720078"/>
            <a:ext cx="74840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Большие изменения произошли и в морях. Их бывшие властелины (ихтиозавры и плиозавры) претерпели упадок, и их место заняли мозазавры — новая группа гигантских морских рептилий, включавшей, например, </a:t>
            </a:r>
            <a:r>
              <a:rPr lang="ru-RU" sz="1600" dirty="0" err="1"/>
              <a:t>платекарпуса</a:t>
            </a:r>
            <a:r>
              <a:rPr lang="ru-RU" sz="1600" dirty="0"/>
              <a:t> и </a:t>
            </a:r>
            <a:r>
              <a:rPr lang="ru-RU" sz="1600" dirty="0" err="1"/>
              <a:t>тилозавра</a:t>
            </a:r>
            <a:r>
              <a:rPr lang="ru-RU" sz="1600" dirty="0"/>
              <a:t>.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25216" y="4211122"/>
            <a:ext cx="73667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Конец мелового периода (примерно 65 млн лет назад) был отмечен новым массовым вымиранием видов, стёршим с лица Земли около 40 % всех существовавших в то время семейств животных. Исчезли в том числе птерозавры, аммониты и мозазавры, но самыми знаменитыми жертвами этой катастрофы были, конечно же, динозавры. Едва оправились после этого испытания и многие другие группы живых существ.</a:t>
            </a:r>
            <a:endParaRPr lang="ru-RU" sz="16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5" y="149146"/>
            <a:ext cx="4644572" cy="3429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28" y="3616551"/>
            <a:ext cx="4707987" cy="24199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Кайнозойская эра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0302" y="253218"/>
            <a:ext cx="7141698" cy="300641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Массовое вымирание видов 65 млн лет назад ознаменовало собой начало новой, продолжающейся и сегодня кайнозойской эры. В результате катастрофических событий тех далёких времён с лица нашей планеты исчезли все животные размером крупнее крокодила. А уцелевшие небольшие животные оказались с наступлением новой эры в совершенно ином мире. В кайнозое продолжался дрейф (расхождение) континентов. На каждом из них формировались уникальные сообщества растений и животных.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6403" y="1795362"/>
            <a:ext cx="2943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66,0 миллионов лет назад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5" b="10554"/>
          <a:stretch>
            <a:fillRect/>
          </a:stretch>
        </p:blipFill>
        <p:spPr>
          <a:xfrm>
            <a:off x="5352713" y="3120199"/>
            <a:ext cx="5950656" cy="36253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9286" y="154745"/>
            <a:ext cx="7352713" cy="670325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 err="1"/>
              <a:t>Палеоге́н</a:t>
            </a:r>
            <a:r>
              <a:rPr lang="ru-RU" b="1" dirty="0"/>
              <a:t>, </a:t>
            </a:r>
            <a:r>
              <a:rPr lang="ru-RU" b="1" dirty="0" err="1"/>
              <a:t>Палеогенный</a:t>
            </a:r>
            <a:r>
              <a:rPr lang="ru-RU" b="1" dirty="0"/>
              <a:t> период, </a:t>
            </a:r>
            <a:r>
              <a:rPr lang="ru-RU" b="1" dirty="0" err="1"/>
              <a:t>Палеогенная</a:t>
            </a:r>
            <a:r>
              <a:rPr lang="ru-RU" b="1" dirty="0"/>
              <a:t> система </a:t>
            </a:r>
            <a:r>
              <a:rPr lang="ru-RU" dirty="0"/>
              <a:t>— геологический период, первый период кайнозоя. Начался 65 млн лет назад, закончился — 24,6 млн. Продолжался 40,4 млн лет.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 палеогене климат был ровным тропическим. Практически вся Европа была покрыта вечнозелёными тропическими лесами, и лишь в северных областях произрастали листопадные растения. Во второй половине палеогена климат становится более континентальным, появляются ледяные шапки на полюсах.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 этом периоде начался бурный расцвет млекопитающих. После вымирания большого количества рептилий возникло множество свободных экологических ниш, которые начали занимать новые виды млекопитающих. Были распространены яйцекладущие, сумчатые и плацентарные. В лесах и лесостепях Азии возникла так называемая «</a:t>
            </a:r>
            <a:r>
              <a:rPr lang="ru-RU" dirty="0" err="1"/>
              <a:t>индрикотериевая</a:t>
            </a:r>
            <a:r>
              <a:rPr lang="ru-RU" dirty="0"/>
              <a:t> фауна».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 воздухе господствуют веерохвостые беззубые птицы. Широко распространены крупные бегающие хищные птицы (</a:t>
            </a:r>
            <a:r>
              <a:rPr lang="ru-RU" dirty="0" err="1"/>
              <a:t>диатримы</a:t>
            </a:r>
            <a:r>
              <a:rPr lang="ru-RU" dirty="0"/>
              <a:t>). Увеличивается разнообразие цветковых растений и насекомых.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 морях процветают костистые рыбы. Появляются примитивные китообразные, новые группы кораллов, морских ежей, фораминиферы — </a:t>
            </a:r>
            <a:r>
              <a:rPr lang="ru-RU" dirty="0" err="1"/>
              <a:t>нуммулитиды</a:t>
            </a:r>
            <a:r>
              <a:rPr lang="ru-RU" dirty="0"/>
              <a:t> достигают нескольких сантиметров в диаметре, что очень много для одноклеточных. Вымирают последние белемниты, начинается расцвет головоногих с редуцированной или вовсе исчезнувшей раковиной — осьминогов, каракатиц и кальмаров, вместе с белемнитами объединяемых в группу </a:t>
            </a:r>
            <a:r>
              <a:rPr lang="ru-RU" dirty="0" err="1"/>
              <a:t>колеоидей</a:t>
            </a:r>
            <a:r>
              <a:rPr lang="ru-RU" dirty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7" y="545904"/>
            <a:ext cx="4736749" cy="29604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23" y="3506372"/>
            <a:ext cx="4415777" cy="31177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163027" y="0"/>
            <a:ext cx="44021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Палеоценовая эпоха (65-55 млн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76800" y="338554"/>
            <a:ext cx="702446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 наступлением палеоцена опустевшая планета начинает медленно восстанавливаться от последствий катастрофы. Первыми преуспели в этом растения. Всего через несколько сотен тысяч лет значительная часть земной суши покрылась непроходимыми джунглями и болотами; густые леса зашумели даже в приполярных областях Земли. Животные, пережившие массовое вымирание видов, оставались небольшими; они ловко лавировали между стволами деревьев и лазали по веткам. Крупнейшими животными планеты в то время были птицы. В джунглях Европы и Северной Америки, например, охотился свирепый хищник </a:t>
            </a:r>
            <a:r>
              <a:rPr lang="ru-RU" sz="1600" dirty="0" err="1"/>
              <a:t>гасторнис</a:t>
            </a:r>
            <a:r>
              <a:rPr lang="ru-RU" sz="1600" dirty="0"/>
              <a:t>, достигавший высоты 2,2 метра.</a:t>
            </a:r>
            <a:endParaRPr lang="ru-RU" sz="1600" dirty="0"/>
          </a:p>
          <a:p>
            <a:r>
              <a:rPr lang="ru-RU" sz="1600" dirty="0"/>
              <a:t>Вымирание динозавров позволило млекопитающим широко расселиться по планете и занять новые экологические ниши. В конце палеоцена (примерно 55 млн лет назад) их разнообразие резко увеличилось. На Земле появились предки многих современных групп зверей — копытных, слонов, грызунов, приматов, рукокрылых (например, летучих мышей), китов, сирен. Мало-помалу млекопитающие начинают покорять земной шар.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4" y="3143172"/>
            <a:ext cx="4861646" cy="33263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02" y="825321"/>
            <a:ext cx="4340703" cy="231785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153071" y="0"/>
            <a:ext cx="4576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Миоценовая эпоха (24-5 млн лет назад)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38564" y="430887"/>
            <a:ext cx="637115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Чередование засушливых и дождливых сезонов привело к тому, что в миоцене значительная часть суши покрылась бескрайними степями. Поскольку злаки и другие травы перевариваются плохо, у травоядных млекопитающих сформировались новые типы зубов и изменился пищеварительный аппарат, что позволило им извлекать из этого легкодоступного корма максимум питательных веществ.</a:t>
            </a:r>
            <a:endParaRPr lang="ru-RU" sz="1600" dirty="0"/>
          </a:p>
          <a:p>
            <a:r>
              <a:rPr lang="ru-RU" sz="1600" dirty="0"/>
              <a:t>Степи стали родиной быков, оленей и лошадей. Многие из этих животных держались стадами и кочевали с места на место вслед за дождями. А за стадами травоядных шли по пятам хищники.</a:t>
            </a:r>
            <a:endParaRPr lang="ru-RU" sz="1600" dirty="0"/>
          </a:p>
          <a:p>
            <a:r>
              <a:rPr lang="ru-RU" sz="1600" dirty="0"/>
              <a:t>Другие млекопитающие предпочитали ощипывать листья деревьев и кустарников. Некоторые из них (например, динотерий и халикотерий) достигали очень больших размеров.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84737" y="378565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В миоцене образовались многие горные системы — Альпы, Гималаи, Анды и Скалистые горы. Некоторые из них оказались настолько высокими, что изменили характер циркуляции воздуха в атмосфере и стали играть важную роль в формировании климата.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2" y="369332"/>
            <a:ext cx="4482772" cy="279489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3" y="3164231"/>
            <a:ext cx="4964723" cy="24567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81532" y="0"/>
            <a:ext cx="4766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Плиоценовая эпоха (5-2,6 млн лет назад)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81532" y="369332"/>
            <a:ext cx="70003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плиоцене климат Земли стал ещё более разнообразным. Планета разделилась на множество климатических регионов — от территорий, покрытых полярными льдами до жарких тропиков.</a:t>
            </a:r>
            <a:endParaRPr lang="ru-RU" sz="1600" dirty="0"/>
          </a:p>
          <a:p>
            <a:r>
              <a:rPr lang="ru-RU" sz="1600" dirty="0"/>
              <a:t>В поросших злаками степях каждого континента появлялись всё новые виды травоядных животных и охотившихся на них хищников. В восточной и южной части Африки густые леса уступили место открытым саваннам, что заставило первых гоминид (например, афарского австралопитека) спуститься с деревьев и добывать корм на земле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01746" y="2677656"/>
            <a:ext cx="67824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Около 2,5 млн лет назад южноамериканский континент, который примерно в течение 30 млн лет находился в изоляции от остального мира, столкнулся с Северной Америкой. С севера на территорию современной Аргентины проникли смилодоны и другие хищники, а гигантские </a:t>
            </a:r>
            <a:r>
              <a:rPr lang="ru-RU" sz="1600" dirty="0" err="1"/>
              <a:t>дедикуры</a:t>
            </a:r>
            <a:r>
              <a:rPr lang="ru-RU" sz="1600" dirty="0"/>
              <a:t>, </a:t>
            </a:r>
            <a:r>
              <a:rPr lang="ru-RU" sz="1600" dirty="0" err="1"/>
              <a:t>фороракосы</a:t>
            </a:r>
            <a:r>
              <a:rPr lang="ru-RU" sz="1600" dirty="0"/>
              <a:t> и другие представители южноамериканской фауны перебрались в Северную Америку. Это переселение животных получило название «Великий обмен». В конце плиоцена произошло вымирание морской мегафауны (млекопитающих, морских птиц, черепах и акул) — 36 % плиоценовых родов не смогли выжить в плейстоцене. Показатели вымирания были в три раза выше средней кайнозойской нормы (в 2,2 раза выше, чем в миоцене, на 60 % выше, чем в плейстоцене)</a:t>
            </a:r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0"/>
            <a:ext cx="3782174" cy="25364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18" y="2536417"/>
            <a:ext cx="4886179" cy="366463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70696" y="0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Антропогеновый (Четвертичный) период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30853" y="311348"/>
            <a:ext cx="7175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Это самый короткий геологический период, но именно в четвертичном периоде сформировалось большинство современных форм рельефа и произошло множество существенных событий в истории Земли (с точки зрения человека), важнейшие из которых — ледниковая эпоха и появление человека. Продолжительность четвертичного периода так мала, что обычные палеонтологические методы относительного и изотопного определения возраста оказались недостаточно точны и чувствительны. На таком коротком интервале времени применяется прежде всего радиоуглеродный анализ и другие методы, основанные на распаде короткоживущих изотопов. Специфика четвертичного периода по сравнению с другими геологическими периодами вызвала к жизни особую ветвь геологии — четвертичную.</a:t>
            </a:r>
            <a:endParaRPr lang="ru-RU" dirty="0"/>
          </a:p>
          <a:p>
            <a:endParaRPr lang="ru-RU" dirty="0"/>
          </a:p>
          <a:p>
            <a:r>
              <a:rPr lang="ru-RU" dirty="0"/>
              <a:t>Четвертичный период подразделяется на плейстоцен и голоцен.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42" y="0"/>
            <a:ext cx="4572000" cy="391433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7" y="3914334"/>
            <a:ext cx="4373976" cy="313468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78392" y="0"/>
            <a:ext cx="54215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Плейстоценовая эпоха (2,6 млн.-11,7 тыс. лет назад)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87816" y="338554"/>
            <a:ext cx="69822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 начале плейстоцена на земле наступил длительный ледниковый период. В течение двух миллионов лет на планете многократно чередовались очень холодные и относительно теплые отрезки времени. В холодные промежутки, которые продолжались примерно 40 тысяч лет, континенты подвергались нашествию ледников. В промежутках с более тёплым климатом (</a:t>
            </a:r>
            <a:r>
              <a:rPr lang="ru-RU" sz="1600" dirty="0" err="1"/>
              <a:t>межледниковьях</a:t>
            </a:r>
            <a:r>
              <a:rPr lang="ru-RU" sz="1600" dirty="0"/>
              <a:t>) льды отступали, и уровень воды в морях поднимался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78392" y="215443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/>
              <a:t>На равнинах паслись стада оленей и лошадей, на которых охотились пещерные львы и другие хищники. А приблизительно 180 тысяч лет назад на них начали охотиться и люди — сначала неандерталец, а затем и человек разумный.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941166" y="3231654"/>
            <a:ext cx="71289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Около 10 тысяч лет назад ледниковый период окончился, и климат на Земле стал более тёплым и влажным. Это способствовало быстрому увеличению численности человеческой популяции и расселению людей по всему земному шару. Они научились распахивать землю и выращивать культурные растения. Маленькие поначалу сельскохозяйственные общины разрослись, появились города, а всего через несколько тысячелетий человечество превратилось в мировое общество, использующее все достижения высоких технологий. Зато многие виды животных, с которыми люди испокон веков делили планету, оказались на грани исчезновения. Вот почему учёные часто говорят о том, что по вине человека на Земле разразилось новое массовое вымирание видов.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59" y="169277"/>
            <a:ext cx="4436845" cy="651944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31544" y="0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dirty="0"/>
              <a:t>Голоценовая эпоха (11,7 тыс. лет назад — современность)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09625" y="338554"/>
            <a:ext cx="69494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Жизнь животных и растений незначительно изменялась в течение голоцена, но имеются большие перемещения в их распределениях. Множество больших животных, включая мамонтов и мастодонтов, саблезубых кошек (подобно смилодонам и </a:t>
            </a:r>
            <a:r>
              <a:rPr lang="ru-RU" sz="1600" dirty="0" err="1"/>
              <a:t>гомотериям</a:t>
            </a:r>
            <a:r>
              <a:rPr lang="ru-RU" sz="1600" dirty="0"/>
              <a:t>) и гигантских ленивцев начали вымирать в промежутке с позднего плейстоцена по ранний голоцен. В Северной Америке вымерли многие животные, процветавшие в других краях (включая лошадей и верблюдов). Некоторые учёные объясняют сокращение американской мегафауны расселением предков американских индейцев, но все же большинство их утверждают, что большее влияние оказало изменение климата.</a:t>
            </a:r>
            <a:endParaRPr lang="ru-RU" sz="1600" dirty="0"/>
          </a:p>
          <a:p>
            <a:r>
              <a:rPr lang="ru-RU" sz="1600" dirty="0"/>
              <a:t>Среди археологических культур того времени можно назвать гамбургскую культуру, культуру </a:t>
            </a:r>
            <a:r>
              <a:rPr lang="ru-RU" sz="1600" dirty="0" err="1"/>
              <a:t>Федермессер</a:t>
            </a:r>
            <a:r>
              <a:rPr lang="ru-RU" sz="1600" dirty="0"/>
              <a:t> и </a:t>
            </a:r>
            <a:r>
              <a:rPr lang="ru-RU" sz="1600" dirty="0" err="1"/>
              <a:t>Натуфийскую</a:t>
            </a:r>
            <a:r>
              <a:rPr lang="ru-RU" sz="1600" dirty="0"/>
              <a:t> культуру. Возникают древнейшие города мира, как например, Иерихон на Ближнем Востоке.</a:t>
            </a:r>
            <a:endParaRPr lang="ru-RU" sz="1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599" y="3877984"/>
            <a:ext cx="4913435" cy="26364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05" y="1499214"/>
            <a:ext cx="4621424" cy="35394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979963" y="1280160"/>
            <a:ext cx="721203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Список литературы:</a:t>
            </a:r>
            <a:endParaRPr lang="ru-RU" sz="2400" dirty="0"/>
          </a:p>
          <a:p>
            <a:r>
              <a:rPr lang="ru-RU" dirty="0"/>
              <a:t>Воронцов Н.Н. Развитие эволюционных идей в биологии. - М., 1999</a:t>
            </a:r>
            <a:endParaRPr lang="ru-RU" dirty="0"/>
          </a:p>
          <a:p>
            <a:r>
              <a:rPr lang="ru-RU" dirty="0"/>
              <a:t>Левченко В.Ф., Старобогатов Я.И.,1986. Два аспекта эволюции жизни: физический и биологический // Физика: проблемы, история, люди Л. Наука.</a:t>
            </a:r>
            <a:endParaRPr lang="ru-RU" dirty="0"/>
          </a:p>
          <a:p>
            <a:r>
              <a:rPr lang="ru-RU" dirty="0"/>
              <a:t>Пригожий И., </a:t>
            </a:r>
            <a:r>
              <a:rPr lang="ru-RU" dirty="0" err="1"/>
              <a:t>Стенгерс</a:t>
            </a:r>
            <a:r>
              <a:rPr lang="ru-RU" dirty="0"/>
              <a:t> И. Порядок из хаоса. - M., 1986.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Атлас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10B6F4"/>
      </a:accent1>
      <a:accent2>
        <a:srgbClr val="3C78C3"/>
      </a:accent2>
      <a:accent3>
        <a:srgbClr val="9F52D0"/>
      </a:accent3>
      <a:accent4>
        <a:srgbClr val="D64198"/>
      </a:accent4>
      <a:accent5>
        <a:srgbClr val="DA2228"/>
      </a:accent5>
      <a:accent6>
        <a:srgbClr val="F18318"/>
      </a:accent6>
      <a:hlink>
        <a:srgbClr val="38DDEC"/>
      </a:hlink>
      <a:folHlink>
        <a:srgbClr val="A8DEE8"/>
      </a:folHlink>
    </a:clrScheme>
    <a:fontScheme name="Атлас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тлас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0</TotalTime>
  <Words>19658</Words>
  <Application>WPS Presentation</Application>
  <PresentationFormat>Широкоэкранный</PresentationFormat>
  <Paragraphs>169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SimSun</vt:lpstr>
      <vt:lpstr>Wingdings</vt:lpstr>
      <vt:lpstr>Calibri Light</vt:lpstr>
      <vt:lpstr>Rockwell</vt:lpstr>
      <vt:lpstr>Microsoft YaHei</vt:lpstr>
      <vt:lpstr>Arial Unicode MS</vt:lpstr>
      <vt:lpstr>Calibri</vt:lpstr>
      <vt:lpstr>Атлас</vt:lpstr>
      <vt:lpstr>Эволюция жизни.</vt:lpstr>
      <vt:lpstr>PowerPoint 演示文稿</vt:lpstr>
      <vt:lpstr>Архей</vt:lpstr>
      <vt:lpstr>Архей</vt:lpstr>
      <vt:lpstr>Протерозойская эра</vt:lpstr>
      <vt:lpstr>Палеозойская эра</vt:lpstr>
      <vt:lpstr>PowerPoint 演示文稿</vt:lpstr>
      <vt:lpstr>PowerPoint 演示文稿</vt:lpstr>
      <vt:lpstr>PowerPoint 演示文稿</vt:lpstr>
      <vt:lpstr>Мезозойская эра</vt:lpstr>
      <vt:lpstr>PowerPoint 演示文稿</vt:lpstr>
      <vt:lpstr>PowerPoint 演示文稿</vt:lpstr>
      <vt:lpstr>PowerPoint 演示文稿</vt:lpstr>
      <vt:lpstr>Кайнозойская эра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Эволюция жизни.</dc:title>
  <dc:creator>Селезнева М.А.</dc:creator>
  <cp:lastModifiedBy>Марина Александровна</cp:lastModifiedBy>
  <cp:revision>22</cp:revision>
  <dcterms:created xsi:type="dcterms:W3CDTF">2018-10-15T15:29:00Z</dcterms:created>
  <dcterms:modified xsi:type="dcterms:W3CDTF">2022-02-20T09:26:02Z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2401CF867CFF4336B7210149BD578A4D</vt:lpwstr>
  </property>
  <property fmtid="{D5CDD505-2E9C-101B-9397-08002B2CF9AE}" pid="3" name="KSOProductBuildVer">
    <vt:lpwstr>1033-11.2.0.10308</vt:lpwstr>
  </property>
</Properties>
</file>