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60" r:id="rId4"/>
    <p:sldId id="261" r:id="rId5"/>
    <p:sldId id="257" r:id="rId6"/>
    <p:sldId id="258" r:id="rId7"/>
    <p:sldId id="259" r:id="rId8"/>
    <p:sldId id="263" r:id="rId9"/>
    <p:sldId id="262" r:id="rId10"/>
    <p:sldId id="264" r:id="rId11"/>
    <p:sldId id="265" r:id="rId12"/>
    <p:sldId id="266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1" autoAdjust="0"/>
    <p:restoredTop sz="94660"/>
  </p:normalViewPr>
  <p:slideViewPr>
    <p:cSldViewPr snapToGrid="0">
      <p:cViewPr varScale="1">
        <p:scale>
          <a:sx n="72" d="100"/>
          <a:sy n="72" d="100"/>
        </p:scale>
        <p:origin x="61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anose="05020102010507070707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anose="05020102010507070707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anose="05020102010507070707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anose="05020102010507070707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anose="05020102010507070707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anose="05020102010507070707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anose="05020102010507070707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anose="05020102010507070707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anose="05020102010507070707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1.jpeg"/><Relationship Id="rId1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3.jpeg"/><Relationship Id="rId1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7987094" y="761999"/>
            <a:ext cx="4208489" cy="5334001"/>
          </a:xfrm>
          <a:custGeom>
            <a:avLst/>
            <a:gdLst>
              <a:gd name="connsiteX0" fmla="*/ 1015642 w 4208489"/>
              <a:gd name="connsiteY0" fmla="*/ 0 h 5334001"/>
              <a:gd name="connsiteX1" fmla="*/ 4208489 w 4208489"/>
              <a:gd name="connsiteY1" fmla="*/ 0 h 5334001"/>
              <a:gd name="connsiteX2" fmla="*/ 4208489 w 4208489"/>
              <a:gd name="connsiteY2" fmla="*/ 5334001 h 5334001"/>
              <a:gd name="connsiteX3" fmla="*/ 0 w 4208489"/>
              <a:gd name="connsiteY3" fmla="*/ 5334001 h 5334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08489" h="5334001">
                <a:moveTo>
                  <a:pt x="1015642" y="0"/>
                </a:moveTo>
                <a:lnTo>
                  <a:pt x="4208489" y="0"/>
                </a:lnTo>
                <a:lnTo>
                  <a:pt x="4208489" y="5334001"/>
                </a:lnTo>
                <a:lnTo>
                  <a:pt x="0" y="533400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9" y="1298448"/>
            <a:ext cx="7056444" cy="3255264"/>
          </a:xfrm>
        </p:spPr>
        <p:txBody>
          <a:bodyPr>
            <a:normAutofit/>
          </a:bodyPr>
          <a:lstStyle/>
          <a:p>
            <a:pPr algn="r"/>
            <a:r>
              <a:rPr lang="ru-RU" dirty="0">
                <a:solidFill>
                  <a:schemeClr val="accent1"/>
                </a:solidFill>
              </a:rPr>
              <a:t>Расы и расизм.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28702" y="4084889"/>
            <a:ext cx="3021621" cy="1709159"/>
          </a:xfrm>
        </p:spPr>
        <p:txBody>
          <a:bodyPr>
            <a:normAutofit/>
          </a:bodyPr>
          <a:lstStyle/>
          <a:p>
            <a:pPr algn="r"/>
            <a:r>
              <a:rPr lang="ru-RU" sz="1800" dirty="0">
                <a:solidFill>
                  <a:srgbClr val="FFFFFF"/>
                </a:solidFill>
              </a:rPr>
              <a:t>Подготовила:</a:t>
            </a:r>
            <a:endParaRPr lang="ru-RU" sz="1800" dirty="0">
              <a:solidFill>
                <a:srgbClr val="FFFFFF"/>
              </a:solidFill>
            </a:endParaRPr>
          </a:p>
          <a:p>
            <a:pPr algn="r"/>
            <a:r>
              <a:rPr lang="ru-RU" sz="1800" dirty="0">
                <a:solidFill>
                  <a:srgbClr val="FFFFFF"/>
                </a:solidFill>
              </a:rPr>
              <a:t>Мурахтанова Марина Александровна.</a:t>
            </a:r>
            <a:endParaRPr lang="ru-RU" sz="1800" dirty="0">
              <a:solidFill>
                <a:srgbClr val="FFFFFF"/>
              </a:solidFill>
            </a:endParaRPr>
          </a:p>
          <a:p>
            <a:pPr algn="r"/>
            <a:r>
              <a:rPr lang="ru-RU" sz="1800" dirty="0">
                <a:solidFill>
                  <a:srgbClr val="FFFFFF"/>
                </a:solidFill>
              </a:rPr>
              <a:t>Учитель Биологии и Химии</a:t>
            </a:r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12" name="Freeform: Shape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-3582" y="752748"/>
            <a:ext cx="1001483" cy="4744251"/>
          </a:xfrm>
          <a:custGeom>
            <a:avLst/>
            <a:gdLst>
              <a:gd name="connsiteX0" fmla="*/ 0 w 1001483"/>
              <a:gd name="connsiteY0" fmla="*/ 0 h 4744251"/>
              <a:gd name="connsiteX1" fmla="*/ 1001483 w 1001483"/>
              <a:gd name="connsiteY1" fmla="*/ 0 h 4744251"/>
              <a:gd name="connsiteX2" fmla="*/ 0 w 1001483"/>
              <a:gd name="connsiteY2" fmla="*/ 4744251 h 4744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01483" h="4744251">
                <a:moveTo>
                  <a:pt x="0" y="0"/>
                </a:moveTo>
                <a:lnTo>
                  <a:pt x="1001483" y="0"/>
                </a:lnTo>
                <a:lnTo>
                  <a:pt x="0" y="474425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758953"/>
            <a:ext cx="7052486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9248" y="1123837"/>
            <a:ext cx="6451110" cy="1255469"/>
          </a:xfrm>
        </p:spPr>
        <p:txBody>
          <a:bodyPr>
            <a:normAutofit/>
          </a:bodyPr>
          <a:lstStyle/>
          <a:p>
            <a:r>
              <a:rPr lang="ru-RU"/>
              <a:t>Понятие "расы людей"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9248" y="2510395"/>
            <a:ext cx="6451109" cy="3274586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ru-RU" sz="1300">
                <a:solidFill>
                  <a:srgbClr val="FFFFFF"/>
                </a:solidFill>
              </a:rPr>
              <a:t>Расы человека - это совокупность внешних морфологических признаков, то есть тех, что являются фенотипом представителя. Они сформировались под влиянием внешних условий, воздействия комплекса биотических и абиотических факторов, и закрепились в генотипе в ходе эволюционных процессов. Таким образом, к признакам, которые лежат в основе деления людей на расы, следует относить: </a:t>
            </a:r>
            <a:endParaRPr lang="ru-RU" sz="1300">
              <a:solidFill>
                <a:srgbClr val="FFFFFF"/>
              </a:solidFill>
            </a:endParaRPr>
          </a:p>
          <a:p>
            <a:r>
              <a:rPr lang="ru-RU" sz="1300">
                <a:solidFill>
                  <a:srgbClr val="FFFFFF"/>
                </a:solidFill>
              </a:rPr>
              <a:t>рост; </a:t>
            </a:r>
            <a:endParaRPr lang="ru-RU" sz="1300">
              <a:solidFill>
                <a:srgbClr val="FFFFFF"/>
              </a:solidFill>
            </a:endParaRPr>
          </a:p>
          <a:p>
            <a:r>
              <a:rPr lang="ru-RU" sz="1300">
                <a:solidFill>
                  <a:srgbClr val="FFFFFF"/>
                </a:solidFill>
              </a:rPr>
              <a:t>пропорции тела; </a:t>
            </a:r>
            <a:endParaRPr lang="ru-RU" sz="1300">
              <a:solidFill>
                <a:srgbClr val="FFFFFF"/>
              </a:solidFill>
            </a:endParaRPr>
          </a:p>
          <a:p>
            <a:r>
              <a:rPr lang="ru-RU" sz="1300">
                <a:solidFill>
                  <a:srgbClr val="FFFFFF"/>
                </a:solidFill>
              </a:rPr>
              <a:t>цвет кожи и глаз; </a:t>
            </a:r>
            <a:endParaRPr lang="ru-RU" sz="1300">
              <a:solidFill>
                <a:srgbClr val="FFFFFF"/>
              </a:solidFill>
            </a:endParaRPr>
          </a:p>
          <a:p>
            <a:r>
              <a:rPr lang="ru-RU" sz="1300">
                <a:solidFill>
                  <a:srgbClr val="FFFFFF"/>
                </a:solidFill>
              </a:rPr>
              <a:t>структура и форма волос; </a:t>
            </a:r>
            <a:endParaRPr lang="ru-RU" sz="1300">
              <a:solidFill>
                <a:srgbClr val="FFFFFF"/>
              </a:solidFill>
            </a:endParaRPr>
          </a:p>
          <a:p>
            <a:r>
              <a:rPr lang="ru-RU" sz="1300">
                <a:solidFill>
                  <a:srgbClr val="FFFFFF"/>
                </a:solidFill>
              </a:rPr>
              <a:t>оволосенение кожного покрова; </a:t>
            </a:r>
            <a:endParaRPr lang="ru-RU" sz="1300">
              <a:solidFill>
                <a:srgbClr val="FFFFFF"/>
              </a:solidFill>
            </a:endParaRPr>
          </a:p>
          <a:p>
            <a:r>
              <a:rPr lang="ru-RU" sz="1300">
                <a:solidFill>
                  <a:srgbClr val="FFFFFF"/>
                </a:solidFill>
              </a:rPr>
              <a:t>особенности строения лица и его частей</a:t>
            </a:r>
            <a:endParaRPr lang="ru-RU" sz="1300">
              <a:solidFill>
                <a:srgbClr val="FFFFFF"/>
              </a:solidFill>
            </a:endParaRPr>
          </a:p>
        </p:txBody>
      </p:sp>
      <p:pic>
        <p:nvPicPr>
          <p:cNvPr id="5" name="Рисунок 4" descr="Изображение выглядит как человек, смотрит, внешний, одежда&#10;&#10;Описание создано с высокой степенью достоверности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2944" y="2366358"/>
            <a:ext cx="3778286" cy="211584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8632" y="1207148"/>
            <a:ext cx="2947482" cy="3498980"/>
          </a:xfrm>
        </p:spPr>
        <p:txBody>
          <a:bodyPr anchor="t">
            <a:noAutofit/>
          </a:bodyPr>
          <a:lstStyle/>
          <a:p>
            <a:pPr marL="0" indent="0">
              <a:buNone/>
            </a:pPr>
            <a:r>
              <a:rPr lang="ru-RU" sz="1600" dirty="0">
                <a:solidFill>
                  <a:schemeClr val="bg1"/>
                </a:solidFill>
              </a:rPr>
              <a:t>Люди разной расы имеют совершенно идентичный биологический плацдарм для развития тех или иных способностей. Их общий кариотип одинаков: </a:t>
            </a:r>
            <a:endParaRPr lang="ru-RU" sz="16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ru-RU" sz="1600" b="1" dirty="0">
                <a:solidFill>
                  <a:schemeClr val="bg1"/>
                </a:solidFill>
              </a:rPr>
              <a:t>женщины - 46 хромосом, то есть 23 пары ХХ;</a:t>
            </a:r>
            <a:endParaRPr lang="ru-RU" sz="16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ru-RU" sz="1600" b="1" dirty="0">
                <a:solidFill>
                  <a:schemeClr val="bg1"/>
                </a:solidFill>
              </a:rPr>
              <a:t> мужчины - 46 хромосом, 22 пары ХХ, 23 пара - XY. </a:t>
            </a:r>
            <a:endParaRPr lang="ru-RU" sz="16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ru-RU" sz="1600" dirty="0">
                <a:solidFill>
                  <a:schemeClr val="bg1"/>
                </a:solidFill>
              </a:rPr>
              <a:t>Это значит, что все представители человека разумного едины и одинаковы, среди них нет более или менее развитых, превосходных над другими, высших. С точки зрения науки все равны</a:t>
            </a:r>
            <a:endParaRPr lang="ru-RU" sz="1600" dirty="0">
              <a:solidFill>
                <a:schemeClr val="bg1"/>
              </a:solidFill>
            </a:endParaRPr>
          </a:p>
        </p:txBody>
      </p:sp>
      <p:pic>
        <p:nvPicPr>
          <p:cNvPr id="5" name="Рисунок 4" descr="Изображение выглядит как малыш, водный вид спорта&#10;&#10;Описание создано с высокой степенью достоверности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86" r="895" b="1"/>
          <a:stretch>
            <a:fillRect/>
          </a:stretch>
        </p:blipFill>
        <p:spPr>
          <a:xfrm>
            <a:off x="3778897" y="758952"/>
            <a:ext cx="7772401" cy="533095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Классификация рас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64835" y="145774"/>
            <a:ext cx="7619633" cy="6712226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ru-RU" dirty="0"/>
              <a:t>До XX века было принято выделять 4 расы людей. Это были следующие разновидности:</a:t>
            </a:r>
            <a:endParaRPr lang="ru-RU" dirty="0"/>
          </a:p>
          <a:p>
            <a:pPr algn="just">
              <a:lnSpc>
                <a:spcPct val="120000"/>
              </a:lnSpc>
            </a:pPr>
            <a:r>
              <a:rPr lang="ru-RU" dirty="0"/>
              <a:t> европеоидная; </a:t>
            </a:r>
            <a:endParaRPr lang="ru-RU" dirty="0"/>
          </a:p>
          <a:p>
            <a:pPr algn="just">
              <a:lnSpc>
                <a:spcPct val="120000"/>
              </a:lnSpc>
            </a:pPr>
            <a:r>
              <a:rPr lang="ru-RU" dirty="0"/>
              <a:t>австралоидная; </a:t>
            </a:r>
            <a:endParaRPr lang="ru-RU" dirty="0"/>
          </a:p>
          <a:p>
            <a:pPr algn="just">
              <a:lnSpc>
                <a:spcPct val="120000"/>
              </a:lnSpc>
            </a:pPr>
            <a:r>
              <a:rPr lang="ru-RU" dirty="0"/>
              <a:t>негроидная;</a:t>
            </a:r>
            <a:endParaRPr lang="ru-RU" dirty="0"/>
          </a:p>
          <a:p>
            <a:pPr algn="just">
              <a:lnSpc>
                <a:spcPct val="120000"/>
              </a:lnSpc>
            </a:pPr>
            <a:r>
              <a:rPr lang="ru-RU" dirty="0"/>
              <a:t> монголоидная. </a:t>
            </a:r>
            <a:endParaRPr lang="ru-RU" dirty="0"/>
          </a:p>
          <a:p>
            <a:pPr marL="0" indent="0" algn="just">
              <a:lnSpc>
                <a:spcPct val="120000"/>
              </a:lnSpc>
              <a:buNone/>
            </a:pPr>
            <a:r>
              <a:rPr lang="ru-RU" dirty="0"/>
              <a:t>Для каждой были описаны подробные характеристические признаки, по которым можно было идентифицировать любого индивидуума человеческого вида. Однако позже стала распространенной классификация, которая включает лишь 3 расы человека. Это стало возможным вследствие объединения австралоидной и негроидной группы в одну. </a:t>
            </a:r>
            <a:endParaRPr lang="ru-RU" dirty="0"/>
          </a:p>
          <a:p>
            <a:pPr marL="0" indent="0" algn="just">
              <a:lnSpc>
                <a:spcPct val="120000"/>
              </a:lnSpc>
              <a:buNone/>
            </a:pPr>
            <a:r>
              <a:rPr lang="ru-RU" dirty="0"/>
              <a:t>Поэтому современные виды рас человека следующие.</a:t>
            </a:r>
            <a:endParaRPr lang="ru-RU" dirty="0"/>
          </a:p>
          <a:p>
            <a:pPr algn="just">
              <a:lnSpc>
                <a:spcPct val="120000"/>
              </a:lnSpc>
            </a:pPr>
            <a:r>
              <a:rPr lang="ru-RU" dirty="0"/>
              <a:t> Большие: европеоидная (европейская), монголоидная (азиатско-американская), экваториальная (австрало-негроидная).</a:t>
            </a:r>
            <a:endParaRPr lang="ru-RU" dirty="0"/>
          </a:p>
          <a:p>
            <a:pPr algn="just">
              <a:lnSpc>
                <a:spcPct val="120000"/>
              </a:lnSpc>
            </a:pPr>
            <a:r>
              <a:rPr lang="ru-RU" dirty="0"/>
              <a:t> Малые: множество разных ветвей, которые образовались от одной из больших рас. </a:t>
            </a:r>
            <a:endParaRPr lang="ru-RU" dirty="0"/>
          </a:p>
          <a:p>
            <a:pPr marL="0" indent="0" algn="just">
              <a:lnSpc>
                <a:spcPct val="120000"/>
              </a:lnSpc>
              <a:buNone/>
            </a:pPr>
            <a:r>
              <a:rPr lang="ru-RU" dirty="0"/>
              <a:t>Для каждой из них характерны свои особенности, признаки, внешние проявления в облике людей. Все они рассматриваются специалистами-антропологами, а сама наука, которая изучает данный вопрос - это биология. Расы человека интересовали людей с давних времен. Ведь совершенно контрастные внешние особенности зачастую становились причиной расовых распрей и конфликтов. </a:t>
            </a:r>
            <a:endParaRPr lang="ru-RU" dirty="0"/>
          </a:p>
        </p:txBody>
      </p:sp>
      <p:pic>
        <p:nvPicPr>
          <p:cNvPr id="5" name="Рисунок 4" descr="Изображение выглядит как в позе, человек, фотография, внутренний&#10;&#10;Описание создано с очень высокой степенью достоверности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771526"/>
            <a:ext cx="3626452" cy="158591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Австралоидная раса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300912" y="385763"/>
            <a:ext cx="4171951" cy="611505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/>
              <a:t>Долихоцефалия - удлиненная форма черепа по соотношению с пропорциями остального тела.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 Глубоко посаженные глаза, разрез их широкий.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 Цвет радужки преимущественно темный, иногда почти черный. 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Нос широкий, ярко выражена плоская переносица. 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Волосяной покров на теле развит очень хорошо. 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Волосы на голове темного цвета (иногда среди австралийцев встречаются натуральные блондины, что стало следствием закрепившейся когда-то естественной генетической мутации вида). Структура их жесткая, они могут быть курчавыми или слегка вьющимися.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 Рост людей средний, чаще выше среднего. 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Телосложение худощавое, вытянутое</a:t>
            </a:r>
            <a:endParaRPr lang="ru-RU" dirty="0"/>
          </a:p>
        </p:txBody>
      </p:sp>
      <p:pic>
        <p:nvPicPr>
          <p:cNvPr id="5" name="Рисунок 4" descr="Изображение выглядит как человек, дерево, внешний, улыбается&#10;&#10;Описание создано с очень высокой степенью достоверности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2813" y="157353"/>
            <a:ext cx="1819276" cy="2701349"/>
          </a:xfrm>
          <a:prstGeom prst="rect">
            <a:avLst/>
          </a:prstGeom>
        </p:spPr>
      </p:pic>
      <p:pic>
        <p:nvPicPr>
          <p:cNvPr id="7" name="Рисунок 6" descr="Изображение выглядит как человек, улыбается, одежда, молодой&#10;&#10;Описание создано с очень высокой степенью достоверности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3890" y="2341950"/>
            <a:ext cx="2486023" cy="1657349"/>
          </a:xfrm>
          <a:prstGeom prst="rect">
            <a:avLst/>
          </a:prstGeom>
        </p:spPr>
      </p:pic>
      <p:pic>
        <p:nvPicPr>
          <p:cNvPr id="9" name="Рисунок 8" descr="Изображение выглядит как внешний, человек, дерево, земля&#10;&#10;Описание создано с очень высокой степенью достоверности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4329113"/>
            <a:ext cx="3247401" cy="21717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Негроидная раса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429500" y="214313"/>
            <a:ext cx="4243388" cy="63722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Очень темный, иногда иссиня-черный, цвет кожи, так как она особенно богата на содержание меланина.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 Широкий разрез глаз. Они крупные, темно-коричневые, почти черные.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 Волосы темные, курчавые, жесткие.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 Рост варьируется, чаще низкий. 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Конечности очень длинные, особенно руки.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 Нос широкий и плоский, губы очень толстые, мясистые. 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Челюсть лишена подбородочного выступа, выдается вперед. 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Уши крупные. 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Волосяной покров на лице развит плохо, борода и усы отсутствуют. </a:t>
            </a:r>
            <a:endParaRPr lang="ru-RU" dirty="0"/>
          </a:p>
        </p:txBody>
      </p:sp>
      <p:pic>
        <p:nvPicPr>
          <p:cNvPr id="5" name="Рисунок 4" descr="Изображение выглядит как человек, небо, внешний&#10;&#10;Описание создано с очень высокой степенью достоверности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1564" y="214313"/>
            <a:ext cx="2333858" cy="2743200"/>
          </a:xfrm>
          <a:prstGeom prst="rect">
            <a:avLst/>
          </a:prstGeom>
        </p:spPr>
      </p:pic>
      <p:pic>
        <p:nvPicPr>
          <p:cNvPr id="7" name="Рисунок 6" descr="Изображение выглядит как человек, в позе, улыбается, фотография&#10;&#10;Описание создано с очень высокой степенью достоверности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9161" y="2957513"/>
            <a:ext cx="3210339" cy="2171700"/>
          </a:xfrm>
          <a:prstGeom prst="rect">
            <a:avLst/>
          </a:prstGeom>
        </p:spPr>
      </p:pic>
      <p:pic>
        <p:nvPicPr>
          <p:cNvPr id="9" name="Рисунок 8" descr="Изображение выглядит как человек, женщина, одежда, улыбается&#10;&#10;Описание создано с очень высокой степенью достоверности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8130" y="4975998"/>
            <a:ext cx="2820988" cy="188200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Монголоидная раса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765774" y="197523"/>
            <a:ext cx="4173307" cy="6453809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/>
              <a:t>Узкий или косой разрез глаз.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 Наличие эпикантуса - специализированной кожной складки, направленной на </a:t>
            </a:r>
            <a:r>
              <a:rPr lang="ru-RU" dirty="0" err="1"/>
              <a:t>прикрывание</a:t>
            </a:r>
            <a:r>
              <a:rPr lang="ru-RU" dirty="0"/>
              <a:t> внутреннего угла глаза.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 Цвет радужки - от светло до темно-коричневого.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 Строение черепа отличается брахицефалией (короткоголовость). 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Надбровные валики утолщенные, сильно выступающие.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 Хорошо выражены острые высокие скулы.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 Волосяной покров на лице развит слабо. 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Волосы на голове жесткие, темного цвета, прямой структуры. 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Нос неширокий, переносье расположено низко. 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Губы разной толщины, чаще узкие. 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Цвет кожи варьируется у разных представителей от желтого до смуглого, встречаются и светлокожие люди. </a:t>
            </a:r>
            <a:endParaRPr lang="ru-RU" dirty="0"/>
          </a:p>
        </p:txBody>
      </p:sp>
      <p:pic>
        <p:nvPicPr>
          <p:cNvPr id="5" name="Рисунок 4" descr="Изображение выглядит как небо, человек, мужчина, одежда&#10;&#10;Описание создано с очень высокой степенью достоверности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9026" y="463826"/>
            <a:ext cx="3272563" cy="2360336"/>
          </a:xfrm>
          <a:prstGeom prst="rect">
            <a:avLst/>
          </a:prstGeom>
        </p:spPr>
      </p:pic>
      <p:pic>
        <p:nvPicPr>
          <p:cNvPr id="7" name="Рисунок 6" descr="Изображение выглядит как человек, одежда, красный&#10;&#10;Описание создано с очень высокой степенью достоверности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4325" y="2965174"/>
            <a:ext cx="2286000" cy="3429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Европеоидная раса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288695" y="344557"/>
            <a:ext cx="4650385" cy="564019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/>
              <a:t>Мезоцефалию - среднеголовость в строении черепа. 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Горизонтальный разрез глаз, отсутствие сильно выраженных надбровных валиков.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 Выступающий вперед узкий нос.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 Разные по толщине губы, чаще среднего размера.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 Мягкие вьющиеся или прямые волосы. 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Встречаются блондины, брюнеты, шатены. 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Цвет глаз от светло-голубых до карих. 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Цвет кожи также варьируется от бледной, белой до смуглой. 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Волосяной покров развит очень хорошо, особенно на груди и лице мужчин.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 Челюсти </a:t>
            </a:r>
            <a:r>
              <a:rPr lang="ru-RU" dirty="0" err="1"/>
              <a:t>ортогнатичные</a:t>
            </a:r>
            <a:r>
              <a:rPr lang="ru-RU" dirty="0"/>
              <a:t>, то есть слабо выдвинутые вперед. </a:t>
            </a:r>
            <a:endParaRPr lang="ru-RU" dirty="0"/>
          </a:p>
        </p:txBody>
      </p:sp>
      <p:pic>
        <p:nvPicPr>
          <p:cNvPr id="5" name="Рисунок 4" descr="Изображение выглядит как одежда, человек, ребенок&#10;&#10;Описание создано с высокой степенью достоверности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8448" y="514351"/>
            <a:ext cx="3632199" cy="2043112"/>
          </a:xfrm>
          <a:prstGeom prst="rect">
            <a:avLst/>
          </a:prstGeom>
        </p:spPr>
      </p:pic>
      <p:pic>
        <p:nvPicPr>
          <p:cNvPr id="7" name="Рисунок 6" descr="Изображение выглядит как человек, внешний, одежда, дерево&#10;&#10;Описание создано с очень высокой степенью достоверности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4816" y="2917188"/>
            <a:ext cx="3319463" cy="354076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Происхождение рас человека 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00463" y="285750"/>
            <a:ext cx="8238617" cy="657225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/>
              <a:t>Существует две основные гипотезы, которые объясняют происхождение рас человека. Это:</a:t>
            </a:r>
            <a:endParaRPr lang="ru-RU" dirty="0"/>
          </a:p>
          <a:p>
            <a:r>
              <a:rPr lang="ru-RU" dirty="0"/>
              <a:t> моноцентризм; </a:t>
            </a:r>
            <a:endParaRPr lang="ru-RU" dirty="0"/>
          </a:p>
          <a:p>
            <a:r>
              <a:rPr lang="ru-RU" dirty="0"/>
              <a:t>полицентризм. 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Однако ни одна из них не стала пока официально принятой теорией. Согласно моноцентрической точке зрения, изначально, примерно 80 тысяч лет назад, все люди жили на одной территории, поэтому и внешность их была примерно одинакова. Однако с течением времени растущие показатели численности привели к более широкому расселению людей. Вследствие этого некоторые группы попали в сложные климатографические условия. 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Это и привело к выработке и закреплению на генетическом уровне некоторых морфологических приспособлений, помогающих в выживании. Так, например, темная кожа и курчавые волосы обеспечивают терморегуляцию и охлаждающий эффект для головы и тела у </a:t>
            </a:r>
            <a:r>
              <a:rPr lang="ru-RU" dirty="0" err="1"/>
              <a:t>негроидов</a:t>
            </a:r>
            <a:r>
              <a:rPr lang="ru-RU" dirty="0"/>
              <a:t>. А узкий разрез глаз защищает их от попадания песка и пыли, а также от ослепления белым снегом у монголоидов. Развитый волосяной покров европейцев - это своеобразный способ теплоизоляции в условиях суровых зим.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 Другая гипотеза носит название полицентризма. Она говорит о том, что разные виды рас человека произошли от нескольких предковых групп, которые были неодинаково расселены по земному шару. То есть существовало изначально несколько очагов, из которых пошло развитие и закрепление расовых признаков. Опять же под влиянием климатографических условий. 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То есть процесс эволюции шел линейно, одновременно затрагивая стороны жизни на разных материках. Так произошло формирование современных типов людей из нескольких филогенетических линий. Однако утверждать наверняка о состоятельности той или иной гипотезы не приходится, так как доказательств биологического и генетического характера, молекулярного уровня нет. 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Расизм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64467" y="2162821"/>
            <a:ext cx="7315200" cy="1918849"/>
          </a:xfrm>
        </p:spPr>
        <p:txBody>
          <a:bodyPr/>
          <a:lstStyle/>
          <a:p>
            <a:pPr marL="0" indent="0">
              <a:buNone/>
            </a:pPr>
            <a:r>
              <a:rPr lang="ru-RU" dirty="0" err="1"/>
              <a:t>Раси́зм</a:t>
            </a:r>
            <a:r>
              <a:rPr lang="ru-RU" dirty="0"/>
              <a:t> — совокупность воззрений, в основе которых лежат положения о физической и умственной неравноценности человеческих рас и о решающем влиянии расовых различий на историю и культуру.</a:t>
            </a: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Список литературы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Алексеев В.П. География человеческих рас. М.: «Мысль», 1974</a:t>
            </a:r>
            <a:endParaRPr lang="ru-RU" dirty="0"/>
          </a:p>
          <a:p>
            <a:r>
              <a:rPr lang="ru-RU" dirty="0"/>
              <a:t>Семенов Ю.И. Этносы, нации, расы // Социальная философия. Курс лекций. Учебник. - Под ред. </a:t>
            </a:r>
            <a:r>
              <a:rPr lang="ru-RU" dirty="0" err="1"/>
              <a:t>И.А.Гобозова</a:t>
            </a:r>
            <a:r>
              <a:rPr lang="ru-RU" dirty="0"/>
              <a:t>. М., 2003.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Рамка">
  <a:themeElements>
    <a:clrScheme name="Рамка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Рамка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Рамка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6424</Words>
  <Application>WPS Presentation</Application>
  <PresentationFormat>Широкоэкранный</PresentationFormat>
  <Paragraphs>104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20" baseType="lpstr">
      <vt:lpstr>Arial</vt:lpstr>
      <vt:lpstr>SimSun</vt:lpstr>
      <vt:lpstr>Wingdings</vt:lpstr>
      <vt:lpstr>Wingdings 2</vt:lpstr>
      <vt:lpstr>Corbel</vt:lpstr>
      <vt:lpstr>Microsoft YaHei</vt:lpstr>
      <vt:lpstr>Arial Unicode MS</vt:lpstr>
      <vt:lpstr>Calibri</vt:lpstr>
      <vt:lpstr>Рамка</vt:lpstr>
      <vt:lpstr>Расы и расизм.</vt:lpstr>
      <vt:lpstr>Понятие "расы людей" </vt:lpstr>
      <vt:lpstr>PowerPoint 演示文稿</vt:lpstr>
      <vt:lpstr>Классификация рас</vt:lpstr>
      <vt:lpstr>Австралоидная раса</vt:lpstr>
      <vt:lpstr>Негроидная раса</vt:lpstr>
      <vt:lpstr>Монголоидная раса</vt:lpstr>
      <vt:lpstr>Европеоидная раса</vt:lpstr>
      <vt:lpstr>Происхождение рас человека </vt:lpstr>
      <vt:lpstr>Расизм</vt:lpstr>
      <vt:lpstr>Список литературы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Расы и расизм.</dc:title>
  <dc:creator>Селезнева М.А.</dc:creator>
  <cp:lastModifiedBy>Марина Александровна</cp:lastModifiedBy>
  <cp:revision>6</cp:revision>
  <dcterms:created xsi:type="dcterms:W3CDTF">2018-10-29T14:37:00Z</dcterms:created>
  <dcterms:modified xsi:type="dcterms:W3CDTF">2022-02-20T09:23:33Z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CE7366068D94469FA8F7B0CF0A3C51C1</vt:lpwstr>
  </property>
  <property fmtid="{D5CDD505-2E9C-101B-9397-08002B2CF9AE}" pid="3" name="KSOProductBuildVer">
    <vt:lpwstr>1033-11.2.0.10308</vt:lpwstr>
  </property>
</Properties>
</file>