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FD0F851-EC5A-4D38-B0AD-8093EC10F338}" styleName="Светлый стиль 1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7DF18680-E054-41AD-8BC1-D1AEF772440D}" styleName="Средний стиль 2 — акцент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A111915-BE36-4E01-A7E5-04B1672EAD32}" styleName="Светлый стиль 2 — акцент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B4B98B0-60AC-42C2-AFA5-B58CD77FA1E5}" styleName="Светлый стиль 1 — акцент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68" d="100"/>
          <a:sy n="68" d="100"/>
        </p:scale>
        <p:origin x="792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7770349-6D1D-4BBC-905B-EBFEABE616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87061CB-EEF0-4647-887D-A5AA58E4D49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39DD5A3-7BAC-423F-A2F7-BF646FE00D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F30562F3-D276-4897-823B-4E4FF0C4B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22A58A3-6364-4B80-9D08-58091C2BC7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157913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3D35B8-2980-4D9F-9B79-2558651406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E3766B-991D-44EA-AFC4-DA8462F66E9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2D03400-F374-4AF2-9221-FBAB147870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B9948278-DFA3-4AEB-B4BF-61A722163D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E5B9B3B-D0E0-4FF1-BACF-7119FBA8C0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3246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4364440-63B5-49B6-B2C8-2551FB320E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8494E7-9C40-4DAA-AAF9-DC8ED21F5B2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C7AF30E-5DEE-4FEB-9BAC-934CB019C0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66C2BAA-8C88-4FDB-8B66-64AF80E10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32C7186-BD7E-4296-A56C-9A0273DB6E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2562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C02BAA-A685-430F-A343-1BE1E17D27E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065D651-3805-4A1D-BF1B-5A67320C071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4D92F2DC-8C9D-40AF-8DCE-1A6C62379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37DE7AD-729C-4266-B679-8D1E3A3259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001195FE-EE84-42A9-B2B5-9A5864499B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FAF7D1A-D299-455B-87DA-21BEEE6E92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89824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58904D9-6B70-4526-BD46-FA11FB48A2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6A74417A-1E43-4294-91AC-08A1125084A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B489BF07-1869-4527-9989-DC8D7FD34D0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FA0E826B-8E71-4EE3-8E5D-5C1FD0C93CE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B7C99714-CE9F-4A3E-8091-3360BCD1A82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F04B93D-32D9-428B-BD1A-06669197F8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8CD34B5F-4A49-4C6A-8FDF-47C861EA19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8E3A483-4C2B-42B6-AFF1-3DB98EAA35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2480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BBA6615-BA01-453D-990E-6340DDCC983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E6A0A2D6-7A57-44CC-84F1-5983981C7B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BE94629D-C2F2-4E04-8A1A-9F9D130F099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75B700B4-57E5-4D5C-A66E-99F530B958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394275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3352E271-25F5-4CC7-ABF4-47E35C25FF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48A01B6A-2D4C-4F1D-A595-9732A7A49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044657B5-2EEA-40F8-BFC6-0E41478E17F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494260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15F1D48-5915-47D6-9F1C-9C3FC97DB4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76190DF2-5195-4D41-AAA0-7713E1863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1DDB1931-3269-4CD0-A595-60D1C9748A8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DE333E6-5C90-4DAB-A4B6-26CD56177A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7340911A-D6DE-4121-9E8E-07A2DB28C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E2606229-B6FE-41AB-87E7-59209B61DB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871848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75042EC-B672-45CF-87CD-48001F4383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D3B9343A-2AE5-4142-8EBF-EF94D9DCF14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7FD629E1-5506-418C-96BB-95BE4DE500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BF0B716-2956-49F8-BCA1-234B21100E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F6E47338-FDA1-4800-8ECC-EE4102F2AF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B511F23-9135-46A4-97B9-88881C076A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9035388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993A812-9B9A-45A3-B69E-744E32783A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62FB2646-C9B0-4ABF-A187-1367C1799E8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EB09D6-6CCE-4897-81DE-649969AD2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BC51093-1077-470D-8CBF-F0D3DA3C2E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F3EE66FA-CCAD-4FF6-9673-50556E614D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772832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1579A170-7A50-406D-9F85-DC699A1C09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308D6CDC-7C0D-413E-984B-D33A0B2D24D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9EB5C079-CD2E-4D09-9868-C73949F0C8F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74BA2C25-85F2-48F8-AB2A-1CE17126D4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C0EED02-CBC1-47C2-BEE5-4AB6B7A3C3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05980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511A5FD-F5CF-4283-98A6-43759A1EA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56B28695-A615-4BF5-A033-C400CDDF726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34BF0B71-E987-43D4-BCAC-2A8F3D8B9FB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10F93F-67EE-4382-BC05-95EE20FD8FE1}" type="datetimeFigureOut">
              <a:rPr lang="ru-RU" smtClean="0"/>
              <a:t>24.10.2018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BCEC58C-8ED7-4D2E-B76B-4BA38BD586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B6EF982-E076-487E-A46D-1B522D16565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4B8D8-F0C5-4776-AB90-2040EAC677A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036294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9">
            <a:extLst>
              <a:ext uri="{FF2B5EF4-FFF2-40B4-BE49-F238E27FC236}">
                <a16:creationId xmlns:a16="http://schemas.microsoft.com/office/drawing/2014/main" id="{0BC9EFE1-D8CB-4668-9980-DB108327A7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305" y="0"/>
            <a:ext cx="6271569" cy="6858000"/>
          </a:xfrm>
          <a:prstGeom prst="rect">
            <a:avLst/>
          </a:prstGeom>
          <a:gradFill>
            <a:gsLst>
              <a:gs pos="0">
                <a:schemeClr val="accent1">
                  <a:lumMod val="100000"/>
                  <a:alpha val="82000"/>
                </a:schemeClr>
              </a:gs>
              <a:gs pos="25000">
                <a:schemeClr val="accent1">
                  <a:alpha val="60000"/>
                </a:schemeClr>
              </a:gs>
              <a:gs pos="94000">
                <a:schemeClr val="bg2">
                  <a:lumMod val="75000"/>
                </a:schemeClr>
              </a:gs>
              <a:gs pos="100000">
                <a:schemeClr val="bg2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7CBAE1BD-B8E4-4029-8AA2-C77E4FED9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A983ED-9C4E-494F-8AF8-AF2E9A16AF8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5882" y="4267832"/>
            <a:ext cx="4805996" cy="1401448"/>
          </a:xfrm>
        </p:spPr>
        <p:txBody>
          <a:bodyPr anchor="t">
            <a:normAutofit/>
          </a:bodyPr>
          <a:lstStyle/>
          <a:p>
            <a:pPr algn="l"/>
            <a:r>
              <a:rPr lang="ru-RU" sz="7200" dirty="0">
                <a:solidFill>
                  <a:srgbClr val="000000"/>
                </a:solidFill>
              </a:rPr>
              <a:t>Кислоты</a:t>
            </a:r>
          </a:p>
        </p:txBody>
      </p:sp>
      <p:sp>
        <p:nvSpPr>
          <p:cNvPr id="14" name="Freeform 49">
            <a:extLst>
              <a:ext uri="{FF2B5EF4-FFF2-40B4-BE49-F238E27FC236}">
                <a16:creationId xmlns:a16="http://schemas.microsoft.com/office/drawing/2014/main" id="{77DA6D33-2D62-458C-BF5D-DBF612FD55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590635"/>
            <a:ext cx="5478085" cy="6276841"/>
          </a:xfrm>
          <a:custGeom>
            <a:avLst/>
            <a:gdLst>
              <a:gd name="connsiteX0" fmla="*/ 2178155 w 5478085"/>
              <a:gd name="connsiteY0" fmla="*/ 0 h 6276841"/>
              <a:gd name="connsiteX1" fmla="*/ 5478085 w 5478085"/>
              <a:gd name="connsiteY1" fmla="*/ 3299930 h 6276841"/>
              <a:gd name="connsiteX2" fmla="*/ 3751098 w 5478085"/>
              <a:gd name="connsiteY2" fmla="*/ 6201577 h 6276841"/>
              <a:gd name="connsiteX3" fmla="*/ 3594858 w 5478085"/>
              <a:gd name="connsiteY3" fmla="*/ 6276841 h 6276841"/>
              <a:gd name="connsiteX4" fmla="*/ 761453 w 5478085"/>
              <a:gd name="connsiteY4" fmla="*/ 6276841 h 6276841"/>
              <a:gd name="connsiteX5" fmla="*/ 605213 w 5478085"/>
              <a:gd name="connsiteY5" fmla="*/ 6201577 h 6276841"/>
              <a:gd name="connsiteX6" fmla="*/ 79093 w 5478085"/>
              <a:gd name="connsiteY6" fmla="*/ 5846317 h 6276841"/>
              <a:gd name="connsiteX7" fmla="*/ 0 w 5478085"/>
              <a:gd name="connsiteY7" fmla="*/ 5774432 h 6276841"/>
              <a:gd name="connsiteX8" fmla="*/ 0 w 5478085"/>
              <a:gd name="connsiteY8" fmla="*/ 825429 h 6276841"/>
              <a:gd name="connsiteX9" fmla="*/ 79093 w 5478085"/>
              <a:gd name="connsiteY9" fmla="*/ 753544 h 6276841"/>
              <a:gd name="connsiteX10" fmla="*/ 2178155 w 5478085"/>
              <a:gd name="connsiteY10" fmla="*/ 0 h 62768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478085" h="6276841">
                <a:moveTo>
                  <a:pt x="2178155" y="0"/>
                </a:moveTo>
                <a:cubicBezTo>
                  <a:pt x="4000656" y="0"/>
                  <a:pt x="5478085" y="1477429"/>
                  <a:pt x="5478085" y="3299930"/>
                </a:cubicBezTo>
                <a:cubicBezTo>
                  <a:pt x="5478085" y="4552900"/>
                  <a:pt x="4779769" y="5642769"/>
                  <a:pt x="3751098" y="6201577"/>
                </a:cubicBezTo>
                <a:lnTo>
                  <a:pt x="3594858" y="6276841"/>
                </a:lnTo>
                <a:lnTo>
                  <a:pt x="761453" y="6276841"/>
                </a:lnTo>
                <a:lnTo>
                  <a:pt x="605213" y="6201577"/>
                </a:lnTo>
                <a:cubicBezTo>
                  <a:pt x="418182" y="6099975"/>
                  <a:pt x="242071" y="5980818"/>
                  <a:pt x="79093" y="5846317"/>
                </a:cubicBezTo>
                <a:lnTo>
                  <a:pt x="0" y="5774432"/>
                </a:lnTo>
                <a:lnTo>
                  <a:pt x="0" y="825429"/>
                </a:lnTo>
                <a:lnTo>
                  <a:pt x="79093" y="753544"/>
                </a:lnTo>
                <a:cubicBezTo>
                  <a:pt x="649516" y="282789"/>
                  <a:pt x="1380811" y="0"/>
                  <a:pt x="2178155" y="0"/>
                </a:cubicBezTo>
                <a:close/>
              </a:path>
            </a:pathLst>
          </a:custGeom>
          <a:solidFill>
            <a:srgbClr val="FFFFFF"/>
          </a:solidFill>
          <a:ln>
            <a:gradFill>
              <a:gsLst>
                <a:gs pos="0">
                  <a:schemeClr val="accent1">
                    <a:lumMod val="40000"/>
                    <a:lumOff val="60000"/>
                  </a:schemeClr>
                </a:gs>
                <a:gs pos="23000">
                  <a:schemeClr val="accent1">
                    <a:lumMod val="45000"/>
                    <a:lumOff val="55000"/>
                  </a:schemeClr>
                </a:gs>
                <a:gs pos="83000">
                  <a:schemeClr val="accent3"/>
                </a:gs>
                <a:gs pos="100000">
                  <a:schemeClr val="accent3"/>
                </a:gs>
              </a:gsLst>
              <a:lin ang="5400000" scaled="1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pic>
        <p:nvPicPr>
          <p:cNvPr id="5" name="Рисунок 4" descr="Изображение выглядит как текст, карта&#10;&#10;Описание создано с очень высокой степенью достоверности">
            <a:extLst>
              <a:ext uri="{FF2B5EF4-FFF2-40B4-BE49-F238E27FC236}">
                <a16:creationId xmlns:a16="http://schemas.microsoft.com/office/drawing/2014/main" id="{CB0C90A8-4ADF-432F-B429-714BBEF16AC5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1" r="7211" b="3"/>
          <a:stretch/>
        </p:blipFill>
        <p:spPr>
          <a:xfrm>
            <a:off x="1" y="770037"/>
            <a:ext cx="5298683" cy="6097438"/>
          </a:xfrm>
          <a:custGeom>
            <a:avLst/>
            <a:gdLst>
              <a:gd name="connsiteX0" fmla="*/ 2178155 w 5298683"/>
              <a:gd name="connsiteY0" fmla="*/ 0 h 6097438"/>
              <a:gd name="connsiteX1" fmla="*/ 5298683 w 5298683"/>
              <a:gd name="connsiteY1" fmla="*/ 3120527 h 6097438"/>
              <a:gd name="connsiteX2" fmla="*/ 3392805 w 5298683"/>
              <a:gd name="connsiteY2" fmla="*/ 5995828 h 6097438"/>
              <a:gd name="connsiteX3" fmla="*/ 3115184 w 5298683"/>
              <a:gd name="connsiteY3" fmla="*/ 6097438 h 6097438"/>
              <a:gd name="connsiteX4" fmla="*/ 1241127 w 5298683"/>
              <a:gd name="connsiteY4" fmla="*/ 6097438 h 6097438"/>
              <a:gd name="connsiteX5" fmla="*/ 963506 w 5298683"/>
              <a:gd name="connsiteY5" fmla="*/ 5995828 h 6097438"/>
              <a:gd name="connsiteX6" fmla="*/ 193210 w 5298683"/>
              <a:gd name="connsiteY6" fmla="*/ 5528477 h 6097438"/>
              <a:gd name="connsiteX7" fmla="*/ 0 w 5298683"/>
              <a:gd name="connsiteY7" fmla="*/ 5352876 h 6097438"/>
              <a:gd name="connsiteX8" fmla="*/ 0 w 5298683"/>
              <a:gd name="connsiteY8" fmla="*/ 888178 h 6097438"/>
              <a:gd name="connsiteX9" fmla="*/ 193210 w 5298683"/>
              <a:gd name="connsiteY9" fmla="*/ 712577 h 6097438"/>
              <a:gd name="connsiteX10" fmla="*/ 2178155 w 5298683"/>
              <a:gd name="connsiteY10" fmla="*/ 0 h 60974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298683" h="6097438">
                <a:moveTo>
                  <a:pt x="2178155" y="0"/>
                </a:moveTo>
                <a:cubicBezTo>
                  <a:pt x="3901575" y="0"/>
                  <a:pt x="5298683" y="1397108"/>
                  <a:pt x="5298683" y="3120527"/>
                </a:cubicBezTo>
                <a:cubicBezTo>
                  <a:pt x="5298683" y="4413092"/>
                  <a:pt x="4512810" y="5522106"/>
                  <a:pt x="3392805" y="5995828"/>
                </a:cubicBezTo>
                <a:lnTo>
                  <a:pt x="3115184" y="6097438"/>
                </a:lnTo>
                <a:lnTo>
                  <a:pt x="1241127" y="6097438"/>
                </a:lnTo>
                <a:lnTo>
                  <a:pt x="963506" y="5995828"/>
                </a:lnTo>
                <a:cubicBezTo>
                  <a:pt x="683504" y="5877397"/>
                  <a:pt x="424387" y="5719261"/>
                  <a:pt x="193210" y="5528477"/>
                </a:cubicBezTo>
                <a:lnTo>
                  <a:pt x="0" y="5352876"/>
                </a:lnTo>
                <a:lnTo>
                  <a:pt x="0" y="888178"/>
                </a:lnTo>
                <a:lnTo>
                  <a:pt x="193210" y="712577"/>
                </a:lnTo>
                <a:cubicBezTo>
                  <a:pt x="732621" y="267415"/>
                  <a:pt x="1424159" y="0"/>
                  <a:pt x="2178155" y="0"/>
                </a:cubicBezTo>
                <a:close/>
              </a:path>
            </a:pathLst>
          </a:custGeom>
          <a:effectLst>
            <a:softEdge rad="0"/>
          </a:effectLst>
        </p:spPr>
      </p:pic>
    </p:spTree>
    <p:extLst>
      <p:ext uri="{BB962C8B-B14F-4D97-AF65-F5344CB8AC3E}">
        <p14:creationId xmlns:p14="http://schemas.microsoft.com/office/powerpoint/2010/main" val="2304759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5E70ED5-7AF0-4A6F-A269-87CB4264FD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>
                <a:solidFill>
                  <a:schemeClr val="accent1">
                    <a:lumMod val="50000"/>
                  </a:schemeClr>
                </a:solidFill>
              </a:rPr>
              <a:t>Кислоты</a:t>
            </a:r>
            <a:r>
              <a:rPr lang="ru-RU" dirty="0"/>
              <a:t> –сложные вещества, состоящие их атомов водорода и кислотных остатков.</a:t>
            </a: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2EF36B7C-5D3A-4D34-98FE-AC6DA57D3F1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64994580"/>
              </p:ext>
            </p:extLst>
          </p:nvPr>
        </p:nvGraphicFramePr>
        <p:xfrm>
          <a:off x="838200" y="1825625"/>
          <a:ext cx="10515600" cy="741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05200">
                  <a:extLst>
                    <a:ext uri="{9D8B030D-6E8A-4147-A177-3AD203B41FA5}">
                      <a16:colId xmlns:a16="http://schemas.microsoft.com/office/drawing/2014/main" val="1803630869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3059859234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18423668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Одноосновные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Двухосновные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Трехосновные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3395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HCl,HNO</a:t>
                      </a:r>
                      <a:r>
                        <a:rPr lang="en-US" sz="1200" dirty="0"/>
                        <a:t>3</a:t>
                      </a:r>
                      <a:r>
                        <a:rPr lang="en-US" dirty="0"/>
                        <a:t>, HClO</a:t>
                      </a:r>
                      <a:r>
                        <a:rPr lang="en-US" sz="1200" dirty="0"/>
                        <a:t>4</a:t>
                      </a:r>
                      <a:r>
                        <a:rPr lang="en-US" dirty="0"/>
                        <a:t>,HNO</a:t>
                      </a:r>
                      <a:r>
                        <a:rPr lang="en-US" sz="1200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SO</a:t>
                      </a:r>
                      <a:r>
                        <a:rPr lang="en-US" sz="1400" dirty="0"/>
                        <a:t>4</a:t>
                      </a:r>
                      <a:r>
                        <a:rPr lang="en-US" dirty="0"/>
                        <a:t>,H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SiO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,H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CO</a:t>
                      </a:r>
                      <a:r>
                        <a:rPr lang="en-US" sz="1400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PO</a:t>
                      </a:r>
                      <a:r>
                        <a:rPr lang="en-US" sz="1400" dirty="0"/>
                        <a:t>4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3717045"/>
                  </a:ext>
                </a:extLst>
              </a:tr>
            </a:tbl>
          </a:graphicData>
        </a:graphic>
      </p:graphicFrame>
      <p:graphicFrame>
        <p:nvGraphicFramePr>
          <p:cNvPr id="5" name="Таблица 4">
            <a:extLst>
              <a:ext uri="{FF2B5EF4-FFF2-40B4-BE49-F238E27FC236}">
                <a16:creationId xmlns:a16="http://schemas.microsoft.com/office/drawing/2014/main" id="{A5FE102D-1EF0-4FC9-9A71-600C33C56C0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18157596"/>
              </p:ext>
            </p:extLst>
          </p:nvPr>
        </p:nvGraphicFramePr>
        <p:xfrm>
          <a:off x="2032000" y="2914226"/>
          <a:ext cx="8128000" cy="741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1802693078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16960216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Кислородсодержащие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 err="1"/>
                        <a:t>Бе</a:t>
                      </a:r>
                      <a:r>
                        <a:rPr lang="en-US" dirty="0"/>
                        <a:t>c</a:t>
                      </a:r>
                      <a:r>
                        <a:rPr lang="ru-RU" dirty="0"/>
                        <a:t>кислородные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90248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CO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,H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PO</a:t>
                      </a:r>
                      <a:r>
                        <a:rPr lang="en-US" sz="1400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S,HCl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8820260"/>
                  </a:ext>
                </a:extLst>
              </a:tr>
            </a:tbl>
          </a:graphicData>
        </a:graphic>
      </p:graphicFrame>
      <p:graphicFrame>
        <p:nvGraphicFramePr>
          <p:cNvPr id="6" name="Таблица 5">
            <a:extLst>
              <a:ext uri="{FF2B5EF4-FFF2-40B4-BE49-F238E27FC236}">
                <a16:creationId xmlns:a16="http://schemas.microsoft.com/office/drawing/2014/main" id="{025BFB12-0850-4A94-8CF8-A328C2BBACB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22550319"/>
              </p:ext>
            </p:extLst>
          </p:nvPr>
        </p:nvGraphicFramePr>
        <p:xfrm>
          <a:off x="838200" y="4180318"/>
          <a:ext cx="10515600" cy="741680"/>
        </p:xfrm>
        <a:graphic>
          <a:graphicData uri="http://schemas.openxmlformats.org/drawingml/2006/table">
            <a:tbl>
              <a:tblPr firstRow="1" bandRow="1">
                <a:tableStyleId>{5FD0F851-EC5A-4D38-B0AD-8093EC10F338}</a:tableStyleId>
              </a:tblPr>
              <a:tblGrid>
                <a:gridCol w="3593123">
                  <a:extLst>
                    <a:ext uri="{9D8B030D-6E8A-4147-A177-3AD203B41FA5}">
                      <a16:colId xmlns:a16="http://schemas.microsoft.com/office/drawing/2014/main" val="1752391023"/>
                    </a:ext>
                  </a:extLst>
                </a:gridCol>
                <a:gridCol w="3953022">
                  <a:extLst>
                    <a:ext uri="{9D8B030D-6E8A-4147-A177-3AD203B41FA5}">
                      <a16:colId xmlns:a16="http://schemas.microsoft.com/office/drawing/2014/main" val="1367024666"/>
                    </a:ext>
                  </a:extLst>
                </a:gridCol>
                <a:gridCol w="2761175">
                  <a:extLst>
                    <a:ext uri="{9D8B030D-6E8A-4147-A177-3AD203B41FA5}">
                      <a16:colId xmlns:a16="http://schemas.microsoft.com/office/drawing/2014/main" val="128827286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66285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ru-RU" dirty="0"/>
                        <a:t>Сильные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Средней силы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dirty="0"/>
                        <a:t>Слабые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25424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dirty="0"/>
                        <a:t>HNO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,H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SO</a:t>
                      </a:r>
                      <a:r>
                        <a:rPr lang="en-US" sz="1400" dirty="0"/>
                        <a:t>4</a:t>
                      </a:r>
                      <a:r>
                        <a:rPr lang="en-US" dirty="0"/>
                        <a:t>,HCl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PO</a:t>
                      </a:r>
                      <a:r>
                        <a:rPr lang="en-US" sz="1400" dirty="0"/>
                        <a:t>4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SiO</a:t>
                      </a:r>
                      <a:r>
                        <a:rPr lang="en-US" sz="1400" dirty="0"/>
                        <a:t>3</a:t>
                      </a:r>
                      <a:r>
                        <a:rPr lang="en-US" dirty="0"/>
                        <a:t>,H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S, H</a:t>
                      </a:r>
                      <a:r>
                        <a:rPr lang="en-US" sz="1400" dirty="0"/>
                        <a:t>2</a:t>
                      </a:r>
                      <a:r>
                        <a:rPr lang="en-US" dirty="0"/>
                        <a:t>CO</a:t>
                      </a:r>
                      <a:r>
                        <a:rPr lang="en-US" sz="1400" dirty="0"/>
                        <a:t>3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6215543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413150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74414F2-BDE6-4637-A03E-B2A883FE91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5320" y="365125"/>
            <a:ext cx="5120114" cy="1692794"/>
          </a:xfrm>
        </p:spPr>
        <p:txBody>
          <a:bodyPr>
            <a:normAutofit/>
          </a:bodyPr>
          <a:lstStyle/>
          <a:p>
            <a:r>
              <a:rPr lang="ru-RU" sz="3700"/>
              <a:t>Сравнительная характеристика и номенклатура кислот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E4A809D5-3600-46D4-A466-67F2349A54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655320" y="2316480"/>
            <a:ext cx="4572000" cy="0"/>
          </a:xfrm>
          <a:prstGeom prst="straightConnector1">
            <a:avLst/>
          </a:prstGeom>
          <a:ln w="19050" cap="sq">
            <a:solidFill>
              <a:schemeClr val="tx1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EC34099F-5447-4A83-8089-430F510978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321" y="2575033"/>
            <a:ext cx="5120113" cy="391783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2400" dirty="0"/>
              <a:t>Прочитайте текст учебника на с. 112-113 (до понятия об индикаторах) и ответьте на вопросы:</a:t>
            </a:r>
          </a:p>
          <a:p>
            <a:pPr marL="0" indent="0">
              <a:buNone/>
            </a:pPr>
            <a:r>
              <a:rPr lang="ru-RU" sz="2400" dirty="0"/>
              <a:t>1.Что общего в формулах кислот?</a:t>
            </a:r>
          </a:p>
          <a:p>
            <a:pPr marL="0" indent="0">
              <a:buNone/>
            </a:pPr>
            <a:r>
              <a:rPr lang="ru-RU" sz="2400" dirty="0"/>
              <a:t>2.Чем отличается соляная кислота от азотной?</a:t>
            </a:r>
          </a:p>
          <a:p>
            <a:pPr marL="0" indent="0">
              <a:buNone/>
            </a:pPr>
            <a:r>
              <a:rPr lang="ru-RU" sz="2400" dirty="0"/>
              <a:t>3.Сделайте вывод: как образуются названия бескислородных и кислородсодержащих кислот?</a:t>
            </a:r>
          </a:p>
          <a:p>
            <a:pPr marL="0" indent="0">
              <a:buNone/>
            </a:pPr>
            <a:endParaRPr lang="ru-RU" sz="1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F004652C-2715-4502-9C58-A607F3FCD73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6" r="6016"/>
          <a:stretch/>
        </p:blipFill>
        <p:spPr>
          <a:xfrm>
            <a:off x="5878849" y="10"/>
            <a:ext cx="6313150" cy="6857987"/>
          </a:xfrm>
          <a:custGeom>
            <a:avLst/>
            <a:gdLst>
              <a:gd name="connsiteX0" fmla="*/ 65565 w 6313150"/>
              <a:gd name="connsiteY0" fmla="*/ 0 h 6857997"/>
              <a:gd name="connsiteX1" fmla="*/ 6313150 w 6313150"/>
              <a:gd name="connsiteY1" fmla="*/ 0 h 6857997"/>
              <a:gd name="connsiteX2" fmla="*/ 6313150 w 6313150"/>
              <a:gd name="connsiteY2" fmla="*/ 6857997 h 6857997"/>
              <a:gd name="connsiteX3" fmla="*/ 3293946 w 6313150"/>
              <a:gd name="connsiteY3" fmla="*/ 6857997 h 6857997"/>
              <a:gd name="connsiteX4" fmla="*/ 3235857 w 6313150"/>
              <a:gd name="connsiteY4" fmla="*/ 6823061 h 6857997"/>
              <a:gd name="connsiteX5" fmla="*/ 0 w 6313150"/>
              <a:gd name="connsiteY5" fmla="*/ 951803 h 6857997"/>
              <a:gd name="connsiteX6" fmla="*/ 31536 w 6313150"/>
              <a:gd name="connsiteY6" fmla="*/ 285771 h 68579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6313150" h="6857997">
                <a:moveTo>
                  <a:pt x="65565" y="0"/>
                </a:moveTo>
                <a:lnTo>
                  <a:pt x="6313150" y="0"/>
                </a:lnTo>
                <a:lnTo>
                  <a:pt x="6313150" y="6857997"/>
                </a:lnTo>
                <a:lnTo>
                  <a:pt x="3293946" y="6857997"/>
                </a:lnTo>
                <a:lnTo>
                  <a:pt x="3235857" y="6823061"/>
                </a:lnTo>
                <a:cubicBezTo>
                  <a:pt x="1291240" y="5592803"/>
                  <a:pt x="0" y="3423096"/>
                  <a:pt x="0" y="951803"/>
                </a:cubicBezTo>
                <a:cubicBezTo>
                  <a:pt x="0" y="727140"/>
                  <a:pt x="10673" y="504970"/>
                  <a:pt x="31536" y="28577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43939243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82DA42D-0AAB-47C3-B9F9-55EA846BB8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ru-RU" sz="3700">
                <a:solidFill>
                  <a:schemeClr val="accent1"/>
                </a:solidFill>
              </a:rPr>
              <a:t>Взаимодействие индикаторов с кислотами</a:t>
            </a:r>
          </a:p>
        </p:txBody>
      </p:sp>
      <p:cxnSp>
        <p:nvCxnSpPr>
          <p:cNvPr id="10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Объект 2">
            <a:extLst>
              <a:ext uri="{FF2B5EF4-FFF2-40B4-BE49-F238E27FC236}">
                <a16:creationId xmlns:a16="http://schemas.microsoft.com/office/drawing/2014/main" id="{80B6E655-6171-4DAD-AED1-9C8C7BE3A6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/>
              <a:t>Прочитайте текст учебника на с. 113-115, проследите изменение окраски индикаторов в растворах кислот (таб. 8, с. 115)</a:t>
            </a:r>
          </a:p>
        </p:txBody>
      </p:sp>
    </p:spTree>
    <p:extLst>
      <p:ext uri="{BB962C8B-B14F-4D97-AF65-F5344CB8AC3E}">
        <p14:creationId xmlns:p14="http://schemas.microsoft.com/office/powerpoint/2010/main" val="15281445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D70B121-56F4-4848-B38B-182089D909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ltGray">
          <a:xfrm>
            <a:off x="321564" y="320040"/>
            <a:ext cx="11548872" cy="6217920"/>
          </a:xfrm>
          <a:prstGeom prst="rect">
            <a:avLst/>
          </a:prstGeom>
          <a:solidFill>
            <a:schemeClr val="tx1">
              <a:alpha val="8000"/>
            </a:schemeClr>
          </a:solidFill>
          <a:ln w="127000" cap="sq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D2D6862-CB1F-44D4-BBD3-B928080468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63877"/>
            <a:ext cx="3494362" cy="4930246"/>
          </a:xfrm>
        </p:spPr>
        <p:txBody>
          <a:bodyPr>
            <a:normAutofit/>
          </a:bodyPr>
          <a:lstStyle/>
          <a:p>
            <a:pPr algn="r"/>
            <a:r>
              <a:rPr lang="ru-RU" sz="3400">
                <a:solidFill>
                  <a:schemeClr val="accent1"/>
                </a:solidFill>
              </a:rPr>
              <a:t>Механизм взаимодействия металлов с кислотами; изучить механизм реакции замещения, вытеснительный ряд металлов</a:t>
            </a:r>
          </a:p>
        </p:txBody>
      </p:sp>
      <p:cxnSp>
        <p:nvCxnSpPr>
          <p:cNvPr id="22" name="Straight Connector 9">
            <a:extLst>
              <a:ext uri="{FF2B5EF4-FFF2-40B4-BE49-F238E27FC236}">
                <a16:creationId xmlns:a16="http://schemas.microsoft.com/office/drawing/2014/main" id="{2D72A2C9-F3CA-4216-8BAD-FA4C970C3C4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2057400"/>
            <a:ext cx="0" cy="2743200"/>
          </a:xfrm>
          <a:prstGeom prst="line">
            <a:avLst/>
          </a:prstGeom>
          <a:ln w="19050">
            <a:solidFill>
              <a:schemeClr val="tx1">
                <a:lumMod val="85000"/>
                <a:lumOff val="1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Объект 2">
            <a:extLst>
              <a:ext uri="{FF2B5EF4-FFF2-40B4-BE49-F238E27FC236}">
                <a16:creationId xmlns:a16="http://schemas.microsoft.com/office/drawing/2014/main" id="{CF8C13EB-774E-4799-86DB-3C068677A2B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76031" y="963877"/>
            <a:ext cx="6377769" cy="493024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2400"/>
              <a:t>Лабораторная работа № 5</a:t>
            </a:r>
          </a:p>
          <a:p>
            <a:pPr marL="0" indent="0">
              <a:buNone/>
            </a:pPr>
            <a:r>
              <a:rPr lang="ru-RU" sz="2400"/>
              <a:t>Взаимодействие металлов с кислотами</a:t>
            </a:r>
          </a:p>
          <a:p>
            <a:pPr marL="0" indent="0">
              <a:buNone/>
            </a:pPr>
            <a:r>
              <a:rPr lang="ru-RU" sz="2400"/>
              <a:t>Схема опыта:</a:t>
            </a:r>
          </a:p>
          <a:p>
            <a:pPr marL="0" indent="0">
              <a:buNone/>
            </a:pPr>
            <a:r>
              <a:rPr lang="ru-RU" sz="2400"/>
              <a:t>H2SO4 + Mg =</a:t>
            </a:r>
          </a:p>
          <a:p>
            <a:pPr marL="0" indent="0">
              <a:buNone/>
            </a:pPr>
            <a:r>
              <a:rPr lang="ru-RU" sz="2400"/>
              <a:t>H2SO4 + Fe =</a:t>
            </a:r>
          </a:p>
          <a:p>
            <a:pPr marL="0" indent="0">
              <a:buNone/>
            </a:pPr>
            <a:r>
              <a:rPr lang="ru-RU" sz="2400"/>
              <a:t>H2SO4 + Cu =</a:t>
            </a:r>
          </a:p>
          <a:p>
            <a:pPr marL="0" indent="0">
              <a:buNone/>
            </a:pPr>
            <a:r>
              <a:rPr lang="ru-RU" sz="2400"/>
              <a:t>1.Напишите уравнения возможных реакций.</a:t>
            </a:r>
          </a:p>
          <a:p>
            <a:pPr marL="0" indent="0">
              <a:buNone/>
            </a:pPr>
            <a:r>
              <a:rPr lang="ru-RU" sz="2400"/>
              <a:t>2.Задание: №8, с. 118</a:t>
            </a:r>
          </a:p>
          <a:p>
            <a:pPr marL="0" indent="0">
              <a:buNone/>
            </a:pPr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11259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AFAAFE2-ACCD-4867-97DE-88F308AF9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0204" y="606564"/>
            <a:ext cx="10451592" cy="1325563"/>
          </a:xfrm>
        </p:spPr>
        <p:txBody>
          <a:bodyPr anchor="ctr">
            <a:normAutofit/>
          </a:bodyPr>
          <a:lstStyle/>
          <a:p>
            <a:r>
              <a:rPr lang="ru-RU" dirty="0"/>
              <a:t>Подведем итоги</a:t>
            </a:r>
          </a:p>
        </p:txBody>
      </p:sp>
      <p:sp>
        <p:nvSpPr>
          <p:cNvPr id="13" name="Rectangle 8">
            <a:extLst>
              <a:ext uri="{FF2B5EF4-FFF2-40B4-BE49-F238E27FC236}">
                <a16:creationId xmlns:a16="http://schemas.microsoft.com/office/drawing/2014/main" id="{A5711A0E-A428-4ED1-96CB-33D69FD84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00874" y="2043803"/>
            <a:ext cx="10190252" cy="80683"/>
          </a:xfrm>
          <a:prstGeom prst="rect">
            <a:avLst/>
          </a:prstGeom>
          <a:solidFill>
            <a:schemeClr val="tx1">
              <a:lumMod val="50000"/>
              <a:lumOff val="50000"/>
              <a:alpha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49B469C-DCE1-4726-9009-9565543569A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966085"/>
              </p:ext>
            </p:extLst>
          </p:nvPr>
        </p:nvGraphicFramePr>
        <p:xfrm>
          <a:off x="1000874" y="2963052"/>
          <a:ext cx="10190257" cy="246252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089086">
                  <a:extLst>
                    <a:ext uri="{9D8B030D-6E8A-4147-A177-3AD203B41FA5}">
                      <a16:colId xmlns:a16="http://schemas.microsoft.com/office/drawing/2014/main" val="16835721"/>
                    </a:ext>
                  </a:extLst>
                </a:gridCol>
                <a:gridCol w="1272139">
                  <a:extLst>
                    <a:ext uri="{9D8B030D-6E8A-4147-A177-3AD203B41FA5}">
                      <a16:colId xmlns:a16="http://schemas.microsoft.com/office/drawing/2014/main" val="1712592873"/>
                    </a:ext>
                  </a:extLst>
                </a:gridCol>
                <a:gridCol w="1272139">
                  <a:extLst>
                    <a:ext uri="{9D8B030D-6E8A-4147-A177-3AD203B41FA5}">
                      <a16:colId xmlns:a16="http://schemas.microsoft.com/office/drawing/2014/main" val="3104381049"/>
                    </a:ext>
                  </a:extLst>
                </a:gridCol>
                <a:gridCol w="1272139">
                  <a:extLst>
                    <a:ext uri="{9D8B030D-6E8A-4147-A177-3AD203B41FA5}">
                      <a16:colId xmlns:a16="http://schemas.microsoft.com/office/drawing/2014/main" val="1779905962"/>
                    </a:ext>
                  </a:extLst>
                </a:gridCol>
                <a:gridCol w="1272139">
                  <a:extLst>
                    <a:ext uri="{9D8B030D-6E8A-4147-A177-3AD203B41FA5}">
                      <a16:colId xmlns:a16="http://schemas.microsoft.com/office/drawing/2014/main" val="3009428945"/>
                    </a:ext>
                  </a:extLst>
                </a:gridCol>
                <a:gridCol w="1272139">
                  <a:extLst>
                    <a:ext uri="{9D8B030D-6E8A-4147-A177-3AD203B41FA5}">
                      <a16:colId xmlns:a16="http://schemas.microsoft.com/office/drawing/2014/main" val="2313340909"/>
                    </a:ext>
                  </a:extLst>
                </a:gridCol>
                <a:gridCol w="1740476">
                  <a:extLst>
                    <a:ext uri="{9D8B030D-6E8A-4147-A177-3AD203B41FA5}">
                      <a16:colId xmlns:a16="http://schemas.microsoft.com/office/drawing/2014/main" val="3432929738"/>
                    </a:ext>
                  </a:extLst>
                </a:gridCol>
              </a:tblGrid>
              <a:tr h="71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УЭ0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УЭ1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УЭ2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УЭ3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УЭ4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Общее кол-во баллов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extLst>
                  <a:ext uri="{0D108BD9-81ED-4DB2-BD59-A6C34878D82A}">
                    <a16:rowId xmlns:a16="http://schemas.microsoft.com/office/drawing/2014/main" val="4078102277"/>
                  </a:ext>
                </a:extLst>
              </a:tr>
              <a:tr h="1040880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Макси-мальное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Кол-во баллов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12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10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13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48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extLst>
                  <a:ext uri="{0D108BD9-81ED-4DB2-BD59-A6C34878D82A}">
                    <a16:rowId xmlns:a16="http://schemas.microsoft.com/office/drawing/2014/main" val="1269860180"/>
                  </a:ext>
                </a:extLst>
              </a:tr>
              <a:tr h="710822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effectLst/>
                        </a:rPr>
                        <a:t>Получено баллов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2600">
                          <a:effectLst/>
                        </a:rPr>
                        <a:t> </a:t>
                      </a:r>
                      <a:endParaRPr lang="ru-RU" sz="2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126181" marR="126181" marT="0" marB="0"/>
                </a:tc>
                <a:extLst>
                  <a:ext uri="{0D108BD9-81ED-4DB2-BD59-A6C34878D82A}">
                    <a16:rowId xmlns:a16="http://schemas.microsoft.com/office/drawing/2014/main" val="17513136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007158321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211</Words>
  <Application>Microsoft Office PowerPoint</Application>
  <PresentationFormat>Широкоэкранный</PresentationFormat>
  <Paragraphs>57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1" baseType="lpstr">
      <vt:lpstr>Arial</vt:lpstr>
      <vt:lpstr>Calibri</vt:lpstr>
      <vt:lpstr>Calibri Light</vt:lpstr>
      <vt:lpstr>Times New Roman</vt:lpstr>
      <vt:lpstr>Тема Office</vt:lpstr>
      <vt:lpstr>Кислоты</vt:lpstr>
      <vt:lpstr>Кислоты –сложные вещества, состоящие их атомов водорода и кислотных остатков.</vt:lpstr>
      <vt:lpstr>Сравнительная характеристика и номенклатура кислот</vt:lpstr>
      <vt:lpstr>Взаимодействие индикаторов с кислотами</vt:lpstr>
      <vt:lpstr>Механизм взаимодействия металлов с кислотами; изучить механизм реакции замещения, вытеснительный ряд металлов</vt:lpstr>
      <vt:lpstr>Подведем итоги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Кислоты</dc:title>
  <dc:creator>Селезнева М.А.</dc:creator>
  <cp:lastModifiedBy>Селезнева М.А.</cp:lastModifiedBy>
  <cp:revision>1</cp:revision>
  <dcterms:created xsi:type="dcterms:W3CDTF">2018-10-24T17:24:43Z</dcterms:created>
  <dcterms:modified xsi:type="dcterms:W3CDTF">2018-10-24T17:32:16Z</dcterms:modified>
</cp:coreProperties>
</file>