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60" r:id="rId1"/>
  </p:sldMasterIdLst>
  <p:notesMasterIdLst>
    <p:notesMasterId r:id="rId14"/>
  </p:notesMasterIdLst>
  <p:handoutMasterIdLst>
    <p:handoutMasterId r:id="rId15"/>
  </p:handoutMasterIdLst>
  <p:sldIdLst>
    <p:sldId id="258" r:id="rId2"/>
    <p:sldId id="262" r:id="rId3"/>
    <p:sldId id="275" r:id="rId4"/>
    <p:sldId id="276" r:id="rId5"/>
    <p:sldId id="277" r:id="rId6"/>
    <p:sldId id="278" r:id="rId7"/>
    <p:sldId id="279" r:id="rId8"/>
    <p:sldId id="280" r:id="rId9"/>
    <p:sldId id="281" r:id="rId10"/>
    <p:sldId id="282" r:id="rId11"/>
    <p:sldId id="283" r:id="rId12"/>
    <p:sldId id="267" r:id="rId13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6"/>
      <p:bold r:id="rId17"/>
      <p:italic r:id="rId18"/>
      <p:boldItalic r:id="rId19"/>
    </p:embeddedFont>
    <p:embeddedFont>
      <p:font typeface="Sassoon Infant Md" panose="02000603050000020003" pitchFamily="50" charset="0"/>
      <p:regular r:id="rId20"/>
    </p:embeddedFont>
    <p:embeddedFont>
      <p:font typeface="Twinkl" panose="02000000000000000000" pitchFamily="2" charset="0"/>
      <p:regular r:id="rId21"/>
      <p:bold r:id="rId2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  <p15:guide id="4" pos="340" userDrawn="1">
          <p15:clr>
            <a:srgbClr val="A4A3A4"/>
          </p15:clr>
        </p15:guide>
        <p15:guide id="5" orient="horz" pos="3974" userDrawn="1">
          <p15:clr>
            <a:srgbClr val="A4A3A4"/>
          </p15:clr>
        </p15:guide>
        <p15:guide id="6" pos="5420" userDrawn="1">
          <p15:clr>
            <a:srgbClr val="A4A3A4"/>
          </p15:clr>
        </p15:guide>
        <p15:guide id="7" orient="horz" pos="346" userDrawn="1">
          <p15:clr>
            <a:srgbClr val="A4A3A4"/>
          </p15:clr>
        </p15:guide>
        <p15:guide id="8" pos="476" userDrawn="1">
          <p15:clr>
            <a:srgbClr val="A4A3A4"/>
          </p15:clr>
        </p15:guide>
        <p15:guide id="9" orient="horz" pos="482" userDrawn="1">
          <p15:clr>
            <a:srgbClr val="A4A3A4"/>
          </p15:clr>
        </p15:guide>
        <p15:guide id="10" orient="horz" pos="3838" userDrawn="1">
          <p15:clr>
            <a:srgbClr val="A4A3A4"/>
          </p15:clr>
        </p15:guide>
        <p15:guide id="11" pos="5284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49C"/>
    <a:srgbClr val="90C8E5"/>
    <a:srgbClr val="18A0DB"/>
    <a:srgbClr val="DE1E5A"/>
    <a:srgbClr val="BC0105"/>
    <a:srgbClr val="4DB1E3"/>
    <a:srgbClr val="80C1EB"/>
    <a:srgbClr val="ACDDFC"/>
    <a:srgbClr val="FFFFFF"/>
    <a:srgbClr val="4AA1D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 showGuides="1">
      <p:cViewPr varScale="1">
        <p:scale>
          <a:sx n="114" d="100"/>
          <a:sy n="114" d="100"/>
        </p:scale>
        <p:origin x="1506" y="114"/>
      </p:cViewPr>
      <p:guideLst>
        <p:guide orient="horz" pos="2160"/>
        <p:guide pos="2880"/>
        <p:guide pos="340"/>
        <p:guide orient="horz" pos="3974"/>
        <p:guide pos="5420"/>
        <p:guide orient="horz" pos="346"/>
        <p:guide pos="476"/>
        <p:guide orient="horz" pos="482"/>
        <p:guide orient="horz" pos="3838"/>
        <p:guide pos="5284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 showGuides="1">
      <p:cViewPr varScale="1">
        <p:scale>
          <a:sx n="58" d="100"/>
          <a:sy n="58" d="100"/>
        </p:scale>
        <p:origin x="1962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3.fntdata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font" Target="fonts/font6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2.fntdata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font" Target="fonts/font1.fntdata"/><Relationship Id="rId20" Type="http://schemas.openxmlformats.org/officeDocument/2006/relationships/font" Target="fonts/font5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Relationship Id="rId22" Type="http://schemas.openxmlformats.org/officeDocument/2006/relationships/font" Target="fonts/font7.fntdata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B34F151-63AC-41CE-96F5-7702E930870C}" type="datetimeFigureOut">
              <a:rPr lang="en-GB" smtClean="0"/>
              <a:t>03/02/2022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676B846-B279-40AC-BFF5-DBC4013370C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4539701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D02C5D1-7818-41B5-ABAD-5E4B38A5388F}" type="datetimeFigureOut">
              <a:rPr lang="en-GB" smtClean="0"/>
              <a:t>03/02/2022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A521341-850D-40E1-BB3D-87946DC9B06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470487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twinkl.co.uk/" TargetMode="External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twinkl.co.uk/" TargetMode="External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hlinkClick r:id="rId3"/>
          </p:cNvPr>
          <p:cNvSpPr/>
          <p:nvPr userDrawn="1"/>
        </p:nvSpPr>
        <p:spPr>
          <a:xfrm>
            <a:off x="4137660" y="3152488"/>
            <a:ext cx="868680" cy="55302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370407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with Box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 userDrawn="1"/>
        </p:nvSpPr>
        <p:spPr bwMode="auto">
          <a:xfrm>
            <a:off x="457198" y="438151"/>
            <a:ext cx="8220075" cy="5957887"/>
          </a:xfrm>
          <a:prstGeom prst="roundRect">
            <a:avLst>
              <a:gd name="adj" fmla="val 2649"/>
            </a:avLst>
          </a:prstGeom>
          <a:solidFill>
            <a:schemeClr val="bg1"/>
          </a:solidFill>
          <a:ln w="25400" cap="rnd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1350" dirty="0">
                <a:latin typeface="Twinkl" pitchFamily="50" charset="0"/>
              </a:rPr>
              <a:t> </a:t>
            </a: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2497" y="5734211"/>
            <a:ext cx="576495" cy="580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98710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/>
          <p:cNvSpPr/>
          <p:nvPr userDrawn="1"/>
        </p:nvSpPr>
        <p:spPr bwMode="auto">
          <a:xfrm>
            <a:off x="457198" y="438151"/>
            <a:ext cx="8220075" cy="5957887"/>
          </a:xfrm>
          <a:prstGeom prst="roundRect">
            <a:avLst>
              <a:gd name="adj" fmla="val 2649"/>
            </a:avLst>
          </a:prstGeom>
          <a:solidFill>
            <a:schemeClr val="bg1"/>
          </a:solidFill>
          <a:ln w="25400" cap="rnd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1350" dirty="0">
                <a:latin typeface="Twinkl" pitchFamily="50" charset="0"/>
              </a:rPr>
              <a:t> </a:t>
            </a:r>
          </a:p>
        </p:txBody>
      </p:sp>
      <p:sp>
        <p:nvSpPr>
          <p:cNvPr id="8" name="Title 5"/>
          <p:cNvSpPr>
            <a:spLocks noGrp="1"/>
          </p:cNvSpPr>
          <p:nvPr>
            <p:ph type="title"/>
          </p:nvPr>
        </p:nvSpPr>
        <p:spPr>
          <a:xfrm>
            <a:off x="457198" y="478895"/>
            <a:ext cx="8220075" cy="994306"/>
          </a:xfrm>
        </p:spPr>
        <p:txBody>
          <a:bodyPr>
            <a:noAutofit/>
          </a:bodyPr>
          <a:lstStyle>
            <a:lvl1pPr>
              <a:defRPr>
                <a:latin typeface="Twinkl" pitchFamily="2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10794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ims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575232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hlinkClick r:id="rId3"/>
          </p:cNvPr>
          <p:cNvSpPr/>
          <p:nvPr userDrawn="1"/>
        </p:nvSpPr>
        <p:spPr>
          <a:xfrm>
            <a:off x="4137660" y="3152488"/>
            <a:ext cx="868680" cy="55302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819737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8A0D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89745" y="695325"/>
            <a:ext cx="8164510" cy="1150938"/>
          </a:xfrm>
          <a:prstGeom prst="roundRect">
            <a:avLst>
              <a:gd name="adj" fmla="val 9641"/>
            </a:avLst>
          </a:prstGeom>
          <a:noFill/>
          <a:ln w="25400">
            <a:noFill/>
          </a:ln>
        </p:spPr>
        <p:txBody>
          <a:bodyPr vert="horz" lIns="252000" tIns="252000" rIns="252000" bIns="252000" rtlCol="0" anchor="ctr" anchorCtr="1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9745" y="1957386"/>
            <a:ext cx="8164510" cy="4387851"/>
          </a:xfrm>
          <a:prstGeom prst="roundRect">
            <a:avLst>
              <a:gd name="adj" fmla="val 2585"/>
            </a:avLst>
          </a:prstGeom>
          <a:noFill/>
          <a:ln w="25400">
            <a:noFill/>
          </a:ln>
        </p:spPr>
        <p:txBody>
          <a:bodyPr vert="horz" lIns="252000" tIns="252000" rIns="252000" bIns="25200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892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7" r:id="rId2"/>
    <p:sldLayoutId id="2147483662" r:id="rId3"/>
    <p:sldLayoutId id="2147483663" r:id="rId4"/>
    <p:sldLayoutId id="2147483666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b="1" kern="1200">
          <a:solidFill>
            <a:srgbClr val="1C1C1C"/>
          </a:solidFill>
          <a:latin typeface="Twinkl" pitchFamily="50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1800" kern="1200">
          <a:solidFill>
            <a:srgbClr val="1C1C1C"/>
          </a:solidFill>
          <a:latin typeface="Twinkl" pitchFamily="50" charset="0"/>
          <a:ea typeface="Twinkl" pitchFamily="2" charset="0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rgbClr val="1C1C1C"/>
          </a:solidFill>
          <a:latin typeface="Twinkl" pitchFamily="50" charset="0"/>
          <a:ea typeface="Twinkl" pitchFamily="2" charset="0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rgbClr val="1C1C1C"/>
          </a:solidFill>
          <a:latin typeface="Twinkl" pitchFamily="50" charset="0"/>
          <a:ea typeface="Twinkl" pitchFamily="2" charset="0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rgbClr val="1C1C1C"/>
          </a:solidFill>
          <a:latin typeface="Twinkl" pitchFamily="50" charset="0"/>
          <a:ea typeface="Twinkl" pitchFamily="2" charset="0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rgbClr val="1C1C1C"/>
          </a:solidFill>
          <a:latin typeface="Twinkl" pitchFamily="50" charset="0"/>
          <a:ea typeface="Twinkl" pitchFamily="2" charset="0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288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118862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35862B-0D66-4D5B-B5B3-937D5647DD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1962" y="822844"/>
            <a:ext cx="8220075" cy="994306"/>
          </a:xfrm>
        </p:spPr>
        <p:txBody>
          <a:bodyPr/>
          <a:lstStyle/>
          <a:p>
            <a:r>
              <a:rPr lang="en-GB" sz="3200" dirty="0">
                <a:solidFill>
                  <a:schemeClr val="tx1"/>
                </a:solidFill>
                <a:latin typeface="+mn-lt"/>
              </a:rPr>
              <a:t>When the switch is closed in a simple series circuit, why does the bulb light? </a:t>
            </a:r>
            <a:br>
              <a:rPr lang="en-GB" dirty="0">
                <a:latin typeface="Sassoon Infant Md" panose="02000603050000020003" pitchFamily="50" charset="0"/>
              </a:rPr>
            </a:br>
            <a:endParaRPr lang="en-GB" dirty="0"/>
          </a:p>
        </p:txBody>
      </p:sp>
      <p:sp>
        <p:nvSpPr>
          <p:cNvPr id="19" name="Question A">
            <a:extLst>
              <a:ext uri="{FF2B5EF4-FFF2-40B4-BE49-F238E27FC236}">
                <a16:creationId xmlns:a16="http://schemas.microsoft.com/office/drawing/2014/main" id="{B14B099B-CEA3-469D-8E42-079A434A1F36}"/>
              </a:ext>
            </a:extLst>
          </p:cNvPr>
          <p:cNvSpPr/>
          <p:nvPr/>
        </p:nvSpPr>
        <p:spPr>
          <a:xfrm>
            <a:off x="1200267" y="2211468"/>
            <a:ext cx="7088057" cy="495108"/>
          </a:xfrm>
          <a:prstGeom prst="rect">
            <a:avLst/>
          </a:prstGeom>
          <a:solidFill>
            <a:srgbClr val="0064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08000" tIns="108000" rIns="108000" bIns="108000" rtlCol="0" anchor="ctr">
            <a:spAutoFit/>
          </a:bodyPr>
          <a:lstStyle/>
          <a:p>
            <a:pPr algn="ctr"/>
            <a:r>
              <a:rPr lang="en-GB" dirty="0"/>
              <a:t>The switch produces electricity</a:t>
            </a:r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98BE47E7-777B-45E9-8C0C-16D397364A7E}"/>
              </a:ext>
            </a:extLst>
          </p:cNvPr>
          <p:cNvSpPr/>
          <p:nvPr/>
        </p:nvSpPr>
        <p:spPr>
          <a:xfrm>
            <a:off x="751456" y="2010211"/>
            <a:ext cx="897622" cy="897622"/>
          </a:xfrm>
          <a:prstGeom prst="ellipse">
            <a:avLst/>
          </a:prstGeom>
          <a:solidFill>
            <a:srgbClr val="90C8E5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4400" b="1" dirty="0">
                <a:ln w="12700">
                  <a:solidFill>
                    <a:schemeClr val="bg1"/>
                  </a:solidFill>
                </a:ln>
                <a:solidFill>
                  <a:srgbClr val="00649C"/>
                </a:solidFill>
              </a:rPr>
              <a:t>A</a:t>
            </a:r>
          </a:p>
        </p:txBody>
      </p:sp>
      <p:sp>
        <p:nvSpPr>
          <p:cNvPr id="22" name="Question B">
            <a:extLst>
              <a:ext uri="{FF2B5EF4-FFF2-40B4-BE49-F238E27FC236}">
                <a16:creationId xmlns:a16="http://schemas.microsoft.com/office/drawing/2014/main" id="{4BAAF28F-CBB4-4A7D-AC10-EA9CFF26D8CE}"/>
              </a:ext>
            </a:extLst>
          </p:cNvPr>
          <p:cNvSpPr/>
          <p:nvPr/>
        </p:nvSpPr>
        <p:spPr>
          <a:xfrm>
            <a:off x="1200267" y="3456071"/>
            <a:ext cx="7088057" cy="495108"/>
          </a:xfrm>
          <a:prstGeom prst="rect">
            <a:avLst/>
          </a:prstGeom>
          <a:solidFill>
            <a:srgbClr val="0064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08000" tIns="108000" rIns="108000" bIns="108000" rtlCol="0" anchor="ctr">
            <a:spAutoFit/>
          </a:bodyPr>
          <a:lstStyle/>
          <a:p>
            <a:pPr algn="ctr"/>
            <a:r>
              <a:rPr lang="en-GB" dirty="0"/>
              <a:t>Opening the switch breaks the circuit</a:t>
            </a:r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635B08FE-6139-47D8-B72F-2A31539033BD}"/>
              </a:ext>
            </a:extLst>
          </p:cNvPr>
          <p:cNvSpPr/>
          <p:nvPr/>
        </p:nvSpPr>
        <p:spPr>
          <a:xfrm>
            <a:off x="751456" y="3254814"/>
            <a:ext cx="897622" cy="897622"/>
          </a:xfrm>
          <a:prstGeom prst="ellipse">
            <a:avLst/>
          </a:prstGeom>
          <a:solidFill>
            <a:srgbClr val="90C8E5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4400" b="1" dirty="0">
                <a:ln w="12700">
                  <a:solidFill>
                    <a:schemeClr val="bg1"/>
                  </a:solidFill>
                </a:ln>
                <a:solidFill>
                  <a:srgbClr val="00649C"/>
                </a:solidFill>
              </a:rPr>
              <a:t>B</a:t>
            </a:r>
          </a:p>
        </p:txBody>
      </p:sp>
      <p:sp>
        <p:nvSpPr>
          <p:cNvPr id="25" name="Question C">
            <a:extLst>
              <a:ext uri="{FF2B5EF4-FFF2-40B4-BE49-F238E27FC236}">
                <a16:creationId xmlns:a16="http://schemas.microsoft.com/office/drawing/2014/main" id="{806C4A12-8C4A-4E57-977C-5BB9A546478D}"/>
              </a:ext>
            </a:extLst>
          </p:cNvPr>
          <p:cNvSpPr/>
          <p:nvPr/>
        </p:nvSpPr>
        <p:spPr>
          <a:xfrm>
            <a:off x="1200267" y="4815123"/>
            <a:ext cx="7088057" cy="495108"/>
          </a:xfrm>
          <a:prstGeom prst="rect">
            <a:avLst/>
          </a:prstGeom>
          <a:solidFill>
            <a:srgbClr val="0064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08000" tIns="108000" rIns="108000" bIns="108000" rtlCol="0" anchor="ctr">
            <a:spAutoFit/>
          </a:bodyPr>
          <a:lstStyle/>
          <a:p>
            <a:pPr algn="ctr"/>
            <a:r>
              <a:rPr lang="en-GB" dirty="0"/>
              <a:t>Closing the switch breaks the circuit</a:t>
            </a:r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917144FE-7318-4894-A7A5-4B875BA72B0A}"/>
              </a:ext>
            </a:extLst>
          </p:cNvPr>
          <p:cNvSpPr/>
          <p:nvPr/>
        </p:nvSpPr>
        <p:spPr>
          <a:xfrm>
            <a:off x="751456" y="4613866"/>
            <a:ext cx="897622" cy="897622"/>
          </a:xfrm>
          <a:prstGeom prst="ellipse">
            <a:avLst/>
          </a:prstGeom>
          <a:solidFill>
            <a:srgbClr val="90C8E5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4400" b="1" dirty="0">
                <a:ln w="12700">
                  <a:solidFill>
                    <a:schemeClr val="bg1"/>
                  </a:solidFill>
                </a:ln>
                <a:solidFill>
                  <a:srgbClr val="00649C"/>
                </a:solidFill>
              </a:rPr>
              <a:t>C</a:t>
            </a:r>
          </a:p>
        </p:txBody>
      </p:sp>
      <p:sp>
        <p:nvSpPr>
          <p:cNvPr id="27" name="Arrow: Right 26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DD8BF3B5-2039-4D4B-BED5-3C959D3F5902}"/>
              </a:ext>
            </a:extLst>
          </p:cNvPr>
          <p:cNvSpPr/>
          <p:nvPr/>
        </p:nvSpPr>
        <p:spPr>
          <a:xfrm>
            <a:off x="7441035" y="5637245"/>
            <a:ext cx="1057013" cy="637720"/>
          </a:xfrm>
          <a:prstGeom prst="rightArrow">
            <a:avLst/>
          </a:prstGeom>
          <a:solidFill>
            <a:srgbClr val="00649C"/>
          </a:solidFill>
          <a:ln w="28575">
            <a:solidFill>
              <a:srgbClr val="90C8E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dirty="0"/>
              <a:t>Next</a:t>
            </a:r>
          </a:p>
        </p:txBody>
      </p:sp>
    </p:spTree>
    <p:extLst>
      <p:ext uri="{BB962C8B-B14F-4D97-AF65-F5344CB8AC3E}">
        <p14:creationId xmlns:p14="http://schemas.microsoft.com/office/powerpoint/2010/main" val="11911902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DE1E5A"/>
                                      </p:to>
                                    </p:animClr>
                                    <p:set>
                                      <p:cBhvr>
                                        <p:cTn id="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32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92D050"/>
                                      </p:to>
                                    </p:animClr>
                                    <p:set>
                                      <p:cBhvr>
                                        <p:cTn id="20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1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500" tmFilter="0, 0; .2, .5; .8, .5; 1, 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4" dur="250" autoRev="1" fill="hold"/>
                                        <p:tgtEl>
                                          <p:spTgt spid="2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25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" fill="hold">
                      <p:stCondLst>
                        <p:cond delay="0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DE1E5A"/>
                                      </p:to>
                                    </p:animClr>
                                    <p:set>
                                      <p:cBhvr>
                                        <p:cTn id="30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1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32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3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4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5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6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7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</p:childTnLst>
        </p:cTn>
      </p:par>
    </p:tnLst>
    <p:bldLst>
      <p:bldP spid="19" grpId="0" animBg="1"/>
      <p:bldP spid="22" grpId="0" animBg="1"/>
      <p:bldP spid="25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35862B-0D66-4D5B-B5B3-937D5647DD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1962" y="822844"/>
            <a:ext cx="8220075" cy="994306"/>
          </a:xfrm>
        </p:spPr>
        <p:txBody>
          <a:bodyPr/>
          <a:lstStyle/>
          <a:p>
            <a:r>
              <a:rPr lang="en-GB" sz="3200" dirty="0">
                <a:solidFill>
                  <a:schemeClr val="tx1"/>
                </a:solidFill>
                <a:latin typeface="+mn-lt"/>
              </a:rPr>
              <a:t>Why does the bulb go out when you open the switch in a simple series circuit?</a:t>
            </a:r>
            <a:br>
              <a:rPr lang="en-GB" dirty="0">
                <a:latin typeface="Sassoon Infant Md" panose="02000603050000020003" pitchFamily="50" charset="0"/>
              </a:rPr>
            </a:br>
            <a:endParaRPr lang="en-GB" dirty="0"/>
          </a:p>
        </p:txBody>
      </p:sp>
      <p:sp>
        <p:nvSpPr>
          <p:cNvPr id="19" name="Question A">
            <a:extLst>
              <a:ext uri="{FF2B5EF4-FFF2-40B4-BE49-F238E27FC236}">
                <a16:creationId xmlns:a16="http://schemas.microsoft.com/office/drawing/2014/main" id="{B14B099B-CEA3-469D-8E42-079A434A1F36}"/>
              </a:ext>
            </a:extLst>
          </p:cNvPr>
          <p:cNvSpPr/>
          <p:nvPr/>
        </p:nvSpPr>
        <p:spPr>
          <a:xfrm>
            <a:off x="1200267" y="2211468"/>
            <a:ext cx="7088057" cy="495108"/>
          </a:xfrm>
          <a:prstGeom prst="rect">
            <a:avLst/>
          </a:prstGeom>
          <a:solidFill>
            <a:srgbClr val="0064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08000" tIns="108000" rIns="108000" bIns="108000" rtlCol="0" anchor="ctr">
            <a:spAutoFit/>
          </a:bodyPr>
          <a:lstStyle/>
          <a:p>
            <a:pPr algn="ctr"/>
            <a:r>
              <a:rPr lang="en-GB" dirty="0"/>
              <a:t>The battery goes flat</a:t>
            </a:r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98BE47E7-777B-45E9-8C0C-16D397364A7E}"/>
              </a:ext>
            </a:extLst>
          </p:cNvPr>
          <p:cNvSpPr/>
          <p:nvPr/>
        </p:nvSpPr>
        <p:spPr>
          <a:xfrm>
            <a:off x="751456" y="2010211"/>
            <a:ext cx="897622" cy="897622"/>
          </a:xfrm>
          <a:prstGeom prst="ellipse">
            <a:avLst/>
          </a:prstGeom>
          <a:solidFill>
            <a:srgbClr val="90C8E5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4400" b="1" dirty="0">
                <a:ln w="12700">
                  <a:solidFill>
                    <a:schemeClr val="bg1"/>
                  </a:solidFill>
                </a:ln>
                <a:solidFill>
                  <a:srgbClr val="00649C"/>
                </a:solidFill>
              </a:rPr>
              <a:t>A</a:t>
            </a:r>
          </a:p>
        </p:txBody>
      </p:sp>
      <p:sp>
        <p:nvSpPr>
          <p:cNvPr id="22" name="Question B">
            <a:extLst>
              <a:ext uri="{FF2B5EF4-FFF2-40B4-BE49-F238E27FC236}">
                <a16:creationId xmlns:a16="http://schemas.microsoft.com/office/drawing/2014/main" id="{4BAAF28F-CBB4-4A7D-AC10-EA9CFF26D8CE}"/>
              </a:ext>
            </a:extLst>
          </p:cNvPr>
          <p:cNvSpPr/>
          <p:nvPr/>
        </p:nvSpPr>
        <p:spPr>
          <a:xfrm>
            <a:off x="1200267" y="3456071"/>
            <a:ext cx="7088057" cy="495108"/>
          </a:xfrm>
          <a:prstGeom prst="rect">
            <a:avLst/>
          </a:prstGeom>
          <a:solidFill>
            <a:srgbClr val="0064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08000" tIns="108000" rIns="108000" bIns="108000" rtlCol="0" anchor="ctr">
            <a:spAutoFit/>
          </a:bodyPr>
          <a:lstStyle/>
          <a:p>
            <a:pPr algn="ctr"/>
            <a:r>
              <a:rPr lang="en-GB" dirty="0"/>
              <a:t>Opening the </a:t>
            </a:r>
            <a:r>
              <a:rPr lang="en-GB"/>
              <a:t>switch breaks </a:t>
            </a:r>
            <a:r>
              <a:rPr lang="en-GB" dirty="0"/>
              <a:t>the circuit</a:t>
            </a:r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635B08FE-6139-47D8-B72F-2A31539033BD}"/>
              </a:ext>
            </a:extLst>
          </p:cNvPr>
          <p:cNvSpPr/>
          <p:nvPr/>
        </p:nvSpPr>
        <p:spPr>
          <a:xfrm>
            <a:off x="751456" y="3254814"/>
            <a:ext cx="897622" cy="897622"/>
          </a:xfrm>
          <a:prstGeom prst="ellipse">
            <a:avLst/>
          </a:prstGeom>
          <a:solidFill>
            <a:srgbClr val="90C8E5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4400" b="1" dirty="0">
                <a:ln w="12700">
                  <a:solidFill>
                    <a:schemeClr val="bg1"/>
                  </a:solidFill>
                </a:ln>
                <a:solidFill>
                  <a:srgbClr val="00649C"/>
                </a:solidFill>
              </a:rPr>
              <a:t>B</a:t>
            </a:r>
          </a:p>
        </p:txBody>
      </p:sp>
      <p:sp>
        <p:nvSpPr>
          <p:cNvPr id="25" name="Question C">
            <a:extLst>
              <a:ext uri="{FF2B5EF4-FFF2-40B4-BE49-F238E27FC236}">
                <a16:creationId xmlns:a16="http://schemas.microsoft.com/office/drawing/2014/main" id="{806C4A12-8C4A-4E57-977C-5BB9A546478D}"/>
              </a:ext>
            </a:extLst>
          </p:cNvPr>
          <p:cNvSpPr/>
          <p:nvPr/>
        </p:nvSpPr>
        <p:spPr>
          <a:xfrm>
            <a:off x="1200267" y="4815123"/>
            <a:ext cx="7088057" cy="495108"/>
          </a:xfrm>
          <a:prstGeom prst="rect">
            <a:avLst/>
          </a:prstGeom>
          <a:solidFill>
            <a:srgbClr val="0064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08000" tIns="108000" rIns="108000" bIns="108000" rtlCol="0" anchor="ctr">
            <a:spAutoFit/>
          </a:bodyPr>
          <a:lstStyle/>
          <a:p>
            <a:pPr algn="ctr"/>
            <a:r>
              <a:rPr lang="en-GB" dirty="0"/>
              <a:t>Too much electricity flows through the bulb</a:t>
            </a:r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917144FE-7318-4894-A7A5-4B875BA72B0A}"/>
              </a:ext>
            </a:extLst>
          </p:cNvPr>
          <p:cNvSpPr/>
          <p:nvPr/>
        </p:nvSpPr>
        <p:spPr>
          <a:xfrm>
            <a:off x="751456" y="4613866"/>
            <a:ext cx="897622" cy="897622"/>
          </a:xfrm>
          <a:prstGeom prst="ellipse">
            <a:avLst/>
          </a:prstGeom>
          <a:solidFill>
            <a:srgbClr val="90C8E5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4400" b="1" dirty="0">
                <a:ln w="12700">
                  <a:solidFill>
                    <a:schemeClr val="bg1"/>
                  </a:solidFill>
                </a:ln>
                <a:solidFill>
                  <a:srgbClr val="00649C"/>
                </a:solidFill>
              </a:rPr>
              <a:t>C</a:t>
            </a:r>
          </a:p>
        </p:txBody>
      </p:sp>
      <p:sp>
        <p:nvSpPr>
          <p:cNvPr id="27" name="Arrow: Right 26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DD8BF3B5-2039-4D4B-BED5-3C959D3F5902}"/>
              </a:ext>
            </a:extLst>
          </p:cNvPr>
          <p:cNvSpPr/>
          <p:nvPr/>
        </p:nvSpPr>
        <p:spPr>
          <a:xfrm>
            <a:off x="7441035" y="5637245"/>
            <a:ext cx="1057013" cy="637720"/>
          </a:xfrm>
          <a:prstGeom prst="rightArrow">
            <a:avLst/>
          </a:prstGeom>
          <a:solidFill>
            <a:srgbClr val="00649C"/>
          </a:solidFill>
          <a:ln w="28575">
            <a:solidFill>
              <a:srgbClr val="90C8E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dirty="0"/>
              <a:t>Next</a:t>
            </a:r>
          </a:p>
        </p:txBody>
      </p:sp>
    </p:spTree>
    <p:extLst>
      <p:ext uri="{BB962C8B-B14F-4D97-AF65-F5344CB8AC3E}">
        <p14:creationId xmlns:p14="http://schemas.microsoft.com/office/powerpoint/2010/main" val="5110929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DE1E5A"/>
                                      </p:to>
                                    </p:animClr>
                                    <p:set>
                                      <p:cBhvr>
                                        <p:cTn id="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32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92D050"/>
                                      </p:to>
                                    </p:animClr>
                                    <p:set>
                                      <p:cBhvr>
                                        <p:cTn id="20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1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500" tmFilter="0, 0; .2, .5; .8, .5; 1, 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4" dur="250" autoRev="1" fill="hold"/>
                                        <p:tgtEl>
                                          <p:spTgt spid="2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25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" fill="hold">
                      <p:stCondLst>
                        <p:cond delay="0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DE1E5A"/>
                                      </p:to>
                                    </p:animClr>
                                    <p:set>
                                      <p:cBhvr>
                                        <p:cTn id="30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1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32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3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4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5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6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7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</p:childTnLst>
        </p:cTn>
      </p:par>
    </p:tnLst>
    <p:bldLst>
      <p:bldP spid="19" grpId="0" animBg="1"/>
      <p:bldP spid="22" grpId="0" animBg="1"/>
      <p:bldP spid="2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35862B-0D66-4D5B-B5B3-937D5647DD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1962" y="822844"/>
            <a:ext cx="8220075" cy="994306"/>
          </a:xfrm>
        </p:spPr>
        <p:txBody>
          <a:bodyPr/>
          <a:lstStyle/>
          <a:p>
            <a:pPr algn="ctr"/>
            <a:r>
              <a:rPr lang="en-GB" sz="2400" dirty="0">
                <a:solidFill>
                  <a:schemeClr val="tx1"/>
                </a:solidFill>
                <a:latin typeface="+mn-lt"/>
              </a:rPr>
              <a:t>If a simple series circuit has one 1.5V battery and one bulb, what would happen if the 1.5V battery was replaced with a 3V battery?</a:t>
            </a:r>
            <a:br>
              <a:rPr lang="en-GB" dirty="0">
                <a:latin typeface="Sassoon Infant Md" panose="02000603050000020003" pitchFamily="50" charset="0"/>
              </a:rPr>
            </a:br>
            <a:endParaRPr lang="en-GB" dirty="0"/>
          </a:p>
        </p:txBody>
      </p:sp>
      <p:sp>
        <p:nvSpPr>
          <p:cNvPr id="10" name="Question A">
            <a:extLst>
              <a:ext uri="{FF2B5EF4-FFF2-40B4-BE49-F238E27FC236}">
                <a16:creationId xmlns:a16="http://schemas.microsoft.com/office/drawing/2014/main" id="{28B1300B-A074-40AC-A0AB-81D5556DDEDD}"/>
              </a:ext>
            </a:extLst>
          </p:cNvPr>
          <p:cNvSpPr/>
          <p:nvPr/>
        </p:nvSpPr>
        <p:spPr>
          <a:xfrm>
            <a:off x="1352667" y="2363868"/>
            <a:ext cx="7088057" cy="495108"/>
          </a:xfrm>
          <a:prstGeom prst="rect">
            <a:avLst/>
          </a:prstGeom>
          <a:solidFill>
            <a:srgbClr val="0064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08000" tIns="108000" rIns="108000" bIns="108000" rtlCol="0" anchor="ctr">
            <a:spAutoFit/>
          </a:bodyPr>
          <a:lstStyle/>
          <a:p>
            <a:pPr algn="ctr"/>
            <a:r>
              <a:rPr lang="en-GB" dirty="0"/>
              <a:t>The bulb would get brighter</a:t>
            </a: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EB43500E-39CD-4A85-8E3E-F292937D72E4}"/>
              </a:ext>
            </a:extLst>
          </p:cNvPr>
          <p:cNvSpPr/>
          <p:nvPr/>
        </p:nvSpPr>
        <p:spPr>
          <a:xfrm>
            <a:off x="903856" y="2162611"/>
            <a:ext cx="897622" cy="897622"/>
          </a:xfrm>
          <a:prstGeom prst="ellipse">
            <a:avLst/>
          </a:prstGeom>
          <a:solidFill>
            <a:srgbClr val="90C8E5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4400" b="1" dirty="0">
                <a:ln w="12700">
                  <a:solidFill>
                    <a:schemeClr val="bg1"/>
                  </a:solidFill>
                </a:ln>
                <a:solidFill>
                  <a:srgbClr val="00649C"/>
                </a:solidFill>
              </a:rPr>
              <a:t>A</a:t>
            </a:r>
          </a:p>
        </p:txBody>
      </p:sp>
      <p:sp>
        <p:nvSpPr>
          <p:cNvPr id="12" name="Question B">
            <a:extLst>
              <a:ext uri="{FF2B5EF4-FFF2-40B4-BE49-F238E27FC236}">
                <a16:creationId xmlns:a16="http://schemas.microsoft.com/office/drawing/2014/main" id="{B339BB4C-2663-49E7-BCB3-431A20A71A73}"/>
              </a:ext>
            </a:extLst>
          </p:cNvPr>
          <p:cNvSpPr/>
          <p:nvPr/>
        </p:nvSpPr>
        <p:spPr>
          <a:xfrm>
            <a:off x="1352667" y="3608471"/>
            <a:ext cx="7088057" cy="495108"/>
          </a:xfrm>
          <a:prstGeom prst="rect">
            <a:avLst/>
          </a:prstGeom>
          <a:solidFill>
            <a:srgbClr val="0064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08000" tIns="108000" rIns="108000" bIns="108000" rtlCol="0" anchor="ctr">
            <a:spAutoFit/>
          </a:bodyPr>
          <a:lstStyle/>
          <a:p>
            <a:pPr algn="ctr"/>
            <a:r>
              <a:rPr lang="en-GB" dirty="0"/>
              <a:t>The bulb will get dimmer </a:t>
            </a: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C2F5F0C2-B3F8-4A06-97D8-1CB3D50A0F45}"/>
              </a:ext>
            </a:extLst>
          </p:cNvPr>
          <p:cNvSpPr/>
          <p:nvPr/>
        </p:nvSpPr>
        <p:spPr>
          <a:xfrm>
            <a:off x="903856" y="3407214"/>
            <a:ext cx="897622" cy="897622"/>
          </a:xfrm>
          <a:prstGeom prst="ellipse">
            <a:avLst/>
          </a:prstGeom>
          <a:solidFill>
            <a:srgbClr val="90C8E5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4400" b="1" dirty="0">
                <a:ln w="12700">
                  <a:solidFill>
                    <a:schemeClr val="bg1"/>
                  </a:solidFill>
                </a:ln>
                <a:solidFill>
                  <a:srgbClr val="00649C"/>
                </a:solidFill>
              </a:rPr>
              <a:t>B</a:t>
            </a:r>
          </a:p>
        </p:txBody>
      </p:sp>
      <p:sp>
        <p:nvSpPr>
          <p:cNvPr id="14" name="Question C">
            <a:extLst>
              <a:ext uri="{FF2B5EF4-FFF2-40B4-BE49-F238E27FC236}">
                <a16:creationId xmlns:a16="http://schemas.microsoft.com/office/drawing/2014/main" id="{2AF6283E-2362-4110-97B6-382166366B73}"/>
              </a:ext>
            </a:extLst>
          </p:cNvPr>
          <p:cNvSpPr/>
          <p:nvPr/>
        </p:nvSpPr>
        <p:spPr>
          <a:xfrm>
            <a:off x="1352667" y="4967523"/>
            <a:ext cx="7088057" cy="495108"/>
          </a:xfrm>
          <a:prstGeom prst="rect">
            <a:avLst/>
          </a:prstGeom>
          <a:solidFill>
            <a:srgbClr val="0064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08000" tIns="108000" rIns="108000" bIns="108000" rtlCol="0" anchor="ctr">
            <a:spAutoFit/>
          </a:bodyPr>
          <a:lstStyle/>
          <a:p>
            <a:pPr algn="ctr"/>
            <a:r>
              <a:rPr lang="en-GB" dirty="0"/>
              <a:t>The bulb would stay the same </a:t>
            </a: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BD8EB6C6-A7DB-459B-B2E7-CB1AC439B8DA}"/>
              </a:ext>
            </a:extLst>
          </p:cNvPr>
          <p:cNvSpPr/>
          <p:nvPr/>
        </p:nvSpPr>
        <p:spPr>
          <a:xfrm>
            <a:off x="903856" y="4766266"/>
            <a:ext cx="897622" cy="897622"/>
          </a:xfrm>
          <a:prstGeom prst="ellipse">
            <a:avLst/>
          </a:prstGeom>
          <a:solidFill>
            <a:srgbClr val="90C8E5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4400" b="1" dirty="0">
                <a:ln w="12700">
                  <a:solidFill>
                    <a:schemeClr val="bg1"/>
                  </a:solidFill>
                </a:ln>
                <a:solidFill>
                  <a:srgbClr val="00649C"/>
                </a:solidFill>
              </a:rPr>
              <a:t>C</a:t>
            </a:r>
          </a:p>
        </p:txBody>
      </p:sp>
      <p:sp>
        <p:nvSpPr>
          <p:cNvPr id="16" name="Arrow: Right 15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68916640-F4E1-4CAA-876A-0497F35C594C}"/>
              </a:ext>
            </a:extLst>
          </p:cNvPr>
          <p:cNvSpPr/>
          <p:nvPr/>
        </p:nvSpPr>
        <p:spPr>
          <a:xfrm>
            <a:off x="7593435" y="5789645"/>
            <a:ext cx="1057013" cy="637720"/>
          </a:xfrm>
          <a:prstGeom prst="rightArrow">
            <a:avLst/>
          </a:prstGeom>
          <a:solidFill>
            <a:srgbClr val="00649C"/>
          </a:solidFill>
          <a:ln w="28575">
            <a:solidFill>
              <a:srgbClr val="90C8E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dirty="0"/>
              <a:t>Next</a:t>
            </a:r>
          </a:p>
        </p:txBody>
      </p:sp>
    </p:spTree>
    <p:extLst>
      <p:ext uri="{BB962C8B-B14F-4D97-AF65-F5344CB8AC3E}">
        <p14:creationId xmlns:p14="http://schemas.microsoft.com/office/powerpoint/2010/main" val="23459760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DE1E5A"/>
                                      </p:to>
                                    </p:animClr>
                                    <p:set>
                                      <p:cBhvr>
                                        <p:cTn id="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32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92D050"/>
                                      </p:to>
                                    </p:animClr>
                                    <p:set>
                                      <p:cBhvr>
                                        <p:cTn id="2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500" tmFilter="0, 0; .2, .5; .8, .5; 1, 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4" dur="250" autoRev="1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25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" fill="hold">
                      <p:stCondLst>
                        <p:cond delay="0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DE1E5A"/>
                                      </p:to>
                                    </p:animClr>
                                    <p:set>
                                      <p:cBhvr>
                                        <p:cTn id="3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32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3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4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5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6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7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</p:childTnLst>
        </p:cTn>
      </p:par>
    </p:tnLst>
    <p:bldLst>
      <p:bldP spid="10" grpId="0" animBg="1"/>
      <p:bldP spid="12" grpId="0" animBg="1"/>
      <p:bldP spid="1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35862B-0D66-4D5B-B5B3-937D5647DD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1962" y="822844"/>
            <a:ext cx="8220075" cy="994306"/>
          </a:xfrm>
        </p:spPr>
        <p:txBody>
          <a:bodyPr/>
          <a:lstStyle/>
          <a:p>
            <a:pPr algn="ctr"/>
            <a:r>
              <a:rPr lang="en-GB" sz="2400" dirty="0">
                <a:solidFill>
                  <a:schemeClr val="tx1"/>
                </a:solidFill>
                <a:latin typeface="+mn-lt"/>
              </a:rPr>
              <a:t>Circuit A has one 1.5V battery and one bulb.</a:t>
            </a:r>
            <a:br>
              <a:rPr lang="en-GB" sz="2400" dirty="0">
                <a:solidFill>
                  <a:schemeClr val="tx1"/>
                </a:solidFill>
                <a:latin typeface="+mn-lt"/>
              </a:rPr>
            </a:br>
            <a:r>
              <a:rPr lang="en-GB" sz="2400" dirty="0">
                <a:solidFill>
                  <a:schemeClr val="tx1"/>
                </a:solidFill>
                <a:latin typeface="+mn-lt"/>
              </a:rPr>
              <a:t>Circuit B has a 3V battery and two bulbs.</a:t>
            </a:r>
            <a:br>
              <a:rPr lang="en-GB" sz="2400" dirty="0">
                <a:solidFill>
                  <a:schemeClr val="tx1"/>
                </a:solidFill>
                <a:latin typeface="+mn-lt"/>
              </a:rPr>
            </a:br>
            <a:r>
              <a:rPr lang="en-GB" sz="2400" dirty="0">
                <a:solidFill>
                  <a:schemeClr val="tx1"/>
                </a:solidFill>
                <a:latin typeface="+mn-lt"/>
              </a:rPr>
              <a:t>On which circuit would the bulbs be brightest?</a:t>
            </a:r>
            <a:br>
              <a:rPr lang="en-GB" dirty="0">
                <a:latin typeface="Sassoon Infant Md" panose="02000603050000020003" pitchFamily="50" charset="0"/>
              </a:rPr>
            </a:br>
            <a:endParaRPr lang="en-GB" dirty="0"/>
          </a:p>
        </p:txBody>
      </p:sp>
      <p:sp>
        <p:nvSpPr>
          <p:cNvPr id="10" name="Question A">
            <a:extLst>
              <a:ext uri="{FF2B5EF4-FFF2-40B4-BE49-F238E27FC236}">
                <a16:creationId xmlns:a16="http://schemas.microsoft.com/office/drawing/2014/main" id="{28B1300B-A074-40AC-A0AB-81D5556DDEDD}"/>
              </a:ext>
            </a:extLst>
          </p:cNvPr>
          <p:cNvSpPr/>
          <p:nvPr/>
        </p:nvSpPr>
        <p:spPr>
          <a:xfrm>
            <a:off x="1352667" y="2363868"/>
            <a:ext cx="7088057" cy="495108"/>
          </a:xfrm>
          <a:prstGeom prst="rect">
            <a:avLst/>
          </a:prstGeom>
          <a:solidFill>
            <a:srgbClr val="0064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08000" tIns="108000" rIns="108000" bIns="108000" rtlCol="0" anchor="ctr">
            <a:spAutoFit/>
          </a:bodyPr>
          <a:lstStyle/>
          <a:p>
            <a:pPr algn="ctr"/>
            <a:r>
              <a:rPr lang="en-GB" dirty="0"/>
              <a:t>Both would have similar levels of brightness</a:t>
            </a: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EB43500E-39CD-4A85-8E3E-F292937D72E4}"/>
              </a:ext>
            </a:extLst>
          </p:cNvPr>
          <p:cNvSpPr/>
          <p:nvPr/>
        </p:nvSpPr>
        <p:spPr>
          <a:xfrm>
            <a:off x="903856" y="2162611"/>
            <a:ext cx="897622" cy="897622"/>
          </a:xfrm>
          <a:prstGeom prst="ellipse">
            <a:avLst/>
          </a:prstGeom>
          <a:solidFill>
            <a:srgbClr val="90C8E5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4400" b="1" dirty="0">
                <a:ln w="12700">
                  <a:solidFill>
                    <a:schemeClr val="bg1"/>
                  </a:solidFill>
                </a:ln>
                <a:solidFill>
                  <a:srgbClr val="00649C"/>
                </a:solidFill>
              </a:rPr>
              <a:t>A</a:t>
            </a:r>
          </a:p>
        </p:txBody>
      </p:sp>
      <p:sp>
        <p:nvSpPr>
          <p:cNvPr id="12" name="Question B">
            <a:extLst>
              <a:ext uri="{FF2B5EF4-FFF2-40B4-BE49-F238E27FC236}">
                <a16:creationId xmlns:a16="http://schemas.microsoft.com/office/drawing/2014/main" id="{B339BB4C-2663-49E7-BCB3-431A20A71A73}"/>
              </a:ext>
            </a:extLst>
          </p:cNvPr>
          <p:cNvSpPr/>
          <p:nvPr/>
        </p:nvSpPr>
        <p:spPr>
          <a:xfrm>
            <a:off x="1352667" y="3608471"/>
            <a:ext cx="7088057" cy="495108"/>
          </a:xfrm>
          <a:prstGeom prst="rect">
            <a:avLst/>
          </a:prstGeom>
          <a:solidFill>
            <a:srgbClr val="0064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08000" tIns="108000" rIns="108000" bIns="108000" rtlCol="0" anchor="ctr">
            <a:spAutoFit/>
          </a:bodyPr>
          <a:lstStyle/>
          <a:p>
            <a:pPr algn="ctr"/>
            <a:r>
              <a:rPr lang="en-GB" dirty="0"/>
              <a:t>Circuit A </a:t>
            </a: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C2F5F0C2-B3F8-4A06-97D8-1CB3D50A0F45}"/>
              </a:ext>
            </a:extLst>
          </p:cNvPr>
          <p:cNvSpPr/>
          <p:nvPr/>
        </p:nvSpPr>
        <p:spPr>
          <a:xfrm>
            <a:off x="903856" y="3407214"/>
            <a:ext cx="897622" cy="897622"/>
          </a:xfrm>
          <a:prstGeom prst="ellipse">
            <a:avLst/>
          </a:prstGeom>
          <a:solidFill>
            <a:srgbClr val="90C8E5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4400" b="1" dirty="0">
                <a:ln w="12700">
                  <a:solidFill>
                    <a:schemeClr val="bg1"/>
                  </a:solidFill>
                </a:ln>
                <a:solidFill>
                  <a:srgbClr val="00649C"/>
                </a:solidFill>
              </a:rPr>
              <a:t>B</a:t>
            </a:r>
          </a:p>
        </p:txBody>
      </p:sp>
      <p:sp>
        <p:nvSpPr>
          <p:cNvPr id="14" name="Question C">
            <a:extLst>
              <a:ext uri="{FF2B5EF4-FFF2-40B4-BE49-F238E27FC236}">
                <a16:creationId xmlns:a16="http://schemas.microsoft.com/office/drawing/2014/main" id="{2AF6283E-2362-4110-97B6-382166366B73}"/>
              </a:ext>
            </a:extLst>
          </p:cNvPr>
          <p:cNvSpPr/>
          <p:nvPr/>
        </p:nvSpPr>
        <p:spPr>
          <a:xfrm>
            <a:off x="1352667" y="4967523"/>
            <a:ext cx="7088057" cy="495108"/>
          </a:xfrm>
          <a:prstGeom prst="rect">
            <a:avLst/>
          </a:prstGeom>
          <a:solidFill>
            <a:srgbClr val="0064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08000" tIns="108000" rIns="108000" bIns="108000" rtlCol="0" anchor="ctr">
            <a:spAutoFit/>
          </a:bodyPr>
          <a:lstStyle/>
          <a:p>
            <a:pPr algn="ctr"/>
            <a:r>
              <a:rPr lang="en-GB" dirty="0"/>
              <a:t>Circuit B</a:t>
            </a: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BD8EB6C6-A7DB-459B-B2E7-CB1AC439B8DA}"/>
              </a:ext>
            </a:extLst>
          </p:cNvPr>
          <p:cNvSpPr/>
          <p:nvPr/>
        </p:nvSpPr>
        <p:spPr>
          <a:xfrm>
            <a:off x="903856" y="4766266"/>
            <a:ext cx="897622" cy="897622"/>
          </a:xfrm>
          <a:prstGeom prst="ellipse">
            <a:avLst/>
          </a:prstGeom>
          <a:solidFill>
            <a:srgbClr val="90C8E5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4400" b="1" dirty="0">
                <a:ln w="12700">
                  <a:solidFill>
                    <a:schemeClr val="bg1"/>
                  </a:solidFill>
                </a:ln>
                <a:solidFill>
                  <a:srgbClr val="00649C"/>
                </a:solidFill>
              </a:rPr>
              <a:t>C</a:t>
            </a:r>
          </a:p>
        </p:txBody>
      </p:sp>
      <p:sp>
        <p:nvSpPr>
          <p:cNvPr id="16" name="Arrow: Right 15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68916640-F4E1-4CAA-876A-0497F35C594C}"/>
              </a:ext>
            </a:extLst>
          </p:cNvPr>
          <p:cNvSpPr/>
          <p:nvPr/>
        </p:nvSpPr>
        <p:spPr>
          <a:xfrm>
            <a:off x="7593435" y="5789645"/>
            <a:ext cx="1057013" cy="637720"/>
          </a:xfrm>
          <a:prstGeom prst="rightArrow">
            <a:avLst/>
          </a:prstGeom>
          <a:solidFill>
            <a:srgbClr val="00649C"/>
          </a:solidFill>
          <a:ln w="28575">
            <a:solidFill>
              <a:srgbClr val="90C8E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dirty="0"/>
              <a:t>Next</a:t>
            </a:r>
          </a:p>
        </p:txBody>
      </p:sp>
    </p:spTree>
    <p:extLst>
      <p:ext uri="{BB962C8B-B14F-4D97-AF65-F5344CB8AC3E}">
        <p14:creationId xmlns:p14="http://schemas.microsoft.com/office/powerpoint/2010/main" val="5256558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DE1E5A"/>
                                      </p:to>
                                    </p:animClr>
                                    <p:set>
                                      <p:cBhvr>
                                        <p:cTn id="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32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92D050"/>
                                      </p:to>
                                    </p:animClr>
                                    <p:set>
                                      <p:cBhvr>
                                        <p:cTn id="2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500" tmFilter="0, 0; .2, .5; .8, .5; 1, 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4" dur="250" autoRev="1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25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" fill="hold">
                      <p:stCondLst>
                        <p:cond delay="0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DE1E5A"/>
                                      </p:to>
                                    </p:animClr>
                                    <p:set>
                                      <p:cBhvr>
                                        <p:cTn id="3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32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3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4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5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6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7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</p:childTnLst>
        </p:cTn>
      </p:par>
    </p:tnLst>
    <p:bldLst>
      <p:bldP spid="10" grpId="0" animBg="1"/>
      <p:bldP spid="12" grpId="0" animBg="1"/>
      <p:bldP spid="1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Arrow: Right 15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68916640-F4E1-4CAA-876A-0497F35C594C}"/>
              </a:ext>
            </a:extLst>
          </p:cNvPr>
          <p:cNvSpPr/>
          <p:nvPr/>
        </p:nvSpPr>
        <p:spPr>
          <a:xfrm>
            <a:off x="7551490" y="5654058"/>
            <a:ext cx="1057013" cy="637720"/>
          </a:xfrm>
          <a:prstGeom prst="rightArrow">
            <a:avLst/>
          </a:prstGeom>
          <a:solidFill>
            <a:srgbClr val="00649C"/>
          </a:solidFill>
          <a:ln w="28575">
            <a:solidFill>
              <a:srgbClr val="90C8E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dirty="0"/>
              <a:t>Next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7FC71F35-0FE9-4E5B-A39D-EF53CED22E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1962" y="842415"/>
            <a:ext cx="8220075" cy="994306"/>
          </a:xfrm>
        </p:spPr>
        <p:txBody>
          <a:bodyPr/>
          <a:lstStyle/>
          <a:p>
            <a:pPr algn="ctr"/>
            <a:r>
              <a:rPr lang="en-GB" sz="2400" dirty="0">
                <a:solidFill>
                  <a:schemeClr val="tx1"/>
                </a:solidFill>
                <a:latin typeface="Sassoon Infant Md" panose="02000603050000020003" pitchFamily="50" charset="0"/>
              </a:rPr>
              <a:t>If a 1.5V battery and a 3V battery are both connected across a simple series circuit, why might the bulb flash and go out?</a:t>
            </a:r>
            <a:br>
              <a:rPr lang="en-GB" sz="4000" dirty="0">
                <a:solidFill>
                  <a:schemeClr val="tx1"/>
                </a:solidFill>
                <a:latin typeface="Sassoon Infant Md" panose="02000603050000020003" pitchFamily="50" charset="0"/>
              </a:rPr>
            </a:br>
            <a:endParaRPr lang="en-GB" dirty="0"/>
          </a:p>
        </p:txBody>
      </p:sp>
      <p:sp>
        <p:nvSpPr>
          <p:cNvPr id="17" name="Question A">
            <a:extLst>
              <a:ext uri="{FF2B5EF4-FFF2-40B4-BE49-F238E27FC236}">
                <a16:creationId xmlns:a16="http://schemas.microsoft.com/office/drawing/2014/main" id="{C5BA6B1D-B434-4B79-BE0E-31D545E55EC7}"/>
              </a:ext>
            </a:extLst>
          </p:cNvPr>
          <p:cNvSpPr/>
          <p:nvPr/>
        </p:nvSpPr>
        <p:spPr>
          <a:xfrm>
            <a:off x="1200267" y="2211468"/>
            <a:ext cx="7088057" cy="495108"/>
          </a:xfrm>
          <a:prstGeom prst="rect">
            <a:avLst/>
          </a:prstGeom>
          <a:solidFill>
            <a:srgbClr val="0064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08000" tIns="108000" rIns="108000" bIns="108000" rtlCol="0" anchor="ctr">
            <a:spAutoFit/>
          </a:bodyPr>
          <a:lstStyle/>
          <a:p>
            <a:pPr algn="ctr"/>
            <a:r>
              <a:rPr lang="en-GB" dirty="0"/>
              <a:t>There isn’t enough electricity flowing through the circuit</a:t>
            </a:r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2B2DF8A0-5246-487F-BD6E-56136230B32B}"/>
              </a:ext>
            </a:extLst>
          </p:cNvPr>
          <p:cNvSpPr/>
          <p:nvPr/>
        </p:nvSpPr>
        <p:spPr>
          <a:xfrm>
            <a:off x="751456" y="2010211"/>
            <a:ext cx="897622" cy="897622"/>
          </a:xfrm>
          <a:prstGeom prst="ellipse">
            <a:avLst/>
          </a:prstGeom>
          <a:solidFill>
            <a:srgbClr val="90C8E5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4400" b="1" dirty="0">
                <a:ln w="12700">
                  <a:solidFill>
                    <a:schemeClr val="bg1"/>
                  </a:solidFill>
                </a:ln>
                <a:solidFill>
                  <a:srgbClr val="00649C"/>
                </a:solidFill>
              </a:rPr>
              <a:t>A</a:t>
            </a:r>
          </a:p>
        </p:txBody>
      </p:sp>
      <p:sp>
        <p:nvSpPr>
          <p:cNvPr id="19" name="Question B">
            <a:extLst>
              <a:ext uri="{FF2B5EF4-FFF2-40B4-BE49-F238E27FC236}">
                <a16:creationId xmlns:a16="http://schemas.microsoft.com/office/drawing/2014/main" id="{1792F6E1-B924-47E8-A44B-2FF1D95BCE54}"/>
              </a:ext>
            </a:extLst>
          </p:cNvPr>
          <p:cNvSpPr/>
          <p:nvPr/>
        </p:nvSpPr>
        <p:spPr>
          <a:xfrm>
            <a:off x="1200267" y="3456071"/>
            <a:ext cx="7088057" cy="495108"/>
          </a:xfrm>
          <a:prstGeom prst="rect">
            <a:avLst/>
          </a:prstGeom>
          <a:solidFill>
            <a:srgbClr val="0064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08000" tIns="108000" rIns="108000" bIns="108000" rtlCol="0" anchor="ctr">
            <a:spAutoFit/>
          </a:bodyPr>
          <a:lstStyle/>
          <a:p>
            <a:pPr algn="ctr"/>
            <a:r>
              <a:rPr lang="en-GB" dirty="0"/>
              <a:t>The batteries are flat</a:t>
            </a:r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2AB27F65-1314-4D64-AA58-5B7A216A4703}"/>
              </a:ext>
            </a:extLst>
          </p:cNvPr>
          <p:cNvSpPr/>
          <p:nvPr/>
        </p:nvSpPr>
        <p:spPr>
          <a:xfrm>
            <a:off x="751456" y="3254814"/>
            <a:ext cx="897622" cy="897622"/>
          </a:xfrm>
          <a:prstGeom prst="ellipse">
            <a:avLst/>
          </a:prstGeom>
          <a:solidFill>
            <a:srgbClr val="90C8E5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4400" b="1" dirty="0">
                <a:ln w="12700">
                  <a:solidFill>
                    <a:schemeClr val="bg1"/>
                  </a:solidFill>
                </a:ln>
                <a:solidFill>
                  <a:srgbClr val="00649C"/>
                </a:solidFill>
              </a:rPr>
              <a:t>B</a:t>
            </a:r>
          </a:p>
        </p:txBody>
      </p:sp>
      <p:sp>
        <p:nvSpPr>
          <p:cNvPr id="21" name="Question C">
            <a:extLst>
              <a:ext uri="{FF2B5EF4-FFF2-40B4-BE49-F238E27FC236}">
                <a16:creationId xmlns:a16="http://schemas.microsoft.com/office/drawing/2014/main" id="{4AFA88A3-04AA-4651-B5B0-7DAC12B77501}"/>
              </a:ext>
            </a:extLst>
          </p:cNvPr>
          <p:cNvSpPr/>
          <p:nvPr/>
        </p:nvSpPr>
        <p:spPr>
          <a:xfrm>
            <a:off x="1200267" y="4676624"/>
            <a:ext cx="7088057" cy="772107"/>
          </a:xfrm>
          <a:prstGeom prst="rect">
            <a:avLst/>
          </a:prstGeom>
          <a:solidFill>
            <a:srgbClr val="0064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08000" tIns="108000" rIns="108000" bIns="108000" rtlCol="0" anchor="ctr">
            <a:spAutoFit/>
          </a:bodyPr>
          <a:lstStyle/>
          <a:p>
            <a:pPr algn="ctr"/>
            <a:r>
              <a:rPr lang="en-GB" dirty="0"/>
              <a:t>To much electricity flows through the bulb’s filament so </a:t>
            </a:r>
          </a:p>
          <a:p>
            <a:pPr algn="ctr"/>
            <a:r>
              <a:rPr lang="en-GB" dirty="0"/>
              <a:t>the bulb blows</a:t>
            </a:r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E879C128-22B7-47B6-A89F-E6DCBF9B91F9}"/>
              </a:ext>
            </a:extLst>
          </p:cNvPr>
          <p:cNvSpPr/>
          <p:nvPr/>
        </p:nvSpPr>
        <p:spPr>
          <a:xfrm>
            <a:off x="751456" y="4613866"/>
            <a:ext cx="897622" cy="897622"/>
          </a:xfrm>
          <a:prstGeom prst="ellipse">
            <a:avLst/>
          </a:prstGeom>
          <a:solidFill>
            <a:srgbClr val="90C8E5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4400" b="1" dirty="0">
                <a:ln w="12700">
                  <a:solidFill>
                    <a:schemeClr val="bg1"/>
                  </a:solidFill>
                </a:ln>
                <a:solidFill>
                  <a:srgbClr val="00649C"/>
                </a:solidFill>
              </a:rPr>
              <a:t>C</a:t>
            </a:r>
          </a:p>
        </p:txBody>
      </p:sp>
    </p:spTree>
    <p:extLst>
      <p:ext uri="{BB962C8B-B14F-4D97-AF65-F5344CB8AC3E}">
        <p14:creationId xmlns:p14="http://schemas.microsoft.com/office/powerpoint/2010/main" val="41116826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DE1E5A"/>
                                      </p:to>
                                    </p:animClr>
                                    <p:set>
                                      <p:cBhvr>
                                        <p:cTn id="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32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92D050"/>
                                      </p:to>
                                    </p:animClr>
                                    <p:set>
                                      <p:cBhvr>
                                        <p:cTn id="20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1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500" tmFilter="0, 0; .2, .5; .8, .5; 1, 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4" dur="250" autoRev="1" fill="hold"/>
                                        <p:tgtEl>
                                          <p:spTgt spid="2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25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" fill="hold">
                      <p:stCondLst>
                        <p:cond delay="0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DE1E5A"/>
                                      </p:to>
                                    </p:animClr>
                                    <p:set>
                                      <p:cBhvr>
                                        <p:cTn id="3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32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3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4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5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6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7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</p:childTnLst>
        </p:cTn>
      </p:par>
    </p:tnLst>
    <p:bldLst>
      <p:bldP spid="17" grpId="0" animBg="1"/>
      <p:bldP spid="19" grpId="0" animBg="1"/>
      <p:bldP spid="21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Arrow: Right 15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68916640-F4E1-4CAA-876A-0497F35C594C}"/>
              </a:ext>
            </a:extLst>
          </p:cNvPr>
          <p:cNvSpPr/>
          <p:nvPr/>
        </p:nvSpPr>
        <p:spPr>
          <a:xfrm>
            <a:off x="7551490" y="5654058"/>
            <a:ext cx="1057013" cy="637720"/>
          </a:xfrm>
          <a:prstGeom prst="rightArrow">
            <a:avLst/>
          </a:prstGeom>
          <a:solidFill>
            <a:srgbClr val="00649C"/>
          </a:solidFill>
          <a:ln w="28575">
            <a:solidFill>
              <a:srgbClr val="90C8E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dirty="0"/>
              <a:t>Next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7FC71F35-0FE9-4E5B-A39D-EF53CED22E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1962" y="842415"/>
            <a:ext cx="8220075" cy="994306"/>
          </a:xfrm>
        </p:spPr>
        <p:txBody>
          <a:bodyPr/>
          <a:lstStyle/>
          <a:p>
            <a:pPr algn="ctr"/>
            <a:r>
              <a:rPr lang="en-GB" sz="2400" dirty="0">
                <a:solidFill>
                  <a:schemeClr val="tx1"/>
                </a:solidFill>
                <a:latin typeface="Sassoon Infant Md" panose="02000603050000020003" pitchFamily="50" charset="0"/>
              </a:rPr>
              <a:t>If you changed straight thick wire to straight thin wire in a circuit, what would happen?</a:t>
            </a:r>
            <a:br>
              <a:rPr lang="en-GB" sz="4000" dirty="0">
                <a:solidFill>
                  <a:schemeClr val="tx1"/>
                </a:solidFill>
                <a:latin typeface="Sassoon Infant Md" panose="02000603050000020003" pitchFamily="50" charset="0"/>
              </a:rPr>
            </a:br>
            <a:endParaRPr lang="en-GB" dirty="0"/>
          </a:p>
        </p:txBody>
      </p:sp>
      <p:sp>
        <p:nvSpPr>
          <p:cNvPr id="17" name="Question A">
            <a:extLst>
              <a:ext uri="{FF2B5EF4-FFF2-40B4-BE49-F238E27FC236}">
                <a16:creationId xmlns:a16="http://schemas.microsoft.com/office/drawing/2014/main" id="{C5BA6B1D-B434-4B79-BE0E-31D545E55EC7}"/>
              </a:ext>
            </a:extLst>
          </p:cNvPr>
          <p:cNvSpPr/>
          <p:nvPr/>
        </p:nvSpPr>
        <p:spPr>
          <a:xfrm>
            <a:off x="1200267" y="2211468"/>
            <a:ext cx="7088057" cy="495108"/>
          </a:xfrm>
          <a:prstGeom prst="rect">
            <a:avLst/>
          </a:prstGeom>
          <a:solidFill>
            <a:srgbClr val="0064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08000" tIns="108000" rIns="108000" bIns="108000" rtlCol="0" anchor="ctr">
            <a:spAutoFit/>
          </a:bodyPr>
          <a:lstStyle/>
          <a:p>
            <a:pPr algn="ctr"/>
            <a:r>
              <a:rPr lang="en-GB" dirty="0"/>
              <a:t>The bulbs would stay at the brightest level</a:t>
            </a:r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2B2DF8A0-5246-487F-BD6E-56136230B32B}"/>
              </a:ext>
            </a:extLst>
          </p:cNvPr>
          <p:cNvSpPr/>
          <p:nvPr/>
        </p:nvSpPr>
        <p:spPr>
          <a:xfrm>
            <a:off x="751456" y="2010211"/>
            <a:ext cx="897622" cy="897622"/>
          </a:xfrm>
          <a:prstGeom prst="ellipse">
            <a:avLst/>
          </a:prstGeom>
          <a:solidFill>
            <a:srgbClr val="90C8E5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4400" b="1" dirty="0">
                <a:ln w="12700">
                  <a:solidFill>
                    <a:schemeClr val="bg1"/>
                  </a:solidFill>
                </a:ln>
                <a:solidFill>
                  <a:srgbClr val="00649C"/>
                </a:solidFill>
              </a:rPr>
              <a:t>A</a:t>
            </a:r>
          </a:p>
        </p:txBody>
      </p:sp>
      <p:sp>
        <p:nvSpPr>
          <p:cNvPr id="19" name="Question B">
            <a:extLst>
              <a:ext uri="{FF2B5EF4-FFF2-40B4-BE49-F238E27FC236}">
                <a16:creationId xmlns:a16="http://schemas.microsoft.com/office/drawing/2014/main" id="{1792F6E1-B924-47E8-A44B-2FF1D95BCE54}"/>
              </a:ext>
            </a:extLst>
          </p:cNvPr>
          <p:cNvSpPr/>
          <p:nvPr/>
        </p:nvSpPr>
        <p:spPr>
          <a:xfrm>
            <a:off x="1200267" y="3456071"/>
            <a:ext cx="7088057" cy="495108"/>
          </a:xfrm>
          <a:prstGeom prst="rect">
            <a:avLst/>
          </a:prstGeom>
          <a:solidFill>
            <a:srgbClr val="0064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08000" tIns="108000" rIns="108000" bIns="108000" rtlCol="0" anchor="ctr">
            <a:spAutoFit/>
          </a:bodyPr>
          <a:lstStyle/>
          <a:p>
            <a:pPr algn="ctr"/>
            <a:r>
              <a:rPr lang="en-GB" dirty="0"/>
              <a:t>The bulbs would become brighter </a:t>
            </a:r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2AB27F65-1314-4D64-AA58-5B7A216A4703}"/>
              </a:ext>
            </a:extLst>
          </p:cNvPr>
          <p:cNvSpPr/>
          <p:nvPr/>
        </p:nvSpPr>
        <p:spPr>
          <a:xfrm>
            <a:off x="751456" y="3254814"/>
            <a:ext cx="897622" cy="897622"/>
          </a:xfrm>
          <a:prstGeom prst="ellipse">
            <a:avLst/>
          </a:prstGeom>
          <a:solidFill>
            <a:srgbClr val="90C8E5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4400" b="1" dirty="0">
                <a:ln w="12700">
                  <a:solidFill>
                    <a:schemeClr val="bg1"/>
                  </a:solidFill>
                </a:ln>
                <a:solidFill>
                  <a:srgbClr val="00649C"/>
                </a:solidFill>
              </a:rPr>
              <a:t>B</a:t>
            </a:r>
          </a:p>
        </p:txBody>
      </p:sp>
      <p:sp>
        <p:nvSpPr>
          <p:cNvPr id="21" name="Question C">
            <a:extLst>
              <a:ext uri="{FF2B5EF4-FFF2-40B4-BE49-F238E27FC236}">
                <a16:creationId xmlns:a16="http://schemas.microsoft.com/office/drawing/2014/main" id="{4AFA88A3-04AA-4651-B5B0-7DAC12B77501}"/>
              </a:ext>
            </a:extLst>
          </p:cNvPr>
          <p:cNvSpPr/>
          <p:nvPr/>
        </p:nvSpPr>
        <p:spPr>
          <a:xfrm>
            <a:off x="1200267" y="4815123"/>
            <a:ext cx="7088057" cy="495108"/>
          </a:xfrm>
          <a:prstGeom prst="rect">
            <a:avLst/>
          </a:prstGeom>
          <a:solidFill>
            <a:srgbClr val="0064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08000" tIns="108000" rIns="108000" bIns="108000" rtlCol="0" anchor="ctr">
            <a:spAutoFit/>
          </a:bodyPr>
          <a:lstStyle/>
          <a:p>
            <a:pPr algn="ctr"/>
            <a:r>
              <a:rPr lang="en-GB" dirty="0"/>
              <a:t>The bulbs would become dimmer </a:t>
            </a:r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E879C128-22B7-47B6-A89F-E6DCBF9B91F9}"/>
              </a:ext>
            </a:extLst>
          </p:cNvPr>
          <p:cNvSpPr/>
          <p:nvPr/>
        </p:nvSpPr>
        <p:spPr>
          <a:xfrm>
            <a:off x="751456" y="4613866"/>
            <a:ext cx="897622" cy="897622"/>
          </a:xfrm>
          <a:prstGeom prst="ellipse">
            <a:avLst/>
          </a:prstGeom>
          <a:solidFill>
            <a:srgbClr val="90C8E5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4400" b="1" dirty="0">
                <a:ln w="12700">
                  <a:solidFill>
                    <a:schemeClr val="bg1"/>
                  </a:solidFill>
                </a:ln>
                <a:solidFill>
                  <a:srgbClr val="00649C"/>
                </a:solidFill>
              </a:rPr>
              <a:t>C</a:t>
            </a:r>
          </a:p>
        </p:txBody>
      </p:sp>
    </p:spTree>
    <p:extLst>
      <p:ext uri="{BB962C8B-B14F-4D97-AF65-F5344CB8AC3E}">
        <p14:creationId xmlns:p14="http://schemas.microsoft.com/office/powerpoint/2010/main" val="26950513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DE1E5A"/>
                                      </p:to>
                                    </p:animClr>
                                    <p:set>
                                      <p:cBhvr>
                                        <p:cTn id="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32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92D050"/>
                                      </p:to>
                                    </p:animClr>
                                    <p:set>
                                      <p:cBhvr>
                                        <p:cTn id="20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1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500" tmFilter="0, 0; .2, .5; .8, .5; 1, 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4" dur="250" autoRev="1" fill="hold"/>
                                        <p:tgtEl>
                                          <p:spTgt spid="2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25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" fill="hold">
                      <p:stCondLst>
                        <p:cond delay="0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DE1E5A"/>
                                      </p:to>
                                    </p:animClr>
                                    <p:set>
                                      <p:cBhvr>
                                        <p:cTn id="3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32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3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4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5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6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7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</p:childTnLst>
        </p:cTn>
      </p:par>
    </p:tnLst>
    <p:bldLst>
      <p:bldP spid="17" grpId="0" animBg="1"/>
      <p:bldP spid="19" grpId="0" animBg="1"/>
      <p:bldP spid="21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7FC71F35-0FE9-4E5B-A39D-EF53CED22E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1962" y="842415"/>
            <a:ext cx="8220075" cy="994306"/>
          </a:xfrm>
        </p:spPr>
        <p:txBody>
          <a:bodyPr/>
          <a:lstStyle/>
          <a:p>
            <a:pPr algn="ctr"/>
            <a:r>
              <a:rPr lang="en-GB" sz="2400" dirty="0">
                <a:solidFill>
                  <a:schemeClr val="tx1"/>
                </a:solidFill>
                <a:latin typeface="Sassoon Infant Md" panose="02000603050000020003" pitchFamily="50" charset="0"/>
              </a:rPr>
              <a:t>What would happen if the wire in a circuit was changed from straight thick wire to </a:t>
            </a:r>
            <a:r>
              <a:rPr lang="en-GB" sz="2400" i="0" dirty="0">
                <a:solidFill>
                  <a:srgbClr val="000000"/>
                </a:solidFill>
                <a:effectLst/>
                <a:latin typeface="Sassoon Infant Md" panose="02000603050000020003" pitchFamily="50" charset="0"/>
              </a:rPr>
              <a:t>a longer coiled thick wire?</a:t>
            </a:r>
            <a:endParaRPr lang="en-GB" sz="2400" dirty="0">
              <a:latin typeface="Sassoon Infant Md" panose="02000603050000020003" pitchFamily="50" charset="0"/>
            </a:endParaRPr>
          </a:p>
        </p:txBody>
      </p:sp>
      <p:sp>
        <p:nvSpPr>
          <p:cNvPr id="23" name="Arrow: Right 22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4A4A6A31-9D51-4579-A6B5-3DED0B03110B}"/>
              </a:ext>
            </a:extLst>
          </p:cNvPr>
          <p:cNvSpPr/>
          <p:nvPr/>
        </p:nvSpPr>
        <p:spPr>
          <a:xfrm>
            <a:off x="7551490" y="5654058"/>
            <a:ext cx="1057013" cy="637720"/>
          </a:xfrm>
          <a:prstGeom prst="rightArrow">
            <a:avLst/>
          </a:prstGeom>
          <a:solidFill>
            <a:srgbClr val="00649C"/>
          </a:solidFill>
          <a:ln w="28575">
            <a:solidFill>
              <a:srgbClr val="90C8E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dirty="0"/>
              <a:t>Next</a:t>
            </a:r>
          </a:p>
        </p:txBody>
      </p:sp>
      <p:sp>
        <p:nvSpPr>
          <p:cNvPr id="24" name="Question A">
            <a:extLst>
              <a:ext uri="{FF2B5EF4-FFF2-40B4-BE49-F238E27FC236}">
                <a16:creationId xmlns:a16="http://schemas.microsoft.com/office/drawing/2014/main" id="{CC15FDFA-EB93-4BC0-9300-16F742D4463E}"/>
              </a:ext>
            </a:extLst>
          </p:cNvPr>
          <p:cNvSpPr/>
          <p:nvPr/>
        </p:nvSpPr>
        <p:spPr>
          <a:xfrm>
            <a:off x="1200267" y="2211468"/>
            <a:ext cx="7088057" cy="495108"/>
          </a:xfrm>
          <a:prstGeom prst="rect">
            <a:avLst/>
          </a:prstGeom>
          <a:solidFill>
            <a:srgbClr val="0064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08000" tIns="108000" rIns="108000" bIns="108000" rtlCol="0" anchor="ctr">
            <a:spAutoFit/>
          </a:bodyPr>
          <a:lstStyle/>
          <a:p>
            <a:pPr algn="ctr"/>
            <a:r>
              <a:rPr lang="en-GB" dirty="0"/>
              <a:t>The bulbs would stay at the brightest level</a:t>
            </a:r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81914341-60AF-4C19-83CF-6F03901F0847}"/>
              </a:ext>
            </a:extLst>
          </p:cNvPr>
          <p:cNvSpPr/>
          <p:nvPr/>
        </p:nvSpPr>
        <p:spPr>
          <a:xfrm>
            <a:off x="751456" y="2010211"/>
            <a:ext cx="897622" cy="897622"/>
          </a:xfrm>
          <a:prstGeom prst="ellipse">
            <a:avLst/>
          </a:prstGeom>
          <a:solidFill>
            <a:srgbClr val="90C8E5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4400" b="1" dirty="0">
                <a:ln w="12700">
                  <a:solidFill>
                    <a:schemeClr val="bg1"/>
                  </a:solidFill>
                </a:ln>
                <a:solidFill>
                  <a:srgbClr val="00649C"/>
                </a:solidFill>
              </a:rPr>
              <a:t>A</a:t>
            </a:r>
          </a:p>
        </p:txBody>
      </p:sp>
      <p:sp>
        <p:nvSpPr>
          <p:cNvPr id="26" name="Question B">
            <a:extLst>
              <a:ext uri="{FF2B5EF4-FFF2-40B4-BE49-F238E27FC236}">
                <a16:creationId xmlns:a16="http://schemas.microsoft.com/office/drawing/2014/main" id="{D93E966D-6CA3-400D-A323-C0B8D8148E61}"/>
              </a:ext>
            </a:extLst>
          </p:cNvPr>
          <p:cNvSpPr/>
          <p:nvPr/>
        </p:nvSpPr>
        <p:spPr>
          <a:xfrm>
            <a:off x="1200267" y="3456071"/>
            <a:ext cx="7088057" cy="495108"/>
          </a:xfrm>
          <a:prstGeom prst="rect">
            <a:avLst/>
          </a:prstGeom>
          <a:solidFill>
            <a:srgbClr val="0064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08000" tIns="108000" rIns="108000" bIns="108000" rtlCol="0" anchor="ctr">
            <a:spAutoFit/>
          </a:bodyPr>
          <a:lstStyle/>
          <a:p>
            <a:pPr algn="ctr"/>
            <a:r>
              <a:rPr lang="en-GB" dirty="0"/>
              <a:t>The bulbs would become brighter </a:t>
            </a:r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F6001244-7445-40F2-9B48-A27F3578A6FE}"/>
              </a:ext>
            </a:extLst>
          </p:cNvPr>
          <p:cNvSpPr/>
          <p:nvPr/>
        </p:nvSpPr>
        <p:spPr>
          <a:xfrm>
            <a:off x="751456" y="3254814"/>
            <a:ext cx="897622" cy="897622"/>
          </a:xfrm>
          <a:prstGeom prst="ellipse">
            <a:avLst/>
          </a:prstGeom>
          <a:solidFill>
            <a:srgbClr val="90C8E5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4400" b="1" dirty="0">
                <a:ln w="12700">
                  <a:solidFill>
                    <a:schemeClr val="bg1"/>
                  </a:solidFill>
                </a:ln>
                <a:solidFill>
                  <a:srgbClr val="00649C"/>
                </a:solidFill>
              </a:rPr>
              <a:t>B</a:t>
            </a:r>
          </a:p>
        </p:txBody>
      </p:sp>
      <p:sp>
        <p:nvSpPr>
          <p:cNvPr id="28" name="Question C">
            <a:extLst>
              <a:ext uri="{FF2B5EF4-FFF2-40B4-BE49-F238E27FC236}">
                <a16:creationId xmlns:a16="http://schemas.microsoft.com/office/drawing/2014/main" id="{44813B54-A3DC-4DCF-8C03-029EA32CE053}"/>
              </a:ext>
            </a:extLst>
          </p:cNvPr>
          <p:cNvSpPr/>
          <p:nvPr/>
        </p:nvSpPr>
        <p:spPr>
          <a:xfrm>
            <a:off x="1200267" y="4815123"/>
            <a:ext cx="7088057" cy="495108"/>
          </a:xfrm>
          <a:prstGeom prst="rect">
            <a:avLst/>
          </a:prstGeom>
          <a:solidFill>
            <a:srgbClr val="0064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08000" tIns="108000" rIns="108000" bIns="108000" rtlCol="0" anchor="ctr">
            <a:spAutoFit/>
          </a:bodyPr>
          <a:lstStyle/>
          <a:p>
            <a:pPr algn="ctr"/>
            <a:r>
              <a:rPr lang="en-GB" dirty="0"/>
              <a:t>The bulbs would become dimmer </a:t>
            </a:r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78A4CC0B-E1A5-4572-9A0B-258CCA040DE8}"/>
              </a:ext>
            </a:extLst>
          </p:cNvPr>
          <p:cNvSpPr/>
          <p:nvPr/>
        </p:nvSpPr>
        <p:spPr>
          <a:xfrm>
            <a:off x="751456" y="4613866"/>
            <a:ext cx="897622" cy="897622"/>
          </a:xfrm>
          <a:prstGeom prst="ellipse">
            <a:avLst/>
          </a:prstGeom>
          <a:solidFill>
            <a:srgbClr val="90C8E5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4400" b="1" dirty="0">
                <a:ln w="12700">
                  <a:solidFill>
                    <a:schemeClr val="bg1"/>
                  </a:solidFill>
                </a:ln>
                <a:solidFill>
                  <a:srgbClr val="00649C"/>
                </a:solidFill>
              </a:rPr>
              <a:t>C</a:t>
            </a:r>
          </a:p>
        </p:txBody>
      </p:sp>
    </p:spTree>
    <p:extLst>
      <p:ext uri="{BB962C8B-B14F-4D97-AF65-F5344CB8AC3E}">
        <p14:creationId xmlns:p14="http://schemas.microsoft.com/office/powerpoint/2010/main" val="21311552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DE1E5A"/>
                                      </p:to>
                                    </p:animClr>
                                    <p:set>
                                      <p:cBhvr>
                                        <p:cTn id="7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32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9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92D050"/>
                                      </p:to>
                                    </p:animClr>
                                    <p:set>
                                      <p:cBhvr>
                                        <p:cTn id="20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1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500" tmFilter="0, 0; .2, .5; .8, .5; 1, 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4" dur="250" autoRev="1" fill="hold"/>
                                        <p:tgtEl>
                                          <p:spTgt spid="2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  <p:seq concurrent="1" nextAc="seek">
              <p:cTn id="25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" fill="hold">
                      <p:stCondLst>
                        <p:cond delay="0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DE1E5A"/>
                                      </p:to>
                                    </p:animClr>
                                    <p:set>
                                      <p:cBhvr>
                                        <p:cTn id="30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1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32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3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4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5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6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7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</p:childTnLst>
        </p:cTn>
      </p:par>
    </p:tnLst>
    <p:bldLst>
      <p:bldP spid="24" grpId="0" animBg="1"/>
      <p:bldP spid="26" grpId="0" animBg="1"/>
      <p:bldP spid="28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7FC71F35-0FE9-4E5B-A39D-EF53CED22E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1962" y="842415"/>
            <a:ext cx="8220075" cy="994306"/>
          </a:xfrm>
        </p:spPr>
        <p:txBody>
          <a:bodyPr/>
          <a:lstStyle/>
          <a:p>
            <a:pPr algn="ctr"/>
            <a:r>
              <a:rPr lang="en-GB" sz="2400" dirty="0">
                <a:solidFill>
                  <a:schemeClr val="tx1"/>
                </a:solidFill>
                <a:latin typeface="Sassoon Infant Md" panose="02000603050000020003" pitchFamily="50" charset="0"/>
              </a:rPr>
              <a:t>A circle with a cross in it represents a         in a circuit diagram.</a:t>
            </a:r>
            <a:endParaRPr lang="en-GB" dirty="0"/>
          </a:p>
        </p:txBody>
      </p:sp>
      <p:sp>
        <p:nvSpPr>
          <p:cNvPr id="23" name="Arrow: Right 22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4A4A6A31-9D51-4579-A6B5-3DED0B03110B}"/>
              </a:ext>
            </a:extLst>
          </p:cNvPr>
          <p:cNvSpPr/>
          <p:nvPr/>
        </p:nvSpPr>
        <p:spPr>
          <a:xfrm>
            <a:off x="7551490" y="5654058"/>
            <a:ext cx="1057013" cy="637720"/>
          </a:xfrm>
          <a:prstGeom prst="rightArrow">
            <a:avLst/>
          </a:prstGeom>
          <a:solidFill>
            <a:srgbClr val="00649C"/>
          </a:solidFill>
          <a:ln w="28575">
            <a:solidFill>
              <a:srgbClr val="90C8E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dirty="0"/>
              <a:t>Next</a:t>
            </a:r>
          </a:p>
        </p:txBody>
      </p:sp>
      <p:sp>
        <p:nvSpPr>
          <p:cNvPr id="24" name="Question A">
            <a:extLst>
              <a:ext uri="{FF2B5EF4-FFF2-40B4-BE49-F238E27FC236}">
                <a16:creationId xmlns:a16="http://schemas.microsoft.com/office/drawing/2014/main" id="{CC15FDFA-EB93-4BC0-9300-16F742D4463E}"/>
              </a:ext>
            </a:extLst>
          </p:cNvPr>
          <p:cNvSpPr/>
          <p:nvPr/>
        </p:nvSpPr>
        <p:spPr>
          <a:xfrm>
            <a:off x="1200267" y="2211468"/>
            <a:ext cx="7088057" cy="495108"/>
          </a:xfrm>
          <a:prstGeom prst="rect">
            <a:avLst/>
          </a:prstGeom>
          <a:solidFill>
            <a:srgbClr val="0064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08000" tIns="108000" rIns="108000" bIns="108000" rtlCol="0" anchor="ctr">
            <a:spAutoFit/>
          </a:bodyPr>
          <a:lstStyle/>
          <a:p>
            <a:pPr algn="ctr"/>
            <a:r>
              <a:rPr lang="en-GB" dirty="0"/>
              <a:t>Ammeter</a:t>
            </a:r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81914341-60AF-4C19-83CF-6F03901F0847}"/>
              </a:ext>
            </a:extLst>
          </p:cNvPr>
          <p:cNvSpPr/>
          <p:nvPr/>
        </p:nvSpPr>
        <p:spPr>
          <a:xfrm>
            <a:off x="751456" y="2010211"/>
            <a:ext cx="897622" cy="897622"/>
          </a:xfrm>
          <a:prstGeom prst="ellipse">
            <a:avLst/>
          </a:prstGeom>
          <a:solidFill>
            <a:srgbClr val="90C8E5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4400" b="1" dirty="0">
                <a:ln w="12700">
                  <a:solidFill>
                    <a:schemeClr val="bg1"/>
                  </a:solidFill>
                </a:ln>
                <a:solidFill>
                  <a:srgbClr val="00649C"/>
                </a:solidFill>
              </a:rPr>
              <a:t>A</a:t>
            </a:r>
          </a:p>
        </p:txBody>
      </p:sp>
      <p:sp>
        <p:nvSpPr>
          <p:cNvPr id="26" name="Question B">
            <a:extLst>
              <a:ext uri="{FF2B5EF4-FFF2-40B4-BE49-F238E27FC236}">
                <a16:creationId xmlns:a16="http://schemas.microsoft.com/office/drawing/2014/main" id="{D93E966D-6CA3-400D-A323-C0B8D8148E61}"/>
              </a:ext>
            </a:extLst>
          </p:cNvPr>
          <p:cNvSpPr/>
          <p:nvPr/>
        </p:nvSpPr>
        <p:spPr>
          <a:xfrm>
            <a:off x="1200267" y="3456071"/>
            <a:ext cx="7088057" cy="495108"/>
          </a:xfrm>
          <a:prstGeom prst="rect">
            <a:avLst/>
          </a:prstGeom>
          <a:solidFill>
            <a:srgbClr val="0064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08000" tIns="108000" rIns="108000" bIns="108000" rtlCol="0" anchor="ctr">
            <a:spAutoFit/>
          </a:bodyPr>
          <a:lstStyle/>
          <a:p>
            <a:pPr algn="ctr"/>
            <a:r>
              <a:rPr lang="en-GB" dirty="0"/>
              <a:t>Motor</a:t>
            </a:r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F6001244-7445-40F2-9B48-A27F3578A6FE}"/>
              </a:ext>
            </a:extLst>
          </p:cNvPr>
          <p:cNvSpPr/>
          <p:nvPr/>
        </p:nvSpPr>
        <p:spPr>
          <a:xfrm>
            <a:off x="751456" y="3254814"/>
            <a:ext cx="897622" cy="897622"/>
          </a:xfrm>
          <a:prstGeom prst="ellipse">
            <a:avLst/>
          </a:prstGeom>
          <a:solidFill>
            <a:srgbClr val="90C8E5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4400" b="1" dirty="0">
                <a:ln w="12700">
                  <a:solidFill>
                    <a:schemeClr val="bg1"/>
                  </a:solidFill>
                </a:ln>
                <a:solidFill>
                  <a:srgbClr val="00649C"/>
                </a:solidFill>
              </a:rPr>
              <a:t>B</a:t>
            </a:r>
          </a:p>
        </p:txBody>
      </p:sp>
      <p:sp>
        <p:nvSpPr>
          <p:cNvPr id="28" name="Question C">
            <a:extLst>
              <a:ext uri="{FF2B5EF4-FFF2-40B4-BE49-F238E27FC236}">
                <a16:creationId xmlns:a16="http://schemas.microsoft.com/office/drawing/2014/main" id="{44813B54-A3DC-4DCF-8C03-029EA32CE053}"/>
              </a:ext>
            </a:extLst>
          </p:cNvPr>
          <p:cNvSpPr/>
          <p:nvPr/>
        </p:nvSpPr>
        <p:spPr>
          <a:xfrm>
            <a:off x="1200267" y="4815123"/>
            <a:ext cx="7088057" cy="495108"/>
          </a:xfrm>
          <a:prstGeom prst="rect">
            <a:avLst/>
          </a:prstGeom>
          <a:solidFill>
            <a:srgbClr val="0064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08000" tIns="108000" rIns="108000" bIns="108000" rtlCol="0" anchor="ctr">
            <a:spAutoFit/>
          </a:bodyPr>
          <a:lstStyle/>
          <a:p>
            <a:pPr algn="ctr"/>
            <a:r>
              <a:rPr lang="en-GB" dirty="0"/>
              <a:t>Light bulb </a:t>
            </a:r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78A4CC0B-E1A5-4572-9A0B-258CCA040DE8}"/>
              </a:ext>
            </a:extLst>
          </p:cNvPr>
          <p:cNvSpPr/>
          <p:nvPr/>
        </p:nvSpPr>
        <p:spPr>
          <a:xfrm>
            <a:off x="751456" y="4613866"/>
            <a:ext cx="897622" cy="897622"/>
          </a:xfrm>
          <a:prstGeom prst="ellipse">
            <a:avLst/>
          </a:prstGeom>
          <a:solidFill>
            <a:srgbClr val="90C8E5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4400" b="1" dirty="0">
                <a:ln w="12700">
                  <a:solidFill>
                    <a:schemeClr val="bg1"/>
                  </a:solidFill>
                </a:ln>
                <a:solidFill>
                  <a:srgbClr val="00649C"/>
                </a:solidFill>
              </a:rPr>
              <a:t>C</a:t>
            </a: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248BC097-333C-4C8D-B759-14C07188EBC0}"/>
              </a:ext>
            </a:extLst>
          </p:cNvPr>
          <p:cNvCxnSpPr/>
          <p:nvPr/>
        </p:nvCxnSpPr>
        <p:spPr>
          <a:xfrm>
            <a:off x="6560191" y="1224793"/>
            <a:ext cx="74662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036599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DE1E5A"/>
                                      </p:to>
                                    </p:animClr>
                                    <p:set>
                                      <p:cBhvr>
                                        <p:cTn id="7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32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9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92D050"/>
                                      </p:to>
                                    </p:animClr>
                                    <p:set>
                                      <p:cBhvr>
                                        <p:cTn id="20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1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500" tmFilter="0, 0; .2, .5; .8, .5; 1, 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4" dur="250" autoRev="1" fill="hold"/>
                                        <p:tgtEl>
                                          <p:spTgt spid="2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  <p:seq concurrent="1" nextAc="seek">
              <p:cTn id="25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" fill="hold">
                      <p:stCondLst>
                        <p:cond delay="0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DE1E5A"/>
                                      </p:to>
                                    </p:animClr>
                                    <p:set>
                                      <p:cBhvr>
                                        <p:cTn id="30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1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32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3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4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5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6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7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</p:childTnLst>
        </p:cTn>
      </p:par>
    </p:tnLst>
    <p:bldLst>
      <p:bldP spid="24" grpId="0" animBg="1"/>
      <p:bldP spid="26" grpId="0" animBg="1"/>
      <p:bldP spid="28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7FC71F35-0FE9-4E5B-A39D-EF53CED22E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1962" y="842415"/>
            <a:ext cx="8220075" cy="994306"/>
          </a:xfrm>
        </p:spPr>
        <p:txBody>
          <a:bodyPr/>
          <a:lstStyle/>
          <a:p>
            <a:pPr algn="ctr"/>
            <a:r>
              <a:rPr lang="en-GB" sz="2400" dirty="0">
                <a:solidFill>
                  <a:schemeClr val="tx1"/>
                </a:solidFill>
                <a:latin typeface="Sassoon Infant Md" panose="02000603050000020003" pitchFamily="50" charset="0"/>
              </a:rPr>
              <a:t>Long straight lines represent        in a circuit diagram.</a:t>
            </a:r>
            <a:endParaRPr lang="en-GB" dirty="0"/>
          </a:p>
        </p:txBody>
      </p:sp>
      <p:sp>
        <p:nvSpPr>
          <p:cNvPr id="23" name="Arrow: Right 22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4A4A6A31-9D51-4579-A6B5-3DED0B03110B}"/>
              </a:ext>
            </a:extLst>
          </p:cNvPr>
          <p:cNvSpPr/>
          <p:nvPr/>
        </p:nvSpPr>
        <p:spPr>
          <a:xfrm>
            <a:off x="7551490" y="5654058"/>
            <a:ext cx="1057013" cy="637720"/>
          </a:xfrm>
          <a:prstGeom prst="rightArrow">
            <a:avLst/>
          </a:prstGeom>
          <a:solidFill>
            <a:srgbClr val="00649C"/>
          </a:solidFill>
          <a:ln w="28575">
            <a:solidFill>
              <a:srgbClr val="90C8E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dirty="0"/>
              <a:t>Next</a:t>
            </a: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248BC097-333C-4C8D-B759-14C07188EBC0}"/>
              </a:ext>
            </a:extLst>
          </p:cNvPr>
          <p:cNvCxnSpPr/>
          <p:nvPr/>
        </p:nvCxnSpPr>
        <p:spPr>
          <a:xfrm>
            <a:off x="4773336" y="1400961"/>
            <a:ext cx="74662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" name="Question A">
            <a:extLst>
              <a:ext uri="{FF2B5EF4-FFF2-40B4-BE49-F238E27FC236}">
                <a16:creationId xmlns:a16="http://schemas.microsoft.com/office/drawing/2014/main" id="{94DDB479-7C13-4A60-972C-214E650AB0ED}"/>
              </a:ext>
            </a:extLst>
          </p:cNvPr>
          <p:cNvSpPr/>
          <p:nvPr/>
        </p:nvSpPr>
        <p:spPr>
          <a:xfrm>
            <a:off x="1200267" y="2211468"/>
            <a:ext cx="7088057" cy="495108"/>
          </a:xfrm>
          <a:prstGeom prst="rect">
            <a:avLst/>
          </a:prstGeom>
          <a:solidFill>
            <a:srgbClr val="0064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08000" tIns="108000" rIns="108000" bIns="108000" rtlCol="0" anchor="ctr">
            <a:spAutoFit/>
          </a:bodyPr>
          <a:lstStyle/>
          <a:p>
            <a:pPr algn="ctr"/>
            <a:r>
              <a:rPr lang="en-GB" dirty="0"/>
              <a:t>Wires</a:t>
            </a: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EE513295-D089-427E-91F1-F1A24DA1B3B8}"/>
              </a:ext>
            </a:extLst>
          </p:cNvPr>
          <p:cNvSpPr/>
          <p:nvPr/>
        </p:nvSpPr>
        <p:spPr>
          <a:xfrm>
            <a:off x="751456" y="2010211"/>
            <a:ext cx="897622" cy="897622"/>
          </a:xfrm>
          <a:prstGeom prst="ellipse">
            <a:avLst/>
          </a:prstGeom>
          <a:solidFill>
            <a:srgbClr val="90C8E5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4400" b="1" dirty="0">
                <a:ln w="12700">
                  <a:solidFill>
                    <a:schemeClr val="bg1"/>
                  </a:solidFill>
                </a:ln>
                <a:solidFill>
                  <a:srgbClr val="00649C"/>
                </a:solidFill>
              </a:rPr>
              <a:t>A</a:t>
            </a:r>
          </a:p>
        </p:txBody>
      </p:sp>
      <p:sp>
        <p:nvSpPr>
          <p:cNvPr id="13" name="Question B">
            <a:extLst>
              <a:ext uri="{FF2B5EF4-FFF2-40B4-BE49-F238E27FC236}">
                <a16:creationId xmlns:a16="http://schemas.microsoft.com/office/drawing/2014/main" id="{402843B4-38D6-44D8-8D7E-F0DE8D00CB37}"/>
              </a:ext>
            </a:extLst>
          </p:cNvPr>
          <p:cNvSpPr/>
          <p:nvPr/>
        </p:nvSpPr>
        <p:spPr>
          <a:xfrm>
            <a:off x="1200267" y="3456071"/>
            <a:ext cx="7088057" cy="495108"/>
          </a:xfrm>
          <a:prstGeom prst="rect">
            <a:avLst/>
          </a:prstGeom>
          <a:solidFill>
            <a:srgbClr val="0064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08000" tIns="108000" rIns="108000" bIns="108000" rtlCol="0" anchor="ctr">
            <a:spAutoFit/>
          </a:bodyPr>
          <a:lstStyle/>
          <a:p>
            <a:pPr algn="ctr"/>
            <a:r>
              <a:rPr lang="en-GB" dirty="0"/>
              <a:t>Ammeters</a:t>
            </a: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1D726222-1FC4-4D9C-AF54-7B221B43AFCF}"/>
              </a:ext>
            </a:extLst>
          </p:cNvPr>
          <p:cNvSpPr/>
          <p:nvPr/>
        </p:nvSpPr>
        <p:spPr>
          <a:xfrm>
            <a:off x="751456" y="3254814"/>
            <a:ext cx="897622" cy="897622"/>
          </a:xfrm>
          <a:prstGeom prst="ellipse">
            <a:avLst/>
          </a:prstGeom>
          <a:solidFill>
            <a:srgbClr val="90C8E5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4400" b="1" dirty="0">
                <a:ln w="12700">
                  <a:solidFill>
                    <a:schemeClr val="bg1"/>
                  </a:solidFill>
                </a:ln>
                <a:solidFill>
                  <a:srgbClr val="00649C"/>
                </a:solidFill>
              </a:rPr>
              <a:t>B</a:t>
            </a:r>
          </a:p>
        </p:txBody>
      </p:sp>
      <p:sp>
        <p:nvSpPr>
          <p:cNvPr id="15" name="Question C">
            <a:extLst>
              <a:ext uri="{FF2B5EF4-FFF2-40B4-BE49-F238E27FC236}">
                <a16:creationId xmlns:a16="http://schemas.microsoft.com/office/drawing/2014/main" id="{D8905C0A-1EE8-41C9-9246-0A1B690FEC99}"/>
              </a:ext>
            </a:extLst>
          </p:cNvPr>
          <p:cNvSpPr/>
          <p:nvPr/>
        </p:nvSpPr>
        <p:spPr>
          <a:xfrm>
            <a:off x="1200267" y="4815123"/>
            <a:ext cx="7088057" cy="495108"/>
          </a:xfrm>
          <a:prstGeom prst="rect">
            <a:avLst/>
          </a:prstGeom>
          <a:solidFill>
            <a:srgbClr val="0064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08000" tIns="108000" rIns="108000" bIns="108000" rtlCol="0" anchor="ctr">
            <a:spAutoFit/>
          </a:bodyPr>
          <a:lstStyle/>
          <a:p>
            <a:pPr algn="ctr"/>
            <a:r>
              <a:rPr lang="en-GB" dirty="0"/>
              <a:t>Motors </a:t>
            </a: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CC52B19F-5570-46DE-A50C-06707029ABA3}"/>
              </a:ext>
            </a:extLst>
          </p:cNvPr>
          <p:cNvSpPr/>
          <p:nvPr/>
        </p:nvSpPr>
        <p:spPr>
          <a:xfrm>
            <a:off x="751456" y="4613866"/>
            <a:ext cx="897622" cy="897622"/>
          </a:xfrm>
          <a:prstGeom prst="ellipse">
            <a:avLst/>
          </a:prstGeom>
          <a:solidFill>
            <a:srgbClr val="90C8E5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4400" b="1" dirty="0">
                <a:ln w="12700">
                  <a:solidFill>
                    <a:schemeClr val="bg1"/>
                  </a:solidFill>
                </a:ln>
                <a:solidFill>
                  <a:srgbClr val="00649C"/>
                </a:solidFill>
              </a:rPr>
              <a:t>C</a:t>
            </a:r>
          </a:p>
        </p:txBody>
      </p:sp>
    </p:spTree>
    <p:extLst>
      <p:ext uri="{BB962C8B-B14F-4D97-AF65-F5344CB8AC3E}">
        <p14:creationId xmlns:p14="http://schemas.microsoft.com/office/powerpoint/2010/main" val="28318989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DE1E5A"/>
                                      </p:to>
                                    </p:animClr>
                                    <p:set>
                                      <p:cBhvr>
                                        <p:cTn id="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32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92D050"/>
                                      </p:to>
                                    </p:animClr>
                                    <p:set>
                                      <p:cBhvr>
                                        <p:cTn id="2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500" tmFilter="0, 0; .2, .5; .8, .5; 1, 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4" dur="250" autoRev="1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25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" fill="hold">
                      <p:stCondLst>
                        <p:cond delay="0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DE1E5A"/>
                                      </p:to>
                                    </p:animClr>
                                    <p:set>
                                      <p:cBhvr>
                                        <p:cTn id="3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32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3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4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5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6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7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</p:childTnLst>
        </p:cTn>
      </p:par>
    </p:tnLst>
    <p:bldLst>
      <p:bldP spid="11" grpId="0" animBg="1"/>
      <p:bldP spid="13" grpId="0" animBg="1"/>
      <p:bldP spid="15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7FC71F35-0FE9-4E5B-A39D-EF53CED22E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1962" y="842415"/>
            <a:ext cx="8220075" cy="994306"/>
          </a:xfrm>
        </p:spPr>
        <p:txBody>
          <a:bodyPr/>
          <a:lstStyle/>
          <a:p>
            <a:pPr algn="ctr"/>
            <a:r>
              <a:rPr lang="en-GB" sz="2400" dirty="0">
                <a:solidFill>
                  <a:schemeClr val="tx1"/>
                </a:solidFill>
                <a:latin typeface="Sassoon Infant Md" panose="02000603050000020003" pitchFamily="50" charset="0"/>
              </a:rPr>
              <a:t>A long line with a short line represents a         in a circuit diagram.</a:t>
            </a:r>
            <a:endParaRPr lang="en-GB" dirty="0"/>
          </a:p>
        </p:txBody>
      </p:sp>
      <p:sp>
        <p:nvSpPr>
          <p:cNvPr id="23" name="Arrow: Right 22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4A4A6A31-9D51-4579-A6B5-3DED0B03110B}"/>
              </a:ext>
            </a:extLst>
          </p:cNvPr>
          <p:cNvSpPr/>
          <p:nvPr/>
        </p:nvSpPr>
        <p:spPr>
          <a:xfrm>
            <a:off x="7551490" y="5654058"/>
            <a:ext cx="1057013" cy="637720"/>
          </a:xfrm>
          <a:prstGeom prst="rightArrow">
            <a:avLst/>
          </a:prstGeom>
          <a:solidFill>
            <a:srgbClr val="00649C"/>
          </a:solidFill>
          <a:ln w="28575">
            <a:solidFill>
              <a:srgbClr val="90C8E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dirty="0"/>
              <a:t>Next</a:t>
            </a: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248BC097-333C-4C8D-B759-14C07188EBC0}"/>
              </a:ext>
            </a:extLst>
          </p:cNvPr>
          <p:cNvCxnSpPr/>
          <p:nvPr/>
        </p:nvCxnSpPr>
        <p:spPr>
          <a:xfrm>
            <a:off x="6804870" y="1249960"/>
            <a:ext cx="74662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" name="Question A">
            <a:extLst>
              <a:ext uri="{FF2B5EF4-FFF2-40B4-BE49-F238E27FC236}">
                <a16:creationId xmlns:a16="http://schemas.microsoft.com/office/drawing/2014/main" id="{94DDB479-7C13-4A60-972C-214E650AB0ED}"/>
              </a:ext>
            </a:extLst>
          </p:cNvPr>
          <p:cNvSpPr/>
          <p:nvPr/>
        </p:nvSpPr>
        <p:spPr>
          <a:xfrm>
            <a:off x="1200267" y="2211468"/>
            <a:ext cx="7088057" cy="495108"/>
          </a:xfrm>
          <a:prstGeom prst="rect">
            <a:avLst/>
          </a:prstGeom>
          <a:solidFill>
            <a:srgbClr val="0064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08000" tIns="108000" rIns="108000" bIns="108000" rtlCol="0" anchor="ctr">
            <a:spAutoFit/>
          </a:bodyPr>
          <a:lstStyle/>
          <a:p>
            <a:pPr algn="ctr"/>
            <a:r>
              <a:rPr lang="en-GB" dirty="0"/>
              <a:t>Battery</a:t>
            </a: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EE513295-D089-427E-91F1-F1A24DA1B3B8}"/>
              </a:ext>
            </a:extLst>
          </p:cNvPr>
          <p:cNvSpPr/>
          <p:nvPr/>
        </p:nvSpPr>
        <p:spPr>
          <a:xfrm>
            <a:off x="751456" y="2010211"/>
            <a:ext cx="897622" cy="897622"/>
          </a:xfrm>
          <a:prstGeom prst="ellipse">
            <a:avLst/>
          </a:prstGeom>
          <a:solidFill>
            <a:srgbClr val="90C8E5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4400" b="1" dirty="0">
                <a:ln w="12700">
                  <a:solidFill>
                    <a:schemeClr val="bg1"/>
                  </a:solidFill>
                </a:ln>
                <a:solidFill>
                  <a:srgbClr val="00649C"/>
                </a:solidFill>
              </a:rPr>
              <a:t>A</a:t>
            </a:r>
          </a:p>
        </p:txBody>
      </p:sp>
      <p:sp>
        <p:nvSpPr>
          <p:cNvPr id="13" name="Question B">
            <a:extLst>
              <a:ext uri="{FF2B5EF4-FFF2-40B4-BE49-F238E27FC236}">
                <a16:creationId xmlns:a16="http://schemas.microsoft.com/office/drawing/2014/main" id="{402843B4-38D6-44D8-8D7E-F0DE8D00CB37}"/>
              </a:ext>
            </a:extLst>
          </p:cNvPr>
          <p:cNvSpPr/>
          <p:nvPr/>
        </p:nvSpPr>
        <p:spPr>
          <a:xfrm>
            <a:off x="1200267" y="3456071"/>
            <a:ext cx="7088057" cy="495108"/>
          </a:xfrm>
          <a:prstGeom prst="rect">
            <a:avLst/>
          </a:prstGeom>
          <a:solidFill>
            <a:srgbClr val="0064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08000" tIns="108000" rIns="108000" bIns="108000" rtlCol="0" anchor="ctr">
            <a:spAutoFit/>
          </a:bodyPr>
          <a:lstStyle/>
          <a:p>
            <a:pPr algn="ctr"/>
            <a:r>
              <a:rPr lang="en-GB" dirty="0"/>
              <a:t>Motor</a:t>
            </a: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1D726222-1FC4-4D9C-AF54-7B221B43AFCF}"/>
              </a:ext>
            </a:extLst>
          </p:cNvPr>
          <p:cNvSpPr/>
          <p:nvPr/>
        </p:nvSpPr>
        <p:spPr>
          <a:xfrm>
            <a:off x="751456" y="3254814"/>
            <a:ext cx="897622" cy="897622"/>
          </a:xfrm>
          <a:prstGeom prst="ellipse">
            <a:avLst/>
          </a:prstGeom>
          <a:solidFill>
            <a:srgbClr val="90C8E5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4400" b="1" dirty="0">
                <a:ln w="12700">
                  <a:solidFill>
                    <a:schemeClr val="bg1"/>
                  </a:solidFill>
                </a:ln>
                <a:solidFill>
                  <a:srgbClr val="00649C"/>
                </a:solidFill>
              </a:rPr>
              <a:t>B</a:t>
            </a:r>
          </a:p>
        </p:txBody>
      </p:sp>
      <p:sp>
        <p:nvSpPr>
          <p:cNvPr id="15" name="Question C">
            <a:extLst>
              <a:ext uri="{FF2B5EF4-FFF2-40B4-BE49-F238E27FC236}">
                <a16:creationId xmlns:a16="http://schemas.microsoft.com/office/drawing/2014/main" id="{D8905C0A-1EE8-41C9-9246-0A1B690FEC99}"/>
              </a:ext>
            </a:extLst>
          </p:cNvPr>
          <p:cNvSpPr/>
          <p:nvPr/>
        </p:nvSpPr>
        <p:spPr>
          <a:xfrm>
            <a:off x="1200267" y="4815123"/>
            <a:ext cx="7088057" cy="495108"/>
          </a:xfrm>
          <a:prstGeom prst="rect">
            <a:avLst/>
          </a:prstGeom>
          <a:solidFill>
            <a:srgbClr val="0064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08000" tIns="108000" rIns="108000" bIns="108000" rtlCol="0" anchor="ctr">
            <a:spAutoFit/>
          </a:bodyPr>
          <a:lstStyle/>
          <a:p>
            <a:pPr algn="ctr"/>
            <a:r>
              <a:rPr lang="en-GB" dirty="0"/>
              <a:t>Ammeter</a:t>
            </a: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CC52B19F-5570-46DE-A50C-06707029ABA3}"/>
              </a:ext>
            </a:extLst>
          </p:cNvPr>
          <p:cNvSpPr/>
          <p:nvPr/>
        </p:nvSpPr>
        <p:spPr>
          <a:xfrm>
            <a:off x="751456" y="4613866"/>
            <a:ext cx="897622" cy="897622"/>
          </a:xfrm>
          <a:prstGeom prst="ellipse">
            <a:avLst/>
          </a:prstGeom>
          <a:solidFill>
            <a:srgbClr val="90C8E5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4400" b="1" dirty="0">
                <a:ln w="12700">
                  <a:solidFill>
                    <a:schemeClr val="bg1"/>
                  </a:solidFill>
                </a:ln>
                <a:solidFill>
                  <a:srgbClr val="00649C"/>
                </a:solidFill>
              </a:rPr>
              <a:t>C</a:t>
            </a:r>
          </a:p>
        </p:txBody>
      </p:sp>
    </p:spTree>
    <p:extLst>
      <p:ext uri="{BB962C8B-B14F-4D97-AF65-F5344CB8AC3E}">
        <p14:creationId xmlns:p14="http://schemas.microsoft.com/office/powerpoint/2010/main" val="29378820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DE1E5A"/>
                                      </p:to>
                                    </p:animClr>
                                    <p:set>
                                      <p:cBhvr>
                                        <p:cTn id="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32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92D050"/>
                                      </p:to>
                                    </p:animClr>
                                    <p:set>
                                      <p:cBhvr>
                                        <p:cTn id="2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500" tmFilter="0, 0; .2, .5; .8, .5; 1, 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4" dur="250" autoRev="1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25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" fill="hold">
                      <p:stCondLst>
                        <p:cond delay="0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DE1E5A"/>
                                      </p:to>
                                    </p:animClr>
                                    <p:set>
                                      <p:cBhvr>
                                        <p:cTn id="3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32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3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4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5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6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7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</p:childTnLst>
        </p:cTn>
      </p:par>
    </p:tnLst>
    <p:bldLst>
      <p:bldP spid="11" grpId="0" animBg="1"/>
      <p:bldP spid="13" grpId="0" animBg="1"/>
      <p:bldP spid="15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0807585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Twinkl Template">
      <a:dk1>
        <a:srgbClr val="1C1C1C"/>
      </a:dk1>
      <a:lt1>
        <a:sysClr val="window" lastClr="FFFFFF"/>
      </a:lt1>
      <a:dk2>
        <a:srgbClr val="4A4A4A"/>
      </a:dk2>
      <a:lt2>
        <a:srgbClr val="F4F2F2"/>
      </a:lt2>
      <a:accent1>
        <a:srgbClr val="E34192"/>
      </a:accent1>
      <a:accent2>
        <a:srgbClr val="EB8634"/>
      </a:accent2>
      <a:accent3>
        <a:srgbClr val="E6C734"/>
      </a:accent3>
      <a:accent4>
        <a:srgbClr val="79AD42"/>
      </a:accent4>
      <a:accent5>
        <a:srgbClr val="23A7F9"/>
      </a:accent5>
      <a:accent6>
        <a:srgbClr val="954EBE"/>
      </a:accent6>
      <a:hlink>
        <a:srgbClr val="23A7F9"/>
      </a:hlink>
      <a:folHlink>
        <a:srgbClr val="757070"/>
      </a:folHlink>
    </a:clrScheme>
    <a:fontScheme name="Custom 1">
      <a:majorFont>
        <a:latin typeface="Twinkl Sb"/>
        <a:ea typeface=""/>
        <a:cs typeface=""/>
      </a:majorFont>
      <a:minorFont>
        <a:latin typeface="Twinkl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18A0DB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PowerPoint Guidance.pptx" id="{9E672C99-2731-4C91-91B2-96A90CF6B535}" vid="{7F266D33-4E3D-4AB1-8B43-991C0A718D8F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PowerPoint Template</Template>
  <TotalTime>66</TotalTime>
  <Words>371</Words>
  <Application>Microsoft Office PowerPoint</Application>
  <PresentationFormat>On-screen Show (4:3)</PresentationFormat>
  <Paragraphs>81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7" baseType="lpstr">
      <vt:lpstr>Twinkl</vt:lpstr>
      <vt:lpstr>Sassoon Infant Md</vt:lpstr>
      <vt:lpstr>Calibri</vt:lpstr>
      <vt:lpstr>Arial</vt:lpstr>
      <vt:lpstr>Office Theme</vt:lpstr>
      <vt:lpstr>PowerPoint Presentation</vt:lpstr>
      <vt:lpstr>When the switch is closed in a simple series circuit, why does the bulb light?  </vt:lpstr>
      <vt:lpstr>Why does the bulb go out when you open the switch in a simple series circuit? </vt:lpstr>
      <vt:lpstr>If a simple series circuit has one 1.5V battery and one bulb, what would happen if the 1.5V battery was replaced with a 3V battery? </vt:lpstr>
      <vt:lpstr>Circuit A has one 1.5V battery and one bulb. Circuit B has a 3V battery and two bulbs. On which circuit would the bulbs be brightest? </vt:lpstr>
      <vt:lpstr>If a 1.5V battery and a 3V battery are both connected across a simple series circuit, why might the bulb flash and go out? </vt:lpstr>
      <vt:lpstr>If you changed straight thick wire to straight thin wire in a circuit, what would happen? </vt:lpstr>
      <vt:lpstr>What would happen if the wire in a circuit was changed from straight thick wire to a longer coiled thick wire?</vt:lpstr>
      <vt:lpstr>A circle with a cross in it represents a         in a circuit diagram.</vt:lpstr>
      <vt:lpstr>Long straight lines represent        in a circuit diagram.</vt:lpstr>
      <vt:lpstr>A long line with a short line represents a         in a circuit diagram.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Paval Tara</dc:creator>
  <cp:lastModifiedBy>Paval Tara</cp:lastModifiedBy>
  <cp:revision>8</cp:revision>
  <dcterms:created xsi:type="dcterms:W3CDTF">2021-01-19T08:49:59Z</dcterms:created>
  <dcterms:modified xsi:type="dcterms:W3CDTF">2022-02-03T08:18:35Z</dcterms:modified>
</cp:coreProperties>
</file>