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5" r:id="rId1"/>
    <p:sldMasterId id="2147484053" r:id="rId2"/>
  </p:sldMasterIdLst>
  <p:notesMasterIdLst>
    <p:notesMasterId r:id="rId13"/>
  </p:notesMasterIdLst>
  <p:sldIdLst>
    <p:sldId id="259" r:id="rId3"/>
    <p:sldId id="277" r:id="rId4"/>
    <p:sldId id="262" r:id="rId5"/>
    <p:sldId id="263" r:id="rId6"/>
    <p:sldId id="264" r:id="rId7"/>
    <p:sldId id="265" r:id="rId8"/>
    <p:sldId id="266" r:id="rId9"/>
    <p:sldId id="278" r:id="rId10"/>
    <p:sldId id="279" r:id="rId11"/>
    <p:sldId id="27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99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F19EA3-CE8D-45C4-A536-01CC5A3A3791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6D29F-A992-4BAE-98B8-63F3F6C9C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399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545AC-46CA-4F06-A2E9-78D5F3FC3B8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431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545AC-46CA-4F06-A2E9-78D5F3FC3B8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8817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545AC-46CA-4F06-A2E9-78D5F3FC3B8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94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545AC-46CA-4F06-A2E9-78D5F3FC3B8F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416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545AC-46CA-4F06-A2E9-78D5F3FC3B8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70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6545AC-46CA-4F06-A2E9-78D5F3FC3B8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98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013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1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4215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4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295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72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113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8330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887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366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849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4853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262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3513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456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5640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297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994C047-A8AC-4272-A250-6BD248C12CD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1249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AAFDA30-EC6F-456F-80D8-FC30BD4CC7D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5497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0978062-71D4-4EDE-B4E9-FF6258AEAD0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8813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5A99FA5-8FC7-49D0-8BAB-DED27221FC3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3124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9BE63E6-A9C6-4424-BA08-42BCF61501F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80919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EBC5969-279A-4C69-90BA-B5D78435321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2171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24CC3E1-A5CF-46A9-A5F3-AD0E86CF94C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7641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8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0C191D6-4BAB-4C46-8624-F9E0CC9ED933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2565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latino Linotype"/>
                <a:ea typeface="+mn-ea"/>
                <a:cs typeface="+mn-cs"/>
              </a:rPr>
              <a:t>{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3C1BA3F-E8C1-4C8C-B606-9B53E17408D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2899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C82EE-D093-4AE1-98E0-29CB54275DA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5234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5D5AD2-B7B8-4803-A5AE-E522593A8215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6210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400" y="304801"/>
            <a:ext cx="10058400" cy="14319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422400" y="1981200"/>
            <a:ext cx="10058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EC8921-A930-429C-A5F4-463E80C63995}" type="slidenum">
              <a:rPr lang="ru-RU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8223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6000" y="533400"/>
            <a:ext cx="10261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016000" y="1905000"/>
            <a:ext cx="50292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248400" y="1905000"/>
            <a:ext cx="5029200" cy="4038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F9964E-6221-42C5-8ED1-8B87285B9B4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660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BD6E241-DCF8-4BFF-9BDA-3118B19C0520}" type="datetimeFigureOut">
              <a:rPr lang="ru-RU" smtClean="0"/>
              <a:t>12.03.2022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8FD3E6B-D5CF-4AD8-9B9E-3895D81446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93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6" r:id="rId1"/>
    <p:sldLayoutId id="2147484037" r:id="rId2"/>
    <p:sldLayoutId id="2147484038" r:id="rId3"/>
    <p:sldLayoutId id="2147484039" r:id="rId4"/>
    <p:sldLayoutId id="2147484040" r:id="rId5"/>
    <p:sldLayoutId id="2147484041" r:id="rId6"/>
    <p:sldLayoutId id="2147484042" r:id="rId7"/>
    <p:sldLayoutId id="2147484043" r:id="rId8"/>
    <p:sldLayoutId id="2147484044" r:id="rId9"/>
    <p:sldLayoutId id="2147484045" r:id="rId10"/>
    <p:sldLayoutId id="2147484046" r:id="rId11"/>
    <p:sldLayoutId id="2147484047" r:id="rId12"/>
    <p:sldLayoutId id="2147484048" r:id="rId13"/>
    <p:sldLayoutId id="2147484049" r:id="rId14"/>
    <p:sldLayoutId id="2147484050" r:id="rId15"/>
    <p:sldLayoutId id="2147484051" r:id="rId16"/>
    <p:sldLayoutId id="214748405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42715E-97CA-4A4D-93CA-58615170698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8400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54" r:id="rId1"/>
    <p:sldLayoutId id="2147484055" r:id="rId2"/>
    <p:sldLayoutId id="2147484056" r:id="rId3"/>
    <p:sldLayoutId id="2147484057" r:id="rId4"/>
    <p:sldLayoutId id="2147484058" r:id="rId5"/>
    <p:sldLayoutId id="2147484059" r:id="rId6"/>
    <p:sldLayoutId id="2147484060" r:id="rId7"/>
    <p:sldLayoutId id="2147484061" r:id="rId8"/>
    <p:sldLayoutId id="2147484062" r:id="rId9"/>
    <p:sldLayoutId id="2147484063" r:id="rId10"/>
    <p:sldLayoutId id="2147484064" r:id="rId11"/>
    <p:sldLayoutId id="2147484065" r:id="rId12"/>
    <p:sldLayoutId id="2147484066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309654" y="261444"/>
            <a:ext cx="97155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z-Cyrl-UZ" sz="2800" dirty="0">
              <a:latin typeface="Arial" pitchFamily="34" charset="0"/>
            </a:endParaRPr>
          </a:p>
        </p:txBody>
      </p:sp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1801505" y="4894581"/>
            <a:ext cx="8866494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algn="ctr"/>
            <a:r>
              <a:rPr lang="uz-Cyrl-UZ" sz="2400" b="1" dirty="0">
                <a:solidFill>
                  <a:srgbClr val="000099"/>
                </a:solidFill>
                <a:latin typeface="Monotype Corsiva" pitchFamily="66" charset="0"/>
                <a:cs typeface="Times New Roman" pitchFamily="18" charset="0"/>
              </a:rPr>
              <a:t>                </a:t>
            </a:r>
            <a:endParaRPr lang="uz-Latn-UZ" altLang="ru-RU" sz="2400" b="1" dirty="0">
              <a:solidFill>
                <a:srgbClr val="000099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endParaRPr lang="uz-Latn-UZ" alt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uz-Cyrl-UZ" altLang="ru-RU" b="1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                           </a:t>
            </a:r>
            <a:r>
              <a:rPr lang="uz-Cyrl-UZ" altLang="ru-RU" sz="2000" b="1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Маърузачи</a:t>
            </a:r>
            <a:r>
              <a:rPr lang="uz-Latn-UZ" altLang="ru-RU" sz="2000" b="1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:</a:t>
            </a:r>
            <a:r>
              <a:rPr lang="uz-Cyrl-UZ" altLang="ru-RU" sz="2000" b="1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  </a:t>
            </a:r>
            <a:r>
              <a:rPr lang="uz-Cyrl-UZ" altLang="ru-RU" sz="2000" b="1" dirty="0" smtClean="0">
                <a:solidFill>
                  <a:srgbClr val="000099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                                                     </a:t>
            </a:r>
            <a:r>
              <a:rPr lang="uz-Cyrl-UZ" sz="2000" b="1" dirty="0" smtClean="0">
                <a:solidFill>
                  <a:srgbClr val="000099"/>
                </a:solidFill>
              </a:rPr>
              <a:t>        Одилова Н.Г.</a:t>
            </a:r>
            <a:r>
              <a:rPr lang="uz-Cyrl-UZ" alt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              </a:t>
            </a:r>
            <a:endParaRPr lang="uz-Cyrl-UZ" sz="2000" b="1" dirty="0">
              <a:solidFill>
                <a:srgbClr val="0000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81344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z-Latn-UZ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06" y="17463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7793" y="0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01754" y="1542196"/>
            <a:ext cx="85662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Қайта</a:t>
            </a:r>
            <a:r>
              <a:rPr lang="ru-RU" sz="3600" b="1" i="1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600" b="1" i="1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алоқа</a:t>
            </a:r>
            <a:r>
              <a:rPr lang="ru-RU" sz="3600" b="1" i="1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</a:t>
            </a:r>
            <a:r>
              <a:rPr lang="ru-RU" sz="3600" b="1" i="1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ў</a:t>
            </a:r>
            <a:r>
              <a:rPr lang="ru-RU" sz="3600" b="1" i="1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зини</a:t>
            </a:r>
            <a:r>
              <a:rPr lang="ru-RU" sz="3600" b="1" i="1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англаш</a:t>
            </a:r>
            <a:r>
              <a:rPr lang="ru-RU" sz="3600" b="1" i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</a:t>
            </a:r>
            <a:r>
              <a:rPr lang="ru-RU" sz="3600" b="1" i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муомалада</a:t>
            </a:r>
            <a:r>
              <a:rPr lang="ru-RU" sz="3600" b="1" i="1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3600" b="1" i="1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асосий</a:t>
            </a:r>
            <a:r>
              <a:rPr lang="ru-RU" sz="3600" b="1" i="1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компонент </a:t>
            </a:r>
            <a:r>
              <a:rPr lang="ru-RU" sz="3600" b="1" i="1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сифатида</a:t>
            </a:r>
            <a:endParaRPr lang="ru-RU" sz="3600" b="1" i="1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4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404664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uz-Cyrl-UZ" dirty="0" smtClean="0"/>
              <a:t>Режа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981199" y="1412777"/>
            <a:ext cx="4801737" cy="4713387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tabLst>
                <a:tab pos="540385" algn="l"/>
              </a:tabLst>
            </a:pPr>
            <a:r>
              <a:rPr lang="uz-Cyrl-UZ" dirty="0" smtClean="0">
                <a:latin typeface="Times New Roman"/>
                <a:ea typeface="Times New Roman"/>
                <a:cs typeface="Times New Roman"/>
              </a:rPr>
              <a:t>1. </a:t>
            </a:r>
            <a:r>
              <a:rPr lang="ru-RU" dirty="0" err="1"/>
              <a:t>Социал</a:t>
            </a:r>
            <a:r>
              <a:rPr lang="ru-RU" dirty="0"/>
              <a:t> </a:t>
            </a:r>
            <a:r>
              <a:rPr lang="ru-RU" dirty="0" err="1"/>
              <a:t>психологик</a:t>
            </a:r>
            <a:r>
              <a:rPr lang="ru-RU" dirty="0"/>
              <a:t> тренинг </a:t>
            </a:r>
            <a:r>
              <a:rPr lang="ru-RU" dirty="0" err="1"/>
              <a:t>вактида</a:t>
            </a:r>
            <a:r>
              <a:rPr lang="ru-RU" dirty="0"/>
              <a:t> “мен” </a:t>
            </a:r>
            <a:r>
              <a:rPr lang="ru-RU" dirty="0" err="1"/>
              <a:t>образи</a:t>
            </a:r>
            <a:r>
              <a:rPr lang="ru-RU" dirty="0"/>
              <a:t> </a:t>
            </a:r>
            <a:r>
              <a:rPr lang="ru-RU" dirty="0" err="1"/>
              <a:t>билан</a:t>
            </a:r>
            <a:r>
              <a:rPr lang="ru-RU" dirty="0"/>
              <a:t> </a:t>
            </a:r>
            <a:r>
              <a:rPr lang="ru-RU" dirty="0" err="1"/>
              <a:t>ишлаш</a:t>
            </a:r>
            <a:r>
              <a:rPr lang="uz-Cyrl-UZ" dirty="0" smtClean="0">
                <a:latin typeface="Times New Roman"/>
                <a:ea typeface="Times New Roman"/>
                <a:cs typeface="Times New Roman"/>
              </a:rPr>
              <a:t>.</a:t>
            </a:r>
            <a:endParaRPr lang="ru-RU" sz="20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uz-Cyrl-UZ" dirty="0" smtClean="0">
                <a:latin typeface="Times New Roman"/>
                <a:ea typeface="Times New Roman"/>
                <a:cs typeface="Times New Roman"/>
              </a:rPr>
              <a:t>2</a:t>
            </a:r>
            <a:r>
              <a:rPr lang="uz-Cyrl-UZ" i="1" dirty="0" smtClean="0">
                <a:latin typeface="Times New Roman"/>
                <a:ea typeface="Times New Roman"/>
                <a:cs typeface="Times New Roman"/>
              </a:rPr>
              <a:t>.</a:t>
            </a:r>
            <a:r>
              <a:rPr lang="uz-Cyrl-UZ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err="1"/>
              <a:t>Социал</a:t>
            </a:r>
            <a:r>
              <a:rPr lang="ru-RU" dirty="0"/>
              <a:t> </a:t>
            </a:r>
            <a:r>
              <a:rPr lang="ru-RU" dirty="0" err="1"/>
              <a:t>психологик</a:t>
            </a:r>
            <a:r>
              <a:rPr lang="ru-RU" dirty="0"/>
              <a:t> </a:t>
            </a:r>
            <a:r>
              <a:rPr lang="ru-RU" dirty="0" err="1"/>
              <a:t>тренингда</a:t>
            </a:r>
            <a:r>
              <a:rPr lang="ru-RU" dirty="0"/>
              <a:t> </a:t>
            </a:r>
            <a:r>
              <a:rPr lang="ru-RU" dirty="0" err="1"/>
              <a:t>кайта</a:t>
            </a:r>
            <a:r>
              <a:rPr lang="ru-RU" dirty="0"/>
              <a:t> </a:t>
            </a:r>
            <a:r>
              <a:rPr lang="ru-RU" dirty="0" err="1"/>
              <a:t>алока</a:t>
            </a:r>
            <a:r>
              <a:rPr lang="ru-RU" dirty="0"/>
              <a:t> </a:t>
            </a:r>
            <a:r>
              <a:rPr lang="ru-RU" dirty="0" err="1" smtClean="0"/>
              <a:t>тушунчаси</a:t>
            </a:r>
            <a:endParaRPr lang="ru-RU" dirty="0" smtClean="0"/>
          </a:p>
          <a:p>
            <a:pPr algn="just">
              <a:lnSpc>
                <a:spcPct val="115000"/>
              </a:lnSpc>
            </a:pPr>
            <a:r>
              <a:rPr lang="uz-Cyrl-UZ" b="1" dirty="0" smtClean="0">
                <a:latin typeface="Times New Roman"/>
                <a:ea typeface="Times New Roman"/>
                <a:cs typeface="Times New Roman"/>
              </a:rPr>
              <a:t>3. </a:t>
            </a:r>
            <a:r>
              <a:rPr lang="ru-RU" dirty="0" err="1"/>
              <a:t>Джогари</a:t>
            </a:r>
            <a:r>
              <a:rPr lang="ru-RU" dirty="0"/>
              <a:t> </a:t>
            </a:r>
            <a:r>
              <a:rPr lang="ru-RU" dirty="0" err="1"/>
              <a:t>диаграммаси</a:t>
            </a:r>
            <a:r>
              <a:rPr lang="ru-RU" dirty="0" smtClean="0"/>
              <a:t>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7576865" y="1503097"/>
            <a:ext cx="4367853" cy="290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38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309654" y="261444"/>
            <a:ext cx="97155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z-Cyrl-UZ" sz="2800" dirty="0"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81344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z-Latn-UZ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06" y="17463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7793" y="0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45339" y="784664"/>
            <a:ext cx="1052245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Деярли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ҳар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қандай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психологик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тренингнинг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муҳим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мақсадларидан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бири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иштирокчиларнинг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ўзини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ўзи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англашини</a:t>
            </a:r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ривожлантиришдир</a:t>
            </a:r>
            <a:r>
              <a:rPr lang="en-US" sz="2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z-Cyrl-UZ" sz="2400" b="1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Шахсий ривожланиш нуқтаи назаридан тренингнинг асосий вазифаси шахсий ўзини-ўзи англашнинг барча тузилмаларини ривожлантиришдир</a:t>
            </a:r>
            <a:r>
              <a:rPr lang="uz-Cyrl-UZ" sz="24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2400" b="1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uz-Cyrl-UZ" sz="2400" b="1" dirty="0" smtClean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  <a:spcAft>
                <a:spcPts val="0"/>
              </a:spcAft>
            </a:pPr>
            <a:r>
              <a:rPr lang="uz-Cyrl-UZ" sz="2400" b="1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когнитив –  шахснинг ўз Мен-образи ҳақидаги билимлар тизимини такомиллаштириб, аниқлаштириш ва кенгайтириш;</a:t>
            </a:r>
          </a:p>
          <a:p>
            <a:pPr algn="just"/>
            <a:r>
              <a:rPr lang="uz-Cyrl-UZ" sz="2400" b="1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аффектив – ўз-ўзига позитив муносабатни шакллантириш, ўз имкониятлари ва салоҳиятини баҳолаш;</a:t>
            </a:r>
            <a:endParaRPr lang="ru-RU" sz="2400" dirty="0"/>
          </a:p>
          <a:p>
            <a:pPr algn="just"/>
            <a:r>
              <a:rPr lang="uz-Cyrl-UZ" sz="2400" b="1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хулқ-атвор </a:t>
            </a:r>
            <a:r>
              <a:rPr lang="uz-Cyrl-UZ" sz="24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uz-Cyrl-UZ" sz="2400" b="1" dirty="0" smtClean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Мен-концепцияни ўзаро муносабат ва мулоқотда мустаҳкамлаш, эффектив ўз-ўзини бошқариш кўникмаларини ишлаб чиқиш</a:t>
            </a:r>
            <a:endParaRPr lang="en-US" sz="2400" b="1" dirty="0" smtClean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49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309654" y="261444"/>
            <a:ext cx="97155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z-Cyrl-UZ" sz="2800" dirty="0"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81344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z-Latn-UZ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06" y="17463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7793" y="0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910" y="941696"/>
            <a:ext cx="9641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"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Мен" -образ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шахсда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ўз-ўзини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билиш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ўз-ўзини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аниқлаш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жараёнида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шаклланади</a:t>
            </a:r>
            <a:endParaRPr lang="ru-RU" sz="2400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«Мен-образ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 -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инсоннинг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ўзи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ҳақидаги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ўзгалар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билан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муносабатлари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ҳаётнинг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турли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жабҳаларига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муносабати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ҳақидаги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ғоялар,муносабат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ҳис-туйғулар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мажмуидир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/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«Мен-образ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 да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икки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таркибий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жиҳатни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ажратиш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мумкин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just"/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тавсифий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жиҳат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биз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бўлган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хусусиятлар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қобилиятлар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ҳақида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ғояларни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ўз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ичига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олади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</a:p>
          <a:p>
            <a:pPr algn="just"/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баҳоловчи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жиҳат-умуман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ўз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шахсиятининг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ижобий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салбий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хусусиятлари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ҳақида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ҳукмларни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ўз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ичига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олади</a:t>
            </a:r>
            <a:endParaRPr lang="ru-RU" sz="2400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«Мен-образ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"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шахснинг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доимийлиги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ва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яхлитлигини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таъминловчи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таркибий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қисмлардан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бири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сифатида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қаралади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Инсон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:</a:t>
            </a:r>
            <a:endParaRPr lang="ru-RU" sz="2400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ўзи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ҳақидаги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муайян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тасаввурларни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ўрнатишга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</a:t>
            </a:r>
            <a:endParaRPr lang="ru-RU" sz="2400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Бу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тасаввурларни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доимий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мустаҳкамлаб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ru-RU" sz="24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қўллаб-қувватлашга</a:t>
            </a:r>
            <a:r>
              <a:rPr lang="ru-RU" sz="24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4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интилади</a:t>
            </a:r>
            <a:r>
              <a:rPr lang="ru-RU" sz="2400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sz="2400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13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658172" y="353776"/>
            <a:ext cx="97155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z-Cyrl-UZ" sz="2800" dirty="0"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81344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z-Latn-UZ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06" y="17463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7793" y="0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828800" y="731519"/>
            <a:ext cx="8660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60813" y="1443841"/>
            <a:ext cx="940330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00FF"/>
                </a:solidFill>
              </a:rPr>
              <a:t>Клюева Н., Свистун М. </a:t>
            </a:r>
            <a:r>
              <a:rPr lang="ru-RU" sz="2400" b="1" dirty="0" err="1">
                <a:solidFill>
                  <a:srgbClr val="0000FF"/>
                </a:solidFill>
              </a:rPr>
              <a:t>самарали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мулоқот</a:t>
            </a:r>
            <a:r>
              <a:rPr lang="ru-RU" sz="2400" b="1" dirty="0">
                <a:solidFill>
                  <a:srgbClr val="0000FF"/>
                </a:solidFill>
              </a:rPr>
              <a:t> СПТ </a:t>
            </a:r>
            <a:r>
              <a:rPr lang="ru-RU" sz="2400" b="1" dirty="0" err="1">
                <a:solidFill>
                  <a:srgbClr val="0000FF"/>
                </a:solidFill>
              </a:rPr>
              <a:t>иштирокчилари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томонидан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smtClean="0">
                <a:solidFill>
                  <a:srgbClr val="0000FF"/>
                </a:solidFill>
              </a:rPr>
              <a:t>«Мен</a:t>
            </a:r>
            <a:r>
              <a:rPr lang="ru-RU" sz="2400" b="1" dirty="0">
                <a:solidFill>
                  <a:srgbClr val="0000FF"/>
                </a:solidFill>
              </a:rPr>
              <a:t>" ни </a:t>
            </a:r>
            <a:r>
              <a:rPr lang="ru-RU" sz="2400" b="1" dirty="0" err="1">
                <a:solidFill>
                  <a:srgbClr val="0000FF"/>
                </a:solidFill>
              </a:rPr>
              <a:t>тушунишнинг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қуйидаги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даражасини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ажратадилар</a:t>
            </a:r>
            <a:r>
              <a:rPr lang="ru-RU" sz="2400" b="1" dirty="0" smtClean="0">
                <a:solidFill>
                  <a:srgbClr val="0000FF"/>
                </a:solidFill>
              </a:rPr>
              <a:t>:</a:t>
            </a:r>
            <a:endParaRPr lang="ru-RU" sz="2400" b="1" dirty="0">
              <a:solidFill>
                <a:srgbClr val="0000FF"/>
              </a:solidFill>
            </a:endParaRPr>
          </a:p>
          <a:p>
            <a:pPr algn="just"/>
            <a:r>
              <a:rPr lang="ru-RU" sz="2400" b="1" dirty="0">
                <a:solidFill>
                  <a:srgbClr val="0000FF"/>
                </a:solidFill>
              </a:rPr>
              <a:t>* </a:t>
            </a:r>
            <a:r>
              <a:rPr lang="ru-RU" sz="2400" b="1" dirty="0" err="1">
                <a:solidFill>
                  <a:srgbClr val="0000FF"/>
                </a:solidFill>
              </a:rPr>
              <a:t>иштирокчини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англаш</a:t>
            </a:r>
            <a:r>
              <a:rPr lang="ru-RU" sz="2400" b="1" dirty="0">
                <a:solidFill>
                  <a:srgbClr val="0000FF"/>
                </a:solidFill>
              </a:rPr>
              <a:t>, у </a:t>
            </a:r>
            <a:r>
              <a:rPr lang="ru-RU" sz="2400" b="1" dirty="0" err="1">
                <a:solidFill>
                  <a:srgbClr val="0000FF"/>
                </a:solidFill>
              </a:rPr>
              <a:t>бошқалар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томонидан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қандай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қабул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қилинади</a:t>
            </a:r>
            <a:r>
              <a:rPr lang="ru-RU" sz="2400" b="1" dirty="0">
                <a:solidFill>
                  <a:srgbClr val="0000FF"/>
                </a:solidFill>
              </a:rPr>
              <a:t>, у </a:t>
            </a:r>
            <a:r>
              <a:rPr lang="ru-RU" sz="2400" b="1" dirty="0" err="1">
                <a:solidFill>
                  <a:srgbClr val="0000FF"/>
                </a:solidFill>
              </a:rPr>
              <a:t>шахслараро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вазиятларда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қандай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тақдим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этилади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>
                <a:solidFill>
                  <a:srgbClr val="0000FF"/>
                </a:solidFill>
              </a:rPr>
              <a:t>(</a:t>
            </a:r>
            <a:r>
              <a:rPr lang="ru-RU" sz="2400" b="1" dirty="0" err="1">
                <a:solidFill>
                  <a:srgbClr val="0000FF"/>
                </a:solidFill>
              </a:rPr>
              <a:t>бошқалар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мени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қандай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кўради</a:t>
            </a:r>
            <a:r>
              <a:rPr lang="ru-RU" sz="2400" b="1" dirty="0">
                <a:solidFill>
                  <a:srgbClr val="0000FF"/>
                </a:solidFill>
              </a:rPr>
              <a:t>?);</a:t>
            </a:r>
          </a:p>
          <a:p>
            <a:pPr algn="just"/>
            <a:r>
              <a:rPr lang="ru-RU" sz="2400" b="1" dirty="0">
                <a:solidFill>
                  <a:srgbClr val="0000FF"/>
                </a:solidFill>
              </a:rPr>
              <a:t>* </a:t>
            </a:r>
            <a:r>
              <a:rPr lang="ru-RU" sz="2400" b="1" dirty="0" err="1">
                <a:solidFill>
                  <a:srgbClr val="0000FF"/>
                </a:solidFill>
              </a:rPr>
              <a:t>ўз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стратегияси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ва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 smtClean="0">
                <a:solidFill>
                  <a:srgbClr val="0000FF"/>
                </a:solidFill>
              </a:rPr>
              <a:t>тактикасидан</a:t>
            </a:r>
            <a:r>
              <a:rPr lang="ru-RU" sz="2400" b="1" dirty="0" smtClean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хабардорлик</a:t>
            </a:r>
            <a:r>
              <a:rPr lang="ru-RU" sz="2400" b="1" dirty="0">
                <a:solidFill>
                  <a:srgbClr val="0000FF"/>
                </a:solidFill>
              </a:rPr>
              <a:t>. </a:t>
            </a:r>
            <a:r>
              <a:rPr lang="ru-RU" sz="2400" b="1" dirty="0" err="1">
                <a:solidFill>
                  <a:srgbClr val="0000FF"/>
                </a:solidFill>
              </a:rPr>
              <a:t>Узоқ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вақт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давомида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мулоқотда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ишлатилади</a:t>
            </a:r>
            <a:r>
              <a:rPr lang="ru-RU" sz="2400" b="1" dirty="0">
                <a:solidFill>
                  <a:srgbClr val="0000FF"/>
                </a:solidFill>
              </a:rPr>
              <a:t> (</a:t>
            </a:r>
            <a:r>
              <a:rPr lang="ru-RU" sz="2400" b="1" dirty="0" err="1">
                <a:solidFill>
                  <a:srgbClr val="0000FF"/>
                </a:solidFill>
              </a:rPr>
              <a:t>ўзимни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қандай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қабул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қиламан</a:t>
            </a:r>
            <a:r>
              <a:rPr lang="ru-RU" sz="2400" b="1" dirty="0">
                <a:solidFill>
                  <a:srgbClr val="0000FF"/>
                </a:solidFill>
              </a:rPr>
              <a:t>?);</a:t>
            </a:r>
          </a:p>
          <a:p>
            <a:pPr algn="just"/>
            <a:r>
              <a:rPr lang="ru-RU" sz="2400" b="1" dirty="0">
                <a:solidFill>
                  <a:srgbClr val="0000FF"/>
                </a:solidFill>
              </a:rPr>
              <a:t>* </a:t>
            </a:r>
            <a:r>
              <a:rPr lang="ru-RU" sz="2400" b="1" dirty="0" err="1">
                <a:solidFill>
                  <a:srgbClr val="0000FF"/>
                </a:solidFill>
              </a:rPr>
              <a:t>муайян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хатти-ҳаракатларнинг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асосий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сабабларини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билиш</a:t>
            </a:r>
            <a:r>
              <a:rPr lang="ru-RU" sz="2400" b="1" dirty="0">
                <a:solidFill>
                  <a:srgbClr val="0000FF"/>
                </a:solidFill>
              </a:rPr>
              <a:t> (</a:t>
            </a:r>
            <a:r>
              <a:rPr lang="ru-RU" sz="2400" b="1" dirty="0" err="1">
                <a:solidFill>
                  <a:srgbClr val="0000FF"/>
                </a:solidFill>
              </a:rPr>
              <a:t>нима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учун</a:t>
            </a:r>
            <a:r>
              <a:rPr lang="ru-RU" sz="2400" b="1" dirty="0">
                <a:solidFill>
                  <a:srgbClr val="0000FF"/>
                </a:solidFill>
              </a:rPr>
              <a:t> мен </a:t>
            </a:r>
            <a:r>
              <a:rPr lang="ru-RU" sz="2400" b="1" dirty="0" err="1">
                <a:solidFill>
                  <a:srgbClr val="0000FF"/>
                </a:solidFill>
              </a:rPr>
              <a:t>бу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тарзда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мулоқот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қиламан</a:t>
            </a:r>
            <a:r>
              <a:rPr lang="ru-RU" sz="2400" b="1" dirty="0">
                <a:solidFill>
                  <a:srgbClr val="0000FF"/>
                </a:solidFill>
              </a:rPr>
              <a:t>?);</a:t>
            </a:r>
          </a:p>
          <a:p>
            <a:pPr algn="just"/>
            <a:r>
              <a:rPr lang="ru-RU" sz="2400" b="1" dirty="0">
                <a:solidFill>
                  <a:srgbClr val="0000FF"/>
                </a:solidFill>
              </a:rPr>
              <a:t>* </a:t>
            </a:r>
            <a:r>
              <a:rPr lang="ru-RU" sz="2400" b="1" dirty="0" err="1">
                <a:solidFill>
                  <a:srgbClr val="0000FF"/>
                </a:solidFill>
              </a:rPr>
              <a:t>инсоннинг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ўзига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хос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хатти-ҳаракатлари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унинг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ҳаёти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давомида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қандай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ривожланганлиги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ҳақида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тушунча</a:t>
            </a:r>
            <a:r>
              <a:rPr lang="ru-RU" sz="2400" b="1" dirty="0">
                <a:solidFill>
                  <a:srgbClr val="0000FF"/>
                </a:solidFill>
              </a:rPr>
              <a:t> (</a:t>
            </a:r>
            <a:r>
              <a:rPr lang="ru-RU" sz="2400" b="1" dirty="0" err="1">
                <a:solidFill>
                  <a:srgbClr val="0000FF"/>
                </a:solidFill>
              </a:rPr>
              <a:t>менинг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хатти-ҳаракатимнинг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асосий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сабаблари</a:t>
            </a:r>
            <a:r>
              <a:rPr lang="ru-RU" sz="2400" b="1" dirty="0">
                <a:solidFill>
                  <a:srgbClr val="0000FF"/>
                </a:solidFill>
              </a:rPr>
              <a:t> </a:t>
            </a:r>
            <a:r>
              <a:rPr lang="ru-RU" sz="2400" b="1" dirty="0" err="1">
                <a:solidFill>
                  <a:srgbClr val="0000FF"/>
                </a:solidFill>
              </a:rPr>
              <a:t>нима</a:t>
            </a:r>
            <a:r>
              <a:rPr lang="ru-RU" sz="2400" b="1" dirty="0">
                <a:solidFill>
                  <a:srgbClr val="0000FF"/>
                </a:solidFill>
              </a:rPr>
              <a:t>?).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14651" y="491319"/>
            <a:ext cx="79293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Тренинг </a:t>
            </a:r>
            <a:r>
              <a:rPr lang="ru-RU" sz="20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давомида</a:t>
            </a:r>
            <a:r>
              <a:rPr lang="ru-RU" sz="20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Мен – </a:t>
            </a:r>
            <a:r>
              <a:rPr lang="ru-RU" sz="20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образи</a:t>
            </a:r>
            <a:r>
              <a:rPr lang="ru-RU" sz="20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билан</a:t>
            </a:r>
            <a:r>
              <a:rPr lang="ru-RU" sz="20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ишлаш</a:t>
            </a:r>
            <a:r>
              <a:rPr lang="ru-RU" sz="20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бир</a:t>
            </a:r>
            <a:r>
              <a:rPr lang="ru-RU" sz="20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неча</a:t>
            </a:r>
            <a:r>
              <a:rPr lang="ru-RU" sz="20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даражада</a:t>
            </a:r>
            <a:r>
              <a:rPr lang="ru-RU" sz="20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содир</a:t>
            </a:r>
            <a:r>
              <a:rPr lang="ru-RU" sz="20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бўлиши</a:t>
            </a:r>
            <a:r>
              <a:rPr lang="ru-RU" sz="2000" dirty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2000" dirty="0" err="1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мумкин</a:t>
            </a:r>
            <a:r>
              <a:rPr lang="ru-RU" dirty="0" smtClean="0">
                <a:solidFill>
                  <a:srgbClr val="0000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u-RU" dirty="0">
              <a:solidFill>
                <a:srgbClr val="0000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62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309654" y="261444"/>
            <a:ext cx="97155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z-Cyrl-UZ" sz="2800" dirty="0"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81344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z-Latn-UZ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06" y="17463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7793" y="0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45339" y="668740"/>
            <a:ext cx="1052245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z-Cyrl-UZ" sz="4400" dirty="0" smtClean="0">
                <a:solidFill>
                  <a:srgbClr val="0000FF"/>
                </a:solidFill>
              </a:rPr>
              <a:t>Ўз “Мен“ини </a:t>
            </a:r>
            <a:r>
              <a:rPr lang="uz-Cyrl-UZ" sz="4400" dirty="0">
                <a:solidFill>
                  <a:srgbClr val="0000FF"/>
                </a:solidFill>
              </a:rPr>
              <a:t>тушуниш учун </a:t>
            </a:r>
            <a:r>
              <a:rPr lang="uz-Cyrl-UZ" sz="4400" dirty="0" smtClean="0">
                <a:solidFill>
                  <a:srgbClr val="0000FF"/>
                </a:solidFill>
              </a:rPr>
              <a:t>бундай босқичма-босқич </a:t>
            </a:r>
            <a:r>
              <a:rPr lang="uz-Cyrl-UZ" sz="4400" dirty="0">
                <a:solidFill>
                  <a:srgbClr val="0000FF"/>
                </a:solidFill>
              </a:rPr>
              <a:t>ёндашув </a:t>
            </a:r>
            <a:r>
              <a:rPr lang="uz-Cyrl-UZ" sz="4400" dirty="0" smtClean="0">
                <a:solidFill>
                  <a:srgbClr val="0000FF"/>
                </a:solidFill>
              </a:rPr>
              <a:t>тренинг дастурининг асосини ташкил қилади</a:t>
            </a:r>
            <a:r>
              <a:rPr lang="uz-Cyrl-UZ" sz="4400" dirty="0">
                <a:solidFill>
                  <a:srgbClr val="0000FF"/>
                </a:solidFill>
              </a:rPr>
              <a:t>. </a:t>
            </a:r>
            <a:r>
              <a:rPr lang="uz-Cyrl-UZ" sz="4400" dirty="0" smtClean="0">
                <a:solidFill>
                  <a:srgbClr val="0000FF"/>
                </a:solidFill>
              </a:rPr>
              <a:t>Иштирокчиларнинг "Мен-образи" </a:t>
            </a:r>
            <a:r>
              <a:rPr lang="uz-Cyrl-UZ" sz="4400" dirty="0">
                <a:solidFill>
                  <a:srgbClr val="0000FF"/>
                </a:solidFill>
              </a:rPr>
              <a:t>билан ишлаш </a:t>
            </a:r>
            <a:r>
              <a:rPr lang="uz-Cyrl-UZ" sz="4400" dirty="0" smtClean="0">
                <a:solidFill>
                  <a:srgbClr val="0000FF"/>
                </a:solidFill>
              </a:rPr>
              <a:t>биринчидан бошлаб то </a:t>
            </a:r>
            <a:r>
              <a:rPr lang="uz-Cyrl-UZ" sz="4400" dirty="0">
                <a:solidFill>
                  <a:srgbClr val="0000FF"/>
                </a:solidFill>
              </a:rPr>
              <a:t>сўнгги </a:t>
            </a:r>
            <a:r>
              <a:rPr lang="uz-Cyrl-UZ" sz="4400" dirty="0" smtClean="0">
                <a:solidFill>
                  <a:srgbClr val="0000FF"/>
                </a:solidFill>
              </a:rPr>
              <a:t>учрашувгача </a:t>
            </a:r>
            <a:r>
              <a:rPr lang="uz-Cyrl-UZ" sz="4400" dirty="0">
                <a:solidFill>
                  <a:srgbClr val="0000FF"/>
                </a:solidFill>
              </a:rPr>
              <a:t>олиб борилади.</a:t>
            </a:r>
            <a:endParaRPr lang="ru-RU" sz="4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25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309654" y="261444"/>
            <a:ext cx="97155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uz-Cyrl-UZ" sz="2800" dirty="0"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813447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z-Latn-UZ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06" y="17463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7" descr="uzor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7793" y="0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42196" y="2341180"/>
            <a:ext cx="9483025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Aft>
                <a:spcPts val="0"/>
              </a:spcAft>
            </a:pP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20890" y="771017"/>
            <a:ext cx="892563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z-Cyrl-UZ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Тренинг давомида ўз-ўзини билиш ва гуруҳ аъзоларининг "Мен-образ"и билан ишлаш жараёнига кўмаклашувчи асосий </a:t>
            </a:r>
            <a:r>
              <a:rPr lang="uz-Cyrl-UZ" sz="32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механизмлардан </a:t>
            </a:r>
            <a:r>
              <a:rPr lang="uz-Cyrl-UZ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бири </a:t>
            </a:r>
            <a:r>
              <a:rPr lang="uz-Cyrl-UZ" sz="32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бу - қайта </a:t>
            </a:r>
            <a:r>
              <a:rPr lang="uz-Cyrl-UZ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алоқадир</a:t>
            </a:r>
            <a:r>
              <a:rPr lang="uz-Cyrl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uz-Cyrl-UZ" sz="4000" dirty="0" smtClean="0">
                <a:solidFill>
                  <a:srgbClr val="00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Қайта  алоқа - инсоннинг </a:t>
            </a:r>
            <a:r>
              <a:rPr lang="uz-Cyrl-UZ" sz="4000" dirty="0">
                <a:solidFill>
                  <a:srgbClr val="00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ўзи ҳақида ташқаридан оладиган </a:t>
            </a:r>
            <a:r>
              <a:rPr lang="uz-Cyrl-UZ" sz="4000" dirty="0" smtClean="0">
                <a:solidFill>
                  <a:srgbClr val="00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маълумоти. </a:t>
            </a:r>
            <a:r>
              <a:rPr lang="uz-Cyrl-UZ" sz="4000" dirty="0">
                <a:solidFill>
                  <a:srgbClr val="00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Фикр-мулоҳаза ҳаракати туфайли инсон ўз </a:t>
            </a:r>
            <a:r>
              <a:rPr lang="uz-Cyrl-UZ" sz="4000" dirty="0" smtClean="0">
                <a:solidFill>
                  <a:srgbClr val="00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ҳулқ-атворини  коррекция қилиши </a:t>
            </a:r>
            <a:r>
              <a:rPr lang="uz-Cyrl-UZ" sz="4000" dirty="0">
                <a:solidFill>
                  <a:srgbClr val="0000FF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мумкин.</a:t>
            </a:r>
            <a:endParaRPr lang="ru-RU" sz="4000" dirty="0">
              <a:solidFill>
                <a:srgbClr val="0000FF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614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5909" y="655093"/>
            <a:ext cx="10849971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Қайта</a:t>
            </a:r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алоқа</a:t>
            </a:r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бошқа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одамга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қаратилган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хабар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бўлиб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сиз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қандай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идрок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қилишингизда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ўзаро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муносабатда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нимани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ҳис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қилишингиз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унинг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ҳулқ-атвори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сизда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қандай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хисларни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уйғотишидир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Қайта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алоқанинг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тавсифи</a:t>
            </a:r>
            <a:r>
              <a:rPr lang="ru-RU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uz-Cyrl-UZ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uz-Cyrl-UZ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 </a:t>
            </a:r>
            <a:r>
              <a:rPr lang="uz-Cyrl-UZ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билмаган, </a:t>
            </a:r>
            <a:r>
              <a:rPr lang="uz-Cyrl-UZ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бошқа одамларга таъсиримиз ҳақида маълумотни ўз ичига олади;</a:t>
            </a:r>
            <a:endParaRPr lang="ru-RU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z-Cyrl-UZ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бир </a:t>
            </a:r>
            <a:r>
              <a:rPr lang="uz-Cyrl-UZ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киши </a:t>
            </a:r>
            <a:r>
              <a:rPr lang="uz-Cyrl-UZ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ёки гуруҳ бошқаларнинг хатти-ҳаракатларига ёрдам бериш ёки уларни тузатиш учун ўз реакцияларини билдирганда амалга оширилади;</a:t>
            </a:r>
            <a:endParaRPr lang="ru-RU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uz-Cyrl-UZ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ўзингизни бошқалар кўргандек кўришга, атрофимиздаги одамлар бизни қандай қабул қилишларини билишга ёрдам беради.</a:t>
            </a:r>
            <a:endParaRPr lang="ru-RU" sz="28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4109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96537" y="1596788"/>
            <a:ext cx="1063432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err="1">
                <a:solidFill>
                  <a:srgbClr val="000081"/>
                </a:solidFill>
                <a:latin typeface="TimesNewRoman"/>
              </a:rPr>
              <a:t>Лафт</a:t>
            </a:r>
            <a:r>
              <a:rPr lang="ru-RU" sz="4800" dirty="0">
                <a:solidFill>
                  <a:srgbClr val="000081"/>
                </a:solidFill>
                <a:latin typeface="TimesNewRoman"/>
              </a:rPr>
              <a:t> Джозеф </a:t>
            </a:r>
            <a:r>
              <a:rPr lang="ru-RU" sz="4800" dirty="0" err="1" smtClean="0">
                <a:solidFill>
                  <a:srgbClr val="000081"/>
                </a:solidFill>
                <a:latin typeface="TimesNewRoman"/>
              </a:rPr>
              <a:t>ва</a:t>
            </a:r>
            <a:r>
              <a:rPr lang="ru-RU" sz="4800" dirty="0" smtClean="0">
                <a:solidFill>
                  <a:srgbClr val="000081"/>
                </a:solidFill>
                <a:latin typeface="TimesNewRoman"/>
              </a:rPr>
              <a:t> </a:t>
            </a:r>
            <a:r>
              <a:rPr lang="ru-RU" sz="4800" dirty="0">
                <a:solidFill>
                  <a:srgbClr val="000081"/>
                </a:solidFill>
                <a:latin typeface="TimesNewRoman"/>
              </a:rPr>
              <a:t>Гарри </a:t>
            </a:r>
            <a:r>
              <a:rPr lang="ru-RU" sz="4800" dirty="0" err="1" smtClean="0">
                <a:solidFill>
                  <a:srgbClr val="000081"/>
                </a:solidFill>
                <a:latin typeface="TimesNewRoman"/>
              </a:rPr>
              <a:t>Инграм</a:t>
            </a:r>
            <a:r>
              <a:rPr lang="ru-RU" sz="4800" dirty="0" smtClean="0">
                <a:solidFill>
                  <a:srgbClr val="000081"/>
                </a:solidFill>
                <a:latin typeface="TimesNewRoman"/>
              </a:rPr>
              <a:t> </a:t>
            </a:r>
            <a:r>
              <a:rPr lang="ru-RU" sz="4800" dirty="0" err="1" smtClean="0">
                <a:solidFill>
                  <a:srgbClr val="000081"/>
                </a:solidFill>
                <a:latin typeface="TimesNewRoman"/>
              </a:rPr>
              <a:t>томонидан</a:t>
            </a:r>
            <a:r>
              <a:rPr lang="ru-RU" sz="4800" dirty="0" smtClean="0">
                <a:solidFill>
                  <a:srgbClr val="000081"/>
                </a:solidFill>
                <a:latin typeface="TimesNewRoman"/>
              </a:rPr>
              <a:t> </a:t>
            </a:r>
            <a:r>
              <a:rPr lang="ru-RU" sz="4800" dirty="0" err="1" smtClean="0">
                <a:solidFill>
                  <a:srgbClr val="000081"/>
                </a:solidFill>
                <a:latin typeface="TimesNewRoman"/>
              </a:rPr>
              <a:t>таклиф</a:t>
            </a:r>
            <a:r>
              <a:rPr lang="ru-RU" sz="4800" dirty="0" smtClean="0">
                <a:solidFill>
                  <a:srgbClr val="000081"/>
                </a:solidFill>
                <a:latin typeface="TimesNewRoman"/>
              </a:rPr>
              <a:t> </a:t>
            </a:r>
            <a:r>
              <a:rPr lang="ru-RU" sz="4800" dirty="0" err="1" smtClean="0">
                <a:solidFill>
                  <a:srgbClr val="000081"/>
                </a:solidFill>
                <a:latin typeface="TimesNewRoman"/>
              </a:rPr>
              <a:t>этилган</a:t>
            </a:r>
            <a:r>
              <a:rPr lang="ru-RU" sz="4800" i="1" dirty="0"/>
              <a:t> </a:t>
            </a:r>
            <a:r>
              <a:rPr lang="ru-RU" sz="4800" b="1" dirty="0" smtClean="0">
                <a:solidFill>
                  <a:srgbClr val="C00000"/>
                </a:solidFill>
              </a:rPr>
              <a:t>ДЖОГАРИ </a:t>
            </a:r>
            <a:r>
              <a:rPr lang="ru-RU" sz="4800" b="1" dirty="0" err="1" smtClean="0">
                <a:solidFill>
                  <a:srgbClr val="C00000"/>
                </a:solidFill>
              </a:rPr>
              <a:t>диаграммаси</a:t>
            </a:r>
            <a:endParaRPr lang="ru-RU" sz="4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45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633412"/>
          </a:xfrm>
        </p:spPr>
        <p:txBody>
          <a:bodyPr>
            <a:normAutofit fontScale="90000"/>
          </a:bodyPr>
          <a:lstStyle/>
          <a:p>
            <a:r>
              <a:rPr lang="uz-Cyrl-UZ" alt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z-Cyrl-UZ" altLang="ru-RU" sz="4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40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79" name="Объект 2"/>
          <p:cNvSpPr>
            <a:spLocks noGrp="1"/>
          </p:cNvSpPr>
          <p:nvPr>
            <p:ph idx="1"/>
          </p:nvPr>
        </p:nvSpPr>
        <p:spPr>
          <a:xfrm>
            <a:off x="1631950" y="908051"/>
            <a:ext cx="9436384" cy="56054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uz-Cyrl-UZ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7" descr="uzor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06" y="17463"/>
            <a:ext cx="8573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17" descr="uzor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7793" y="0"/>
            <a:ext cx="82420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7857" y="356996"/>
            <a:ext cx="8093122" cy="570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535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787</TotalTime>
  <Words>510</Words>
  <Application>Microsoft Office PowerPoint</Application>
  <PresentationFormat>Широкоэкранный</PresentationFormat>
  <Paragraphs>48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2" baseType="lpstr">
      <vt:lpstr>Arial Unicode MS</vt:lpstr>
      <vt:lpstr>Arial</vt:lpstr>
      <vt:lpstr>Calibri</vt:lpstr>
      <vt:lpstr>Garamond</vt:lpstr>
      <vt:lpstr>Monotype Corsiva</vt:lpstr>
      <vt:lpstr>Palatino Linotype</vt:lpstr>
      <vt:lpstr>Tahoma</vt:lpstr>
      <vt:lpstr>Times New Roman</vt:lpstr>
      <vt:lpstr>TimesNewRoman</vt:lpstr>
      <vt:lpstr>Wingdings</vt:lpstr>
      <vt:lpstr>Натуральные материалы</vt:lpstr>
      <vt:lpstr>Базовая</vt:lpstr>
      <vt:lpstr>Презентация PowerPoint</vt:lpstr>
      <vt:lpstr>Режа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133</cp:revision>
  <dcterms:created xsi:type="dcterms:W3CDTF">2021-03-12T12:19:27Z</dcterms:created>
  <dcterms:modified xsi:type="dcterms:W3CDTF">2022-03-11T19:45:49Z</dcterms:modified>
</cp:coreProperties>
</file>