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notesMasterIdLst>
    <p:notesMasterId r:id="rId24"/>
  </p:notesMasterIdLst>
  <p:handoutMasterIdLst>
    <p:handoutMasterId r:id="rId25"/>
  </p:handoutMasterIdLst>
  <p:sldIdLst>
    <p:sldId id="256" r:id="rId5"/>
    <p:sldId id="275" r:id="rId6"/>
    <p:sldId id="283" r:id="rId7"/>
    <p:sldId id="284" r:id="rId8"/>
    <p:sldId id="285" r:id="rId9"/>
    <p:sldId id="280" r:id="rId10"/>
    <p:sldId id="281" r:id="rId11"/>
    <p:sldId id="269" r:id="rId12"/>
    <p:sldId id="268" r:id="rId13"/>
    <p:sldId id="263" r:id="rId14"/>
    <p:sldId id="264" r:id="rId15"/>
    <p:sldId id="270" r:id="rId16"/>
    <p:sldId id="271" r:id="rId17"/>
    <p:sldId id="272" r:id="rId18"/>
    <p:sldId id="273" r:id="rId19"/>
    <p:sldId id="276" r:id="rId20"/>
    <p:sldId id="277" r:id="rId21"/>
    <p:sldId id="266" r:id="rId22"/>
    <p:sldId id="278" r:id="rId23"/>
  </p:sldIdLst>
  <p:sldSz cx="9144000" cy="5143500" type="screen16x9"/>
  <p:notesSz cx="6858000" cy="9144000"/>
  <p:defaultTextStyle>
    <a:defPPr>
      <a:defRPr lang="ru-RU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CB2"/>
    <a:srgbClr val="44609E"/>
    <a:srgbClr val="D9E4FB"/>
    <a:srgbClr val="3B7AB2"/>
    <a:srgbClr val="00BC55"/>
    <a:srgbClr val="74B7D2"/>
    <a:srgbClr val="52A5C7"/>
    <a:srgbClr val="3B94B7"/>
    <a:srgbClr val="F3B403"/>
    <a:srgbClr val="3B8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533" autoAdjust="0"/>
  </p:normalViewPr>
  <p:slideViewPr>
    <p:cSldViewPr snapToGrid="0">
      <p:cViewPr>
        <p:scale>
          <a:sx n="90" d="100"/>
          <a:sy n="90" d="100"/>
        </p:scale>
        <p:origin x="-630" y="-1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25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F68E2-8283-46B6-8FBF-264D443BE55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6C573-8121-487C-B7E4-735E1C5AD7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97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78110" y="1417049"/>
            <a:ext cx="6465279" cy="614344"/>
          </a:xfrm>
          <a:prstGeom prst="rect">
            <a:avLst/>
          </a:prstGeom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34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Введите 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7510" y="2857665"/>
            <a:ext cx="4321480" cy="1241822"/>
          </a:xfrm>
          <a:prstGeom prst="rect">
            <a:avLst/>
          </a:prstGeom>
          <a:ln>
            <a:noFill/>
          </a:ln>
          <a:effectLst/>
        </p:spPr>
        <p:txBody>
          <a:bodyPr lIns="77925" tIns="38963" rIns="77925" bIns="38963"/>
          <a:lstStyle>
            <a:lvl1pPr marL="0" indent="0" algn="ctr">
              <a:buNone/>
              <a:defRPr sz="1500" b="0">
                <a:solidFill>
                  <a:srgbClr val="557299"/>
                </a:solidFill>
              </a:defRPr>
            </a:lvl1pPr>
            <a:lvl2pPr marL="292219" indent="0" algn="ctr">
              <a:buNone/>
              <a:defRPr sz="1300"/>
            </a:lvl2pPr>
            <a:lvl3pPr marL="584439" indent="0" algn="ctr">
              <a:buNone/>
              <a:defRPr sz="1200"/>
            </a:lvl3pPr>
            <a:lvl4pPr marL="876658" indent="0" algn="ctr">
              <a:buNone/>
              <a:defRPr sz="1000"/>
            </a:lvl4pPr>
            <a:lvl5pPr marL="1168878" indent="0" algn="ctr">
              <a:buNone/>
              <a:defRPr sz="1000"/>
            </a:lvl5pPr>
            <a:lvl6pPr marL="1461097" indent="0" algn="ctr">
              <a:buNone/>
              <a:defRPr sz="1000"/>
            </a:lvl6pPr>
            <a:lvl7pPr marL="1753316" indent="0" algn="ctr">
              <a:buNone/>
              <a:defRPr sz="1000"/>
            </a:lvl7pPr>
            <a:lvl8pPr marL="2045536" indent="0" algn="ctr">
              <a:buNone/>
              <a:defRPr sz="1000"/>
            </a:lvl8pPr>
            <a:lvl9pPr marL="2337755" indent="0" algn="ctr">
              <a:buNone/>
              <a:defRPr sz="1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08057" y="3326345"/>
            <a:ext cx="2927631" cy="52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7050" y="3325530"/>
            <a:ext cx="2927631" cy="52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7050" y="3971373"/>
            <a:ext cx="2927631" cy="52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08057" y="3971373"/>
            <a:ext cx="2927631" cy="523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 baseline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</p:spTree>
    <p:extLst>
      <p:ext uri="{BB962C8B-B14F-4D97-AF65-F5344CB8AC3E}">
        <p14:creationId xmlns:p14="http://schemas.microsoft.com/office/powerpoint/2010/main" val="188923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4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5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6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7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129771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33043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101707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6243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14756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6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7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8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10695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339361" y="481097"/>
            <a:ext cx="6465279" cy="243601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  <a:effectLst/>
        </p:spPr>
        <p:txBody>
          <a:bodyPr lIns="77925" tIns="38963" rIns="77925" bIns="38963" anchor="ctr"/>
          <a:lstStyle>
            <a:lvl1pPr algn="ctr">
              <a:defRPr sz="2600" b="0">
                <a:solidFill>
                  <a:srgbClr val="5572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Место для вопроса</a:t>
            </a:r>
          </a:p>
        </p:txBody>
      </p:sp>
      <p:sp>
        <p:nvSpPr>
          <p:cNvPr id="37" name="Текст Прав"/>
          <p:cNvSpPr>
            <a:spLocks noGrp="1"/>
          </p:cNvSpPr>
          <p:nvPr>
            <p:ph type="body" sz="quarter" idx="11" hasCustomPrompt="1"/>
          </p:nvPr>
        </p:nvSpPr>
        <p:spPr>
          <a:xfrm>
            <a:off x="1510870" y="3326345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Правильный ответ</a:t>
            </a:r>
          </a:p>
        </p:txBody>
      </p:sp>
      <p:sp>
        <p:nvSpPr>
          <p:cNvPr id="38" name="Текст Неправ1"/>
          <p:cNvSpPr>
            <a:spLocks noGrp="1"/>
          </p:cNvSpPr>
          <p:nvPr>
            <p:ph type="body" sz="quarter" idx="12" hasCustomPrompt="1"/>
          </p:nvPr>
        </p:nvSpPr>
        <p:spPr>
          <a:xfrm>
            <a:off x="4709863" y="3325530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39" name="Текст Неправ2"/>
          <p:cNvSpPr>
            <a:spLocks noGrp="1"/>
          </p:cNvSpPr>
          <p:nvPr>
            <p:ph type="body" sz="quarter" idx="13" hasCustomPrompt="1"/>
          </p:nvPr>
        </p:nvSpPr>
        <p:spPr>
          <a:xfrm>
            <a:off x="4709863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  <p:sp>
        <p:nvSpPr>
          <p:cNvPr id="40" name="Текст Неправ3"/>
          <p:cNvSpPr>
            <a:spLocks noGrp="1"/>
          </p:cNvSpPr>
          <p:nvPr>
            <p:ph type="body" sz="quarter" idx="14" hasCustomPrompt="1"/>
          </p:nvPr>
        </p:nvSpPr>
        <p:spPr>
          <a:xfrm>
            <a:off x="1510870" y="3971373"/>
            <a:ext cx="2927631" cy="523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+mn-lt"/>
                <a:cs typeface="Segoe UI Light" panose="020B0502040204020203" pitchFamily="34" charset="0"/>
              </a:defRPr>
            </a:lvl1pPr>
            <a:lvl2pPr marL="292219" indent="0">
              <a:buNone/>
              <a:defRPr sz="1300" b="1"/>
            </a:lvl2pPr>
            <a:lvl3pPr marL="584439" indent="0">
              <a:buNone/>
              <a:defRPr sz="1200" b="1"/>
            </a:lvl3pPr>
            <a:lvl4pPr marL="876658" indent="0">
              <a:buNone/>
              <a:defRPr sz="1000" b="1"/>
            </a:lvl4pPr>
            <a:lvl5pPr marL="1168878" indent="0">
              <a:buNone/>
              <a:defRPr sz="1000" b="1"/>
            </a:lvl5pPr>
            <a:lvl6pPr marL="1461097" indent="0">
              <a:buNone/>
              <a:defRPr sz="1000" b="1"/>
            </a:lvl6pPr>
            <a:lvl7pPr marL="1753316" indent="0">
              <a:buNone/>
              <a:defRPr sz="1000" b="1"/>
            </a:lvl7pPr>
            <a:lvl8pPr marL="2045536" indent="0">
              <a:buNone/>
              <a:defRPr sz="1000" b="1"/>
            </a:lvl8pPr>
            <a:lvl9pPr marL="2337755" indent="0">
              <a:buNone/>
              <a:defRPr sz="1000" b="1"/>
            </a:lvl9pPr>
          </a:lstStyle>
          <a:p>
            <a:pPr lvl="0"/>
            <a:r>
              <a:rPr lang="ru-RU" dirty="0"/>
              <a:t>Неправильный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16516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230596" y="1221288"/>
            <a:ext cx="4682807" cy="1954060"/>
          </a:xfrm>
          <a:prstGeom prst="rect">
            <a:avLst/>
          </a:prstGeom>
          <a:noFill/>
          <a:ln w="38100">
            <a:noFill/>
          </a:ln>
        </p:spPr>
        <p:txBody>
          <a:bodyPr vert="horz" lIns="77925" tIns="38963" rIns="77925" bIns="38963" rtlCol="0" anchor="ctr">
            <a:noAutofit/>
          </a:bodyPr>
          <a:lstStyle>
            <a:lvl1pPr algn="ctr">
              <a:defRPr sz="3100" b="0">
                <a:solidFill>
                  <a:srgbClr val="557299"/>
                </a:solidFill>
                <a:latin typeface="Arial" panose="020B0604020202020204" pitchFamily="34" charset="0"/>
                <a:ea typeface="Roboto Cn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Введите сюда текст поздравления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13013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0" r:id="rId2"/>
    <p:sldLayoutId id="2147483721" r:id="rId3"/>
    <p:sldLayoutId id="2147483716" r:id="rId4"/>
    <p:sldLayoutId id="2147483715" r:id="rId5"/>
    <p:sldLayoutId id="2147483714" r:id="rId6"/>
    <p:sldLayoutId id="2147483712" r:id="rId7"/>
    <p:sldLayoutId id="2147483710" r:id="rId8"/>
    <p:sldLayoutId id="2147483709" r:id="rId9"/>
    <p:sldLayoutId id="2147483722" r:id="rId10"/>
  </p:sldLayoutIdLst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xStyles>
    <p:titleStyle>
      <a:lvl1pPr algn="l" defTabSz="584439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110" indent="-146110" algn="l" defTabSz="584439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8329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0548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2768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14987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7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426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91645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83865" indent="-146110" algn="l" defTabSz="584439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2219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4439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6658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8878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61097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53316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45536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37755" algn="l" defTabSz="5844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kissclipart.com/20181106/rcq/kissclipart-of-a-blackboard-with-teacher-clipart-teacher-clip-9a50f5bc8fef13f1.jpg" TargetMode="External"/><Relationship Id="rId2" Type="http://schemas.openxmlformats.org/officeDocument/2006/relationships/hyperlink" Target="https://st3.depositphotos.com/1012885/15820/i/950/depositphotos_158201444-stock-photo-hi-res-graphic-textures-and.jpg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935" y="720473"/>
            <a:ext cx="8559209" cy="1512364"/>
          </a:xfrm>
        </p:spPr>
        <p:txBody>
          <a:bodyPr/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Интерактивный тест по произведению А.С.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Пушкина  </a:t>
            </a:r>
            <a:r>
              <a:rPr lang="ru-RU" sz="2400" dirty="0" smtClean="0">
                <a:solidFill>
                  <a:srgbClr val="44609E"/>
                </a:solidFill>
                <a:latin typeface="+mn-lt"/>
                <a:ea typeface="+mn-ea"/>
              </a:rPr>
              <a:t/>
            </a:r>
            <a:br>
              <a:rPr lang="ru-RU" sz="2400" dirty="0" smtClean="0">
                <a:solidFill>
                  <a:srgbClr val="44609E"/>
                </a:solidFill>
                <a:latin typeface="+mn-lt"/>
                <a:ea typeface="+mn-ea"/>
              </a:rPr>
            </a:b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«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rPr>
              <a:t>Сказка о мёртвой царевне и о семи богатырях»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1971" y="3304233"/>
            <a:ext cx="4889648" cy="1241822"/>
          </a:xfrm>
        </p:spPr>
        <p:txBody>
          <a:bodyPr/>
          <a:lstStyle/>
          <a:p>
            <a:pPr algn="just"/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Автор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: Чубаева Н.Н, педагог - воспитатель МОУ «С(К)ОШИ №4» высшей квалификационной категории, г. Магнитогорск, Челябинская область</a:t>
            </a:r>
          </a:p>
        </p:txBody>
      </p:sp>
      <p:pic>
        <p:nvPicPr>
          <p:cNvPr id="1026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48835" y="2132959"/>
            <a:ext cx="468762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УМК: «Школа России»</a:t>
            </a:r>
          </a:p>
          <a:p>
            <a:pPr algn="ctr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Предмет: литературное чтение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95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7507" y="382772"/>
            <a:ext cx="6060557" cy="3416320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юный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друг! 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совершил великий подвиг - прочитал целиком  сказку А.С. Пушкина «Сказка о мёртвой царевне и о семи богатырях». Я уверенна, что чтение этой сказки было интересным и увлекательным. Ответь на вопросы теста по сказке и поделись со мной своими знаниями. 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3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7507" y="382772"/>
            <a:ext cx="6060557" cy="3046988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каждому вопросу представлено 4 варианта ответа. С помощью нажатия левой клавиши мыши выбери ответ. Если ответ неправильный, то на прямоугольнике загорится квадрат  красного цвета. Если ответ верный, то перейдешь на другой слайд автоматически</a:t>
            </a:r>
          </a:p>
        </p:txBody>
      </p:sp>
    </p:spTree>
    <p:extLst>
      <p:ext uri="{BB962C8B-B14F-4D97-AF65-F5344CB8AC3E}">
        <p14:creationId xmlns:p14="http://schemas.microsoft.com/office/powerpoint/2010/main" val="30055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7507" y="382772"/>
            <a:ext cx="6060557" cy="3416320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 себя сам!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Возьми листок и ручку и фиксируй количество попыток правильного ответа на каждый вопрос. Если ты ответил на вопрос правильно с первой попытки, то ставь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балла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если со второй –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балла,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с третьей попытки –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балла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если с четвёртой –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балл</a:t>
            </a:r>
          </a:p>
        </p:txBody>
      </p:sp>
    </p:spTree>
    <p:extLst>
      <p:ext uri="{BB962C8B-B14F-4D97-AF65-F5344CB8AC3E}">
        <p14:creationId xmlns:p14="http://schemas.microsoft.com/office/powerpoint/2010/main" val="159917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7507" y="382772"/>
            <a:ext cx="6060557" cy="2677656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ты набрал общее количество баллов: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40-48 баллов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«5»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– 39 баллов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«4»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– 30 баллов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«3»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Менее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баллов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«2»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ЖЕЛАЮ УДАЧИ!</a:t>
            </a:r>
          </a:p>
        </p:txBody>
      </p:sp>
    </p:spTree>
    <p:extLst>
      <p:ext uri="{BB962C8B-B14F-4D97-AF65-F5344CB8AC3E}">
        <p14:creationId xmlns:p14="http://schemas.microsoft.com/office/powerpoint/2010/main" val="118447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А.С. Пушкин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1510870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К.И</a:t>
            </a:r>
            <a:r>
              <a:rPr lang="ru-RU" dirty="0"/>
              <a:t>. Чуковский</a:t>
            </a:r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С. Я. Маршак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М.Ю</a:t>
            </a:r>
            <a:r>
              <a:rPr lang="ru-RU" dirty="0"/>
              <a:t>. Лермонтов</a:t>
            </a:r>
          </a:p>
        </p:txBody>
      </p:sp>
      <p:sp>
        <p:nvSpPr>
          <p:cNvPr id="15" name="Ромб 14"/>
          <p:cNvSpPr/>
          <p:nvPr/>
        </p:nvSpPr>
        <p:spPr>
          <a:xfrm>
            <a:off x="4894790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1695797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1. Автором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произведения «Сказка о мёртвой царевне и о семи богатырях» является:</a:t>
            </a:r>
          </a:p>
        </p:txBody>
      </p:sp>
    </p:spTree>
    <p:extLst>
      <p:ext uri="{BB962C8B-B14F-4D97-AF65-F5344CB8AC3E}">
        <p14:creationId xmlns:p14="http://schemas.microsoft.com/office/powerpoint/2010/main" val="20882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326130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Волшебные </a:t>
            </a:r>
            <a:r>
              <a:rPr lang="ru-RU" dirty="0" smtClean="0"/>
              <a:t>сказки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Бытовые сказки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Сказки о животных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Докучные сказки</a:t>
            </a:r>
          </a:p>
        </p:txBody>
      </p:sp>
      <p:sp>
        <p:nvSpPr>
          <p:cNvPr id="18" name="Ромб 17"/>
          <p:cNvSpPr/>
          <p:nvPr/>
        </p:nvSpPr>
        <p:spPr>
          <a:xfrm>
            <a:off x="1695797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4894790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2. К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какому из перечисленных видов сказок относиться «Сказка о мёртвой царевне и о семи богатырях»?</a:t>
            </a:r>
          </a:p>
        </p:txBody>
      </p:sp>
    </p:spTree>
    <p:extLst>
      <p:ext uri="{BB962C8B-B14F-4D97-AF65-F5344CB8AC3E}">
        <p14:creationId xmlns:p14="http://schemas.microsoft.com/office/powerpoint/2010/main" val="19561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Царевну</a:t>
            </a:r>
            <a:endParaRPr lang="ru-RU" dirty="0"/>
          </a:p>
        </p:txBody>
      </p:sp>
      <p:sp>
        <p:nvSpPr>
          <p:cNvPr id="28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Собаку</a:t>
            </a:r>
            <a:endParaRPr lang="ru-RU" dirty="0"/>
          </a:p>
        </p:txBody>
      </p:sp>
      <p:sp>
        <p:nvSpPr>
          <p:cNvPr id="27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Служанку</a:t>
            </a:r>
            <a:endParaRPr lang="ru-RU" dirty="0"/>
          </a:p>
        </p:txBody>
      </p:sp>
      <p:sp>
        <p:nvSpPr>
          <p:cNvPr id="29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Царицу</a:t>
            </a:r>
            <a:endParaRPr lang="ru-RU" dirty="0"/>
          </a:p>
        </p:txBody>
      </p:sp>
      <p:sp>
        <p:nvSpPr>
          <p:cNvPr id="8" name="Ромб 7"/>
          <p:cNvSpPr/>
          <p:nvPr/>
        </p:nvSpPr>
        <p:spPr>
          <a:xfrm>
            <a:off x="1695797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4897291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0" name="Ромб 9"/>
          <p:cNvSpPr/>
          <p:nvPr/>
        </p:nvSpPr>
        <p:spPr>
          <a:xfrm>
            <a:off x="4897291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39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3. Какую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героиню характеризуют строки: «Белолица, черноброва, нраву кроткого такого…»?</a:t>
            </a:r>
          </a:p>
        </p:txBody>
      </p:sp>
    </p:spTree>
    <p:extLst>
      <p:ext uri="{BB962C8B-B14F-4D97-AF65-F5344CB8AC3E}">
        <p14:creationId xmlns:p14="http://schemas.microsoft.com/office/powerpoint/2010/main" val="286288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27" grpId="0" animBg="1"/>
      <p:bldP spid="29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Зеркалу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Чернавке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Царю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Королевичу Елисею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4894790" y="4072759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4894790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1695797" y="3398284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2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4.	Какому герою сказки принадлежат слова: «Ты прекрасна, спору нет, но царевна всё ж милее, всё ж румяней и белее»?</a:t>
            </a:r>
          </a:p>
        </p:txBody>
      </p:sp>
    </p:spTree>
    <p:extLst>
      <p:ext uri="{BB962C8B-B14F-4D97-AF65-F5344CB8AC3E}">
        <p14:creationId xmlns:p14="http://schemas.microsoft.com/office/powerpoint/2010/main" val="392688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Чернавка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1510870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Жених Елисей</a:t>
            </a:r>
            <a:endParaRPr lang="ru-RU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Царица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Царь</a:t>
            </a:r>
            <a:endParaRPr lang="ru-RU" dirty="0"/>
          </a:p>
        </p:txBody>
      </p:sp>
      <p:sp>
        <p:nvSpPr>
          <p:cNvPr id="15" name="Ромб 14"/>
          <p:cNvSpPr/>
          <p:nvPr/>
        </p:nvSpPr>
        <p:spPr>
          <a:xfrm>
            <a:off x="4894790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1695797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5.Кто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из героев отвёл царевну в «глушь лесную»?</a:t>
            </a:r>
          </a:p>
        </p:txBody>
      </p:sp>
    </p:spTree>
    <p:extLst>
      <p:ext uri="{BB962C8B-B14F-4D97-AF65-F5344CB8AC3E}">
        <p14:creationId xmlns:p14="http://schemas.microsoft.com/office/powerpoint/2010/main" val="74823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 Богатырей</a:t>
            </a:r>
            <a:endParaRPr lang="ru-RU" dirty="0"/>
          </a:p>
        </p:txBody>
      </p:sp>
      <p:sp>
        <p:nvSpPr>
          <p:cNvPr id="12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будке собаки</a:t>
            </a:r>
            <a:endParaRPr lang="ru-RU" dirty="0"/>
          </a:p>
        </p:txBody>
      </p:sp>
      <p:sp>
        <p:nvSpPr>
          <p:cNvPr id="13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 Солнца</a:t>
            </a:r>
            <a:endParaRPr lang="ru-RU" dirty="0"/>
          </a:p>
        </p:txBody>
      </p:sp>
      <p:sp>
        <p:nvSpPr>
          <p:cNvPr id="14" name="Текст Прав"/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 Королевича Елисея</a:t>
            </a:r>
            <a:endParaRPr lang="ru-RU" dirty="0"/>
          </a:p>
        </p:txBody>
      </p:sp>
      <p:sp>
        <p:nvSpPr>
          <p:cNvPr id="15" name="Ромб 14"/>
          <p:cNvSpPr/>
          <p:nvPr/>
        </p:nvSpPr>
        <p:spPr>
          <a:xfrm>
            <a:off x="1695797" y="4072759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4894790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2" name="Ромб 21"/>
          <p:cNvSpPr/>
          <p:nvPr/>
        </p:nvSpPr>
        <p:spPr>
          <a:xfrm>
            <a:off x="1695797" y="3398284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3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6.Где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нашла приют царевна?</a:t>
            </a:r>
          </a:p>
        </p:txBody>
      </p:sp>
    </p:spTree>
    <p:extLst>
      <p:ext uri="{BB962C8B-B14F-4D97-AF65-F5344CB8AC3E}">
        <p14:creationId xmlns:p14="http://schemas.microsoft.com/office/powerpoint/2010/main" val="262449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326130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Яблоком</a:t>
            </a:r>
            <a:endParaRPr lang="ru-RU" dirty="0"/>
          </a:p>
        </p:txBody>
      </p:sp>
      <p:sp>
        <p:nvSpPr>
          <p:cNvPr id="15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Ананасом</a:t>
            </a:r>
            <a:endParaRPr lang="ru-RU" dirty="0"/>
          </a:p>
        </p:txBody>
      </p:sp>
      <p:sp>
        <p:nvSpPr>
          <p:cNvPr id="16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Персиком</a:t>
            </a:r>
            <a:endParaRPr lang="ru-RU" dirty="0"/>
          </a:p>
        </p:txBody>
      </p:sp>
      <p:sp>
        <p:nvSpPr>
          <p:cNvPr id="17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Сливой</a:t>
            </a:r>
            <a:endParaRPr lang="ru-RU" dirty="0"/>
          </a:p>
        </p:txBody>
      </p:sp>
      <p:sp>
        <p:nvSpPr>
          <p:cNvPr id="18" name="Ромб 17"/>
          <p:cNvSpPr/>
          <p:nvPr/>
        </p:nvSpPr>
        <p:spPr>
          <a:xfrm>
            <a:off x="1695797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4894790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0" name="Ромб 19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1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7.Каким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фруктом отравила нищенка царевну?</a:t>
            </a:r>
          </a:p>
        </p:txBody>
      </p:sp>
    </p:spTree>
    <p:extLst>
      <p:ext uri="{BB962C8B-B14F-4D97-AF65-F5344CB8AC3E}">
        <p14:creationId xmlns:p14="http://schemas.microsoft.com/office/powerpoint/2010/main" val="425334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8.Кто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помог братьям узнать, что случилось с царевной?</a:t>
            </a:r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Пёс </a:t>
            </a:r>
            <a:r>
              <a:rPr lang="ru-RU" dirty="0" err="1" smtClean="0"/>
              <a:t>Соколко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1510870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Интуиция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Луна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Ветер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4894790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695797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56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9.Где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похоронили богатыри царевну?</a:t>
            </a:r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«пустой горе»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море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болоте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На острове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696825" y="4072759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4895818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895818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696825" y="3398284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35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10. К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какому из перечисленных явлений природы обращался жених Елисей в поисках невесты?</a:t>
            </a:r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 Ветру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 метели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 дождю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К грозе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4895818" y="4072759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4895818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1696825" y="3398284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696825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21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11.Кто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помог Елисею найти царевну?</a:t>
            </a:r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Ветер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4709863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Солнце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Туча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510870" y="3325232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Месяц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1696825" y="4072759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4895818" y="3399405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895818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696825" y="3398284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12.Что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случилось с мачехой, когда она увидела живую царевну?</a:t>
            </a:r>
          </a:p>
        </p:txBody>
      </p:sp>
      <p:sp>
        <p:nvSpPr>
          <p:cNvPr id="7" name="Текст Прав">
            <a:hlinkClick r:id="" action="ppaction://hlinkshowjump?jump=nextslide">
              <a:snd r:embed="rId3" name="chimes.wav"/>
            </a:hlinkClick>
          </p:cNvPr>
          <p:cNvSpPr txBox="1">
            <a:spLocks/>
          </p:cNvSpPr>
          <p:nvPr/>
        </p:nvSpPr>
        <p:spPr>
          <a:xfrm>
            <a:off x="4709863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Умерла</a:t>
            </a:r>
            <a:endParaRPr lang="ru-RU" dirty="0"/>
          </a:p>
        </p:txBody>
      </p:sp>
      <p:sp>
        <p:nvSpPr>
          <p:cNvPr id="8" name="Текст Прав"/>
          <p:cNvSpPr txBox="1">
            <a:spLocks/>
          </p:cNvSpPr>
          <p:nvPr/>
        </p:nvSpPr>
        <p:spPr>
          <a:xfrm>
            <a:off x="1510870" y="3328768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Извинилась</a:t>
            </a:r>
            <a:endParaRPr lang="ru-RU" dirty="0"/>
          </a:p>
        </p:txBody>
      </p:sp>
      <p:sp>
        <p:nvSpPr>
          <p:cNvPr id="9" name="Текст Прав"/>
          <p:cNvSpPr txBox="1">
            <a:spLocks/>
          </p:cNvSpPr>
          <p:nvPr/>
        </p:nvSpPr>
        <p:spPr>
          <a:xfrm>
            <a:off x="4709863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Сошла с ума</a:t>
            </a:r>
            <a:endParaRPr lang="ru-RU" dirty="0"/>
          </a:p>
        </p:txBody>
      </p:sp>
      <p:sp>
        <p:nvSpPr>
          <p:cNvPr id="10" name="Текст Прав"/>
          <p:cNvSpPr txBox="1">
            <a:spLocks/>
          </p:cNvSpPr>
          <p:nvPr/>
        </p:nvSpPr>
        <p:spPr>
          <a:xfrm>
            <a:off x="1510870" y="3998585"/>
            <a:ext cx="2927631" cy="523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txBody>
          <a:bodyPr lIns="582905" tIns="0" rIns="0" bIns="122717" anchor="ctr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0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Segoe UI Light" panose="020B0502040204020203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Убежала</a:t>
            </a:r>
            <a:endParaRPr lang="ru-RU" dirty="0"/>
          </a:p>
        </p:txBody>
      </p:sp>
      <p:sp>
        <p:nvSpPr>
          <p:cNvPr id="11" name="Ромб 10"/>
          <p:cNvSpPr/>
          <p:nvPr/>
        </p:nvSpPr>
        <p:spPr>
          <a:xfrm>
            <a:off x="4894790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695797" y="3402941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894790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1695797" y="4071638"/>
            <a:ext cx="327812" cy="266348"/>
          </a:xfrm>
          <a:prstGeom prst="diamond">
            <a:avLst/>
          </a:prstGeom>
          <a:gradFill flip="none" rotWithShape="1">
            <a:gsLst>
              <a:gs pos="0">
                <a:srgbClr val="74B7D2">
                  <a:shade val="30000"/>
                  <a:satMod val="115000"/>
                </a:srgbClr>
              </a:gs>
              <a:gs pos="50000">
                <a:srgbClr val="74B7D2">
                  <a:shade val="67500"/>
                  <a:satMod val="115000"/>
                </a:srgbClr>
              </a:gs>
              <a:gs pos="100000">
                <a:srgbClr val="74B7D2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86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4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CC33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29729" y="1227582"/>
            <a:ext cx="4684542" cy="774954"/>
          </a:xfrm>
          <a:prstGeom prst="rect">
            <a:avLst/>
          </a:prstGeom>
        </p:spPr>
        <p:txBody>
          <a:bodyPr wrap="none" lIns="77925" tIns="38963" rIns="77925" bIns="38963" anchor="ctr" anchorCtr="0">
            <a:noAutofit/>
          </a:bodyPr>
          <a:lstStyle/>
          <a:p>
            <a:pPr algn="ctr"/>
            <a:r>
              <a:rPr lang="ru-RU" sz="4600" dirty="0" smtClean="0">
                <a:solidFill>
                  <a:srgbClr val="44609E"/>
                </a:solidFill>
                <a:cs typeface="Arial" panose="020B0604020202020204" pitchFamily="34" charset="0"/>
              </a:rPr>
              <a:t>Молодец!</a:t>
            </a:r>
            <a:endParaRPr lang="ru-RU" sz="4600" dirty="0">
              <a:solidFill>
                <a:srgbClr val="44609E"/>
              </a:solidFill>
              <a:cs typeface="Arial" panose="020B0604020202020204" pitchFamily="34" charset="0"/>
            </a:endParaRPr>
          </a:p>
        </p:txBody>
      </p:sp>
      <p:sp>
        <p:nvSpPr>
          <p:cNvPr id="15" name="Ромб 14"/>
          <p:cNvSpPr/>
          <p:nvPr/>
        </p:nvSpPr>
        <p:spPr>
          <a:xfrm>
            <a:off x="3911289" y="2305763"/>
            <a:ext cx="572603" cy="46524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5" name="Ромб 14"/>
          <p:cNvSpPr/>
          <p:nvPr/>
        </p:nvSpPr>
        <p:spPr>
          <a:xfrm>
            <a:off x="3082859" y="2305763"/>
            <a:ext cx="572603" cy="46524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6" name="Ромб 14"/>
          <p:cNvSpPr/>
          <p:nvPr/>
        </p:nvSpPr>
        <p:spPr>
          <a:xfrm>
            <a:off x="4739719" y="2305763"/>
            <a:ext cx="572603" cy="46524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sp>
        <p:nvSpPr>
          <p:cNvPr id="7" name="Ромб 14"/>
          <p:cNvSpPr/>
          <p:nvPr/>
        </p:nvSpPr>
        <p:spPr>
          <a:xfrm>
            <a:off x="5568150" y="2305763"/>
            <a:ext cx="572603" cy="465240"/>
          </a:xfrm>
          <a:prstGeom prst="diamond">
            <a:avLst/>
          </a:prstGeom>
          <a:solidFill>
            <a:srgbClr val="4C6CB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user\Desktop\imgonline-com-ua-Transparent-backgr-P0yrmvoWafsAani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2331" y="2602319"/>
            <a:ext cx="2857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92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34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  <p:bldP spid="15" grpId="1" animBg="1"/>
      <p:bldP spid="15" grpId="2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833" y="1221288"/>
            <a:ext cx="8335925" cy="1954060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>
                <a:solidFill>
                  <a:srgbClr val="002060"/>
                </a:solidFill>
              </a:rPr>
              <a:t>1.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Фон презентации, режим доступа: </a:t>
            </a:r>
            <a:r>
              <a:rPr lang="en-US" sz="1800" dirty="0">
                <a:hlinkClick r:id="rId2"/>
              </a:rPr>
              <a:t>https://</a:t>
            </a:r>
            <a:r>
              <a:rPr lang="en-US" sz="1800" dirty="0" smtClean="0">
                <a:hlinkClick r:id="rId2"/>
              </a:rPr>
              <a:t>st3.depositphotos.com/1012885/15820/i/950/depositphotos_158201444-stock-photo-hi-res-graphic-textures-and.jpg</a:t>
            </a:r>
            <a:r>
              <a:rPr lang="ru-RU" sz="1800" dirty="0" smtClean="0"/>
              <a:t> </a:t>
            </a:r>
            <a:br>
              <a:rPr lang="ru-RU" sz="1800" dirty="0" smtClean="0"/>
            </a:br>
            <a:r>
              <a:rPr lang="ru-RU" sz="1800" dirty="0" smtClean="0">
                <a:solidFill>
                  <a:srgbClr val="002060"/>
                </a:solidFill>
              </a:rPr>
              <a:t>2.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Изображение «Умная книжка», режим доступа: </a:t>
            </a:r>
            <a:r>
              <a:rPr lang="en-US" sz="1800" dirty="0">
                <a:hlinkClick r:id="rId3"/>
              </a:rPr>
              <a:t>https://</a:t>
            </a:r>
            <a:r>
              <a:rPr lang="en-US" sz="1800" dirty="0" smtClean="0">
                <a:hlinkClick r:id="rId3"/>
              </a:rPr>
              <a:t>library.kissclipart.com/20181106/rcq/kissclipart-of-a-blackboard-with-teacher-clipart-teacher-clip-9a50f5bc8fef13f1.jpg</a:t>
            </a:r>
            <a:r>
              <a:rPr lang="ru-RU" sz="1800" dirty="0" smtClean="0"/>
              <a:t>  </a:t>
            </a:r>
            <a:endParaRPr lang="ru-RU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2690037" y="510363"/>
            <a:ext cx="3877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Используемые ресурсы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288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f96391491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 w="28575">
          <a:noFill/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sz="1500" dirty="0" err="1" smtClean="0">
            <a:solidFill>
              <a:schemeClr val="accent1">
                <a:lumMod val="75000"/>
              </a:schemeClr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MSC_RU_EDU_test_universal_" id="{0F326A36-4E8E-4D34-8D57-DB4CE51CB6ED}" vid="{895AB5E8-B27E-4E38-B4EF-6EBFE2E5152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3042FA2-3814-4568-BEB8-FEAFD026DC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E9F424-E98D-4A88-8E39-9A1A3DE28C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13F1AF-44D4-4D29-8344-45133B6B0419}">
  <ds:schemaRefs>
    <ds:schemaRef ds:uri="6ee78bd2-4339-4042-adc0-bcc646419980"/>
    <ds:schemaRef ds:uri="2547570a-e5f4-4946-a4c3-82580e42479e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441</Words>
  <Application>Microsoft Office PowerPoint</Application>
  <PresentationFormat>Экран (16:9)</PresentationFormat>
  <Paragraphs>82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tf96391491</vt:lpstr>
      <vt:lpstr>Интерактивный тест по произведению А.С. Пушкина   «Сказка о мёртвой царевне и о семи богатырях»</vt:lpstr>
      <vt:lpstr>Презентация PowerPoint</vt:lpstr>
      <vt:lpstr>Презентация PowerPoint</vt:lpstr>
      <vt:lpstr>Презентация PowerPoint</vt:lpstr>
      <vt:lpstr>Презентация PowerPoint</vt:lpstr>
      <vt:lpstr>1. Автором произведения «Сказка о мёртвой царевне и о семи богатырях» является:</vt:lpstr>
      <vt:lpstr>2. К какому из перечисленных видов сказок относиться «Сказка о мёртвой царевне и о семи богатырях»?</vt:lpstr>
      <vt:lpstr>3. Какую героиню характеризуют строки: «Белолица, черноброва, нраву кроткого такого…»?</vt:lpstr>
      <vt:lpstr>4. Какому герою сказки принадлежат слова: «Ты прекрасна, спору нет, но царевна всё ж милее, всё ж румяней и белее»?</vt:lpstr>
      <vt:lpstr>5.Кто из героев отвёл царевну в «глушь лесную»?</vt:lpstr>
      <vt:lpstr>6.Где нашла приют царевна?</vt:lpstr>
      <vt:lpstr>7.Каким фруктом отравила нищенка царевну?</vt:lpstr>
      <vt:lpstr>8.Кто помог братьям узнать, что случилось с царевной?</vt:lpstr>
      <vt:lpstr>9.Где похоронили богатыри царевну?</vt:lpstr>
      <vt:lpstr>10. К какому из перечисленных явлений природы обращался жених Елисей в поисках невесты?</vt:lpstr>
      <vt:lpstr>11.Кто помог Елисею найти царевну?</vt:lpstr>
      <vt:lpstr>12.Что случилось с мачехой, когда она увидела живую царевну?</vt:lpstr>
      <vt:lpstr>Презентация PowerPoint</vt:lpstr>
      <vt:lpstr> 1. Фон презентации, режим доступа: https://st3.depositphotos.com/1012885/15820/i/950/depositphotos_158201444-stock-photo-hi-res-graphic-textures-and.jpg  2. Изображение «Умная книжка», режим доступа: https://library.kissclipart.com/20181106/rcq/kissclipart-of-a-blackboard-with-teacher-clipart-teacher-clip-9a50f5bc8fef13f1.jpg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2020-06-30T07:43:07Z</dcterms:created>
  <dcterms:modified xsi:type="dcterms:W3CDTF">2020-08-19T08:58:03Z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