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56" r:id="rId2"/>
    <p:sldId id="264" r:id="rId3"/>
    <p:sldId id="265" r:id="rId4"/>
    <p:sldId id="276" r:id="rId5"/>
    <p:sldId id="266" r:id="rId6"/>
    <p:sldId id="287" r:id="rId7"/>
    <p:sldId id="288" r:id="rId8"/>
    <p:sldId id="269" r:id="rId9"/>
    <p:sldId id="267" r:id="rId10"/>
    <p:sldId id="258" r:id="rId11"/>
    <p:sldId id="259" r:id="rId12"/>
    <p:sldId id="285" r:id="rId13"/>
    <p:sldId id="260" r:id="rId14"/>
    <p:sldId id="277" r:id="rId15"/>
    <p:sldId id="261" r:id="rId16"/>
    <p:sldId id="262" r:id="rId17"/>
    <p:sldId id="286" r:id="rId18"/>
    <p:sldId id="271" r:id="rId19"/>
    <p:sldId id="272" r:id="rId20"/>
    <p:sldId id="273" r:id="rId21"/>
    <p:sldId id="274" r:id="rId22"/>
    <p:sldId id="278" r:id="rId23"/>
    <p:sldId id="279" r:id="rId24"/>
    <p:sldId id="281" r:id="rId25"/>
    <p:sldId id="282" r:id="rId26"/>
    <p:sldId id="283" r:id="rId27"/>
    <p:sldId id="284" r:id="rId28"/>
    <p:sldId id="270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94660"/>
  </p:normalViewPr>
  <p:slideViewPr>
    <p:cSldViewPr>
      <p:cViewPr varScale="1">
        <p:scale>
          <a:sx n="69" d="100"/>
          <a:sy n="69" d="100"/>
        </p:scale>
        <p:origin x="-8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484689413823273"/>
          <c:y val="5.6085522572765119E-2"/>
          <c:w val="0.53487143968115158"/>
          <c:h val="0.804522485049037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Кровь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Процент воды</c:v>
                </c:pt>
              </c:strCache>
            </c:strRef>
          </c:cat>
          <c:val>
            <c:numRef>
              <c:f>Лист1!$B$2</c:f>
              <c:numCache>
                <c:formatCode>0%</c:formatCode>
                <c:ptCount val="1"/>
                <c:pt idx="0">
                  <c:v>0.9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Мышцы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Процент воды</c:v>
                </c:pt>
              </c:strCache>
            </c:strRef>
          </c:cat>
          <c:val>
            <c:numRef>
              <c:f>Лист1!$C$2</c:f>
              <c:numCache>
                <c:formatCode>0%</c:formatCode>
                <c:ptCount val="1"/>
                <c:pt idx="0">
                  <c:v>0.75000000000000056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Кости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Процент воды</c:v>
                </c:pt>
              </c:strCache>
            </c:strRef>
          </c:cat>
          <c:val>
            <c:numRef>
              <c:f>Лист1!$D$2</c:f>
              <c:numCache>
                <c:formatCode>0%</c:formatCode>
                <c:ptCount val="1"/>
                <c:pt idx="0">
                  <c:v>0.28000000000000008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Стекловидное тело глаза</c:v>
                </c:pt>
              </c:strCache>
            </c:strRef>
          </c:tx>
          <c:invertIfNegative val="0"/>
          <c:cat>
            <c:strRef>
              <c:f>Лист1!$A$2</c:f>
              <c:strCache>
                <c:ptCount val="1"/>
                <c:pt idx="0">
                  <c:v>Процент воды</c:v>
                </c:pt>
              </c:strCache>
            </c:strRef>
          </c:cat>
          <c:val>
            <c:numRef>
              <c:f>Лист1!$E$2</c:f>
              <c:numCache>
                <c:formatCode>0%</c:formatCode>
                <c:ptCount val="1"/>
                <c:pt idx="0">
                  <c:v>0.99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995968"/>
        <c:axId val="32419840"/>
      </c:barChart>
      <c:catAx>
        <c:axId val="32995968"/>
        <c:scaling>
          <c:orientation val="minMax"/>
        </c:scaling>
        <c:delete val="0"/>
        <c:axPos val="b"/>
        <c:majorTickMark val="out"/>
        <c:minorTickMark val="none"/>
        <c:tickLblPos val="nextTo"/>
        <c:crossAx val="32419840"/>
        <c:crosses val="autoZero"/>
        <c:auto val="1"/>
        <c:lblAlgn val="ctr"/>
        <c:lblOffset val="100"/>
        <c:noMultiLvlLbl val="0"/>
      </c:catAx>
      <c:valAx>
        <c:axId val="32419840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329959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Жидкость (л)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Лист1!$A$2:$A$9</c:f>
              <c:strCache>
                <c:ptCount val="8"/>
                <c:pt idx="0">
                  <c:v>Кровь</c:v>
                </c:pt>
                <c:pt idx="1">
                  <c:v>Лимфа</c:v>
                </c:pt>
                <c:pt idx="2">
                  <c:v>Внутри- и внеклеточная жидкость</c:v>
                </c:pt>
                <c:pt idx="3">
                  <c:v>Слюна</c:v>
                </c:pt>
                <c:pt idx="4">
                  <c:v>Желудочный сок</c:v>
                </c:pt>
                <c:pt idx="5">
                  <c:v>Желчь</c:v>
                </c:pt>
                <c:pt idx="6">
                  <c:v>Панкреатический сок</c:v>
                </c:pt>
                <c:pt idx="7">
                  <c:v>Мозговая жидкость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5</c:v>
                </c:pt>
                <c:pt idx="1">
                  <c:v>2</c:v>
                </c:pt>
                <c:pt idx="2">
                  <c:v>23</c:v>
                </c:pt>
                <c:pt idx="3">
                  <c:v>1.5</c:v>
                </c:pt>
                <c:pt idx="4">
                  <c:v>2.5</c:v>
                </c:pt>
                <c:pt idx="5">
                  <c:v>1</c:v>
                </c:pt>
                <c:pt idx="6">
                  <c:v>0.7000000000000004</c:v>
                </c:pt>
                <c:pt idx="7">
                  <c:v>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6979549431321217"/>
          <c:y val="3.3187454852931238E-2"/>
          <c:w val="0.32094524642752975"/>
          <c:h val="0.94990735875800669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Средние века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Литры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12.5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XIX век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Литры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32.5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Наст. время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</c:f>
              <c:strCache>
                <c:ptCount val="1"/>
                <c:pt idx="0">
                  <c:v>Литры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400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690560"/>
        <c:axId val="32692096"/>
      </c:barChart>
      <c:catAx>
        <c:axId val="32690560"/>
        <c:scaling>
          <c:orientation val="minMax"/>
        </c:scaling>
        <c:delete val="0"/>
        <c:axPos val="b"/>
        <c:majorTickMark val="out"/>
        <c:minorTickMark val="none"/>
        <c:tickLblPos val="nextTo"/>
        <c:crossAx val="32692096"/>
        <c:crosses val="autoZero"/>
        <c:auto val="1"/>
        <c:lblAlgn val="ctr"/>
        <c:lblOffset val="100"/>
        <c:noMultiLvlLbl val="0"/>
      </c:catAx>
      <c:valAx>
        <c:axId val="326920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269056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C603C93-4D49-44F0-B0CF-C07E9EE75C69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C30D1A4-C6B3-45FE-A617-C68EC5579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603C93-4D49-44F0-B0CF-C07E9EE75C69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0D1A4-C6B3-45FE-A617-C68EC5579E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603C93-4D49-44F0-B0CF-C07E9EE75C69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0D1A4-C6B3-45FE-A617-C68EC5579E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603C93-4D49-44F0-B0CF-C07E9EE75C69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0D1A4-C6B3-45FE-A617-C68EC5579E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603C93-4D49-44F0-B0CF-C07E9EE75C69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0D1A4-C6B3-45FE-A617-C68EC5579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603C93-4D49-44F0-B0CF-C07E9EE75C69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0D1A4-C6B3-45FE-A617-C68EC5579E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603C93-4D49-44F0-B0CF-C07E9EE75C69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0D1A4-C6B3-45FE-A617-C68EC5579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C603C93-4D49-44F0-B0CF-C07E9EE75C69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0D1A4-C6B3-45FE-A617-C68EC5579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C603C93-4D49-44F0-B0CF-C07E9EE75C69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C30D1A4-C6B3-45FE-A617-C68EC5579E4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603C93-4D49-44F0-B0CF-C07E9EE75C69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0D1A4-C6B3-45FE-A617-C68EC5579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C603C93-4D49-44F0-B0CF-C07E9EE75C69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C30D1A4-C6B3-45FE-A617-C68EC5579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BC603C93-4D49-44F0-B0CF-C07E9EE75C69}" type="datetimeFigureOut">
              <a:rPr lang="ru-RU" smtClean="0"/>
              <a:pPr/>
              <a:t>01.03.2012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AC30D1A4-C6B3-45FE-A617-C68EC5579E4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" Target="slide2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«Вода в природе» – </a:t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>интегрированный урок</a:t>
            </a:r>
            <a:br>
              <a:rPr lang="ru-RU" sz="4000" dirty="0" smtClean="0">
                <a:solidFill>
                  <a:srgbClr val="0070C0"/>
                </a:solidFill>
              </a:rPr>
            </a:br>
            <a:r>
              <a:rPr lang="ru-RU" sz="4000" dirty="0" smtClean="0">
                <a:solidFill>
                  <a:srgbClr val="0070C0"/>
                </a:solidFill>
              </a:rPr>
              <a:t>8 класс</a:t>
            </a:r>
            <a:endParaRPr lang="ru-RU" sz="4000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3611607"/>
            <a:ext cx="8278688" cy="1199704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МО «Природа»</a:t>
            </a:r>
          </a:p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Учителя: физики, химии, биологии и географии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1800" b="1" dirty="0" smtClean="0">
                <a:solidFill>
                  <a:srgbClr val="0070C0"/>
                </a:solidFill>
              </a:rPr>
              <a:t>  </a:t>
            </a:r>
            <a:r>
              <a:rPr lang="ru-RU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Задачи урока</a:t>
            </a:r>
            <a: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0"/>
            <a:r>
              <a:rPr lang="ru-RU" sz="1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изучить физические и химические свойства воды; рассмотреть значение воды в природе и жизнедеятельности человека; распределение воды по территории России</a:t>
            </a:r>
          </a:p>
          <a:p>
            <a:endParaRPr lang="ru-RU" sz="18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1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Развитие логического мышления, познавательных интересов, интеллектуальных и творческих способностей, самостоятельности в приобретении новых знаний при решении различных задач и выполнении экспериментальных исследований с использованием информационных технологий;</a:t>
            </a:r>
          </a:p>
          <a:p>
            <a:pPr lvl="0">
              <a:buNone/>
            </a:pPr>
            <a:endParaRPr lang="ru-RU" sz="18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Воспитание</a:t>
            </a:r>
            <a:r>
              <a:rPr lang="ru-RU" sz="1800" b="1" i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убежденности в возможности познания природы</a:t>
            </a:r>
          </a:p>
          <a:p>
            <a:pPr>
              <a:buNone/>
            </a:pPr>
            <a:endParaRPr lang="ru-RU" sz="18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Метод урока</a:t>
            </a:r>
            <a: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1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кейс-метод, проблемный, исследовательский</a:t>
            </a:r>
          </a:p>
          <a:p>
            <a:r>
              <a:rPr lang="ru-RU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Межпредметные связи</a:t>
            </a:r>
            <a:r>
              <a:rPr lang="ru-RU" sz="1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ru-RU" sz="1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физика, химия, биология, география.</a:t>
            </a:r>
          </a:p>
          <a:p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Цель урока:</a:t>
            </a:r>
            <a:r>
              <a:rPr lang="en-US" sz="20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сформировать </a:t>
            </a:r>
            <a:r>
              <a:rPr lang="ru-RU" sz="22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у учащихся более глубокие представления о воде, как неотъемлемой части природы с точки зрения разных наук естественнонаучного цикла</a:t>
            </a:r>
            <a:r>
              <a:rPr lang="ru-RU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3200" dirty="0" smtClean="0">
                <a:latin typeface="Arial" pitchFamily="34" charset="0"/>
                <a:cs typeface="Arial" pitchFamily="34" charset="0"/>
              </a:rPr>
            </a:br>
            <a:endParaRPr lang="ru-RU" sz="3200" dirty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компьютер, с минимальными техническими требованиями: </a:t>
            </a:r>
            <a:r>
              <a:rPr lang="ru-RU" sz="2000" b="1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Windows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2000/XP, Pentium-150, 200 Мб свободного дискового пространства, 64 Мб оперативной памяти, CD-ROM, SVGA 800x600;</a:t>
            </a:r>
          </a:p>
          <a:p>
            <a:pPr lvl="0"/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интерактивная доска, проектор</a:t>
            </a:r>
          </a:p>
          <a:p>
            <a:pPr lvl="0"/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компакт – диски: интерактивный курс «Физика, 7–11 классы»; «Уроки физики 11 класс Кирилла и </a:t>
            </a:r>
            <a:r>
              <a:rPr lang="ru-RU" sz="2000" b="1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Мефодия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pPr lvl="0"/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таблицы «Психрометрическая таблица»</a:t>
            </a:r>
          </a:p>
          <a:p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Психрометр, волосяной гигрометр, термометры, стаканы с водой комнатной температуры, вата</a:t>
            </a:r>
          </a:p>
          <a:p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Атласы 8 класс</a:t>
            </a:r>
          </a:p>
          <a:p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Химические реактивы: активные металлы, фенолфталеин</a:t>
            </a:r>
            <a:endParaRPr lang="ru-RU" sz="20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оборудование</a:t>
            </a:r>
            <a:endParaRPr lang="ru-RU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428604"/>
            <a:ext cx="5114932" cy="6000792"/>
          </a:xfrm>
        </p:spPr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0070C0"/>
                </a:solidFill>
              </a:rPr>
              <a:t> Вода, у тебя нет ни вкуса, ни цвета, ни запаха, тебя</a:t>
            </a:r>
            <a:endParaRPr lang="ru-RU" sz="2000" dirty="0">
              <a:solidFill>
                <a:srgbClr val="0070C0"/>
              </a:solidFill>
            </a:endParaRPr>
          </a:p>
        </p:txBody>
      </p:sp>
      <p:pic>
        <p:nvPicPr>
          <p:cNvPr id="8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27" t="4214" r="3594" b="11496"/>
          <a:stretch>
            <a:fillRect/>
          </a:stretch>
        </p:blipFill>
        <p:spPr bwMode="auto">
          <a:xfrm>
            <a:off x="5786446" y="571480"/>
            <a:ext cx="3071834" cy="5715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2" t="6250" r="38281" b="9374"/>
          <a:stretch>
            <a:fillRect/>
          </a:stretch>
        </p:blipFill>
        <p:spPr bwMode="auto">
          <a:xfrm>
            <a:off x="500034" y="571480"/>
            <a:ext cx="4929222" cy="5786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85720" y="714356"/>
            <a:ext cx="8501122" cy="58579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>
                <a:solidFill>
                  <a:srgbClr val="0070C0"/>
                </a:solidFill>
              </a:rPr>
              <a:t>I. </a:t>
            </a: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Постановка проблемы:</a:t>
            </a:r>
          </a:p>
          <a:p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Учитель химии:  </a:t>
            </a:r>
            <a:r>
              <a:rPr lang="ru-RU" sz="2400" b="1" i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Я  и туча, и туман</a:t>
            </a:r>
            <a:endParaRPr lang="ru-RU" sz="24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                         И ручей, и океан,</a:t>
            </a:r>
            <a:endParaRPr lang="ru-RU" sz="24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                        И летаю, и бегу,</a:t>
            </a:r>
            <a:endParaRPr lang="ru-RU" sz="24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2400" b="1" i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                        И стеклянной быть могу</a:t>
            </a:r>
            <a:r>
              <a:rPr lang="ru-RU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. </a:t>
            </a:r>
          </a:p>
          <a:p>
            <a:pPr algn="ctr">
              <a:buNone/>
            </a:pPr>
            <a:r>
              <a:rPr lang="ru-RU" sz="1800" b="1" i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(учащиеся отгадывают загадку)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учитель химии: 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тема  сегодняшнего урока «Вода в природе», а урок  у нас необычный – интегрированный, помогут нам в изучении темы учителя физики, химии и географии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Цели урока: </a:t>
            </a:r>
          </a:p>
          <a:p>
            <a:pPr lvl="0"/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изучим физические и химические свойства воды, рассмотрим, почему вода может находиться в различных агрегатных состояниях</a:t>
            </a:r>
          </a:p>
          <a:p>
            <a:pPr lvl="0"/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рассмотрим значение воды в  природе и жизнедеятельности живых </a:t>
            </a:r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организмов на примере человека</a:t>
            </a:r>
            <a:endParaRPr lang="ru-RU" sz="20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sz="20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познакомимся с распределением воды по территории России</a:t>
            </a:r>
          </a:p>
          <a:p>
            <a:endParaRPr lang="ru-RU" sz="2400" dirty="0" smtClean="0">
              <a:solidFill>
                <a:srgbClr val="0070C0"/>
              </a:solidFill>
            </a:endParaRPr>
          </a:p>
          <a:p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274638"/>
            <a:ext cx="8186766" cy="439718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0070C0"/>
                </a:solidFill>
              </a:rPr>
              <a:t>Ход урока:</a:t>
            </a:r>
            <a:endParaRPr lang="ru-RU" sz="24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Кейс по теме: «Вода»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19" y="1268760"/>
            <a:ext cx="8448662" cy="49685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3170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Задания к кейсу:</a:t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400" dirty="0">
                <a:solidFill>
                  <a:schemeClr val="accent1">
                    <a:lumMod val="75000"/>
                  </a:schemeClr>
                </a:solidFill>
              </a:rPr>
              <a:t>У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читель химии: </a:t>
            </a:r>
            <a:r>
              <a:rPr lang="ru-RU" sz="1800" dirty="0" smtClean="0">
                <a:solidFill>
                  <a:schemeClr val="accent1">
                    <a:lumMod val="75000"/>
                  </a:schemeClr>
                </a:solidFill>
              </a:rPr>
              <a:t>Вопросы, на которые необходимо ответить в результате работы над кейсом и есть основные задачи, которые мы будем решать в ходе урока</a:t>
            </a:r>
            <a:endParaRPr lang="ru-RU" sz="1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844824"/>
            <a:ext cx="7488832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- </a:t>
            </a:r>
            <a:r>
              <a:rPr lang="ru-RU" dirty="0">
                <a:solidFill>
                  <a:srgbClr val="1FAECD"/>
                </a:solidFill>
              </a:rPr>
              <a:t>Каков качественный и количественный состав молекул воды?</a:t>
            </a:r>
            <a:endParaRPr lang="ru-RU" dirty="0"/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>
                <a:solidFill>
                  <a:srgbClr val="1FAECD"/>
                </a:solidFill>
              </a:rPr>
              <a:t>– Какими физическими свойствами обладает вода</a:t>
            </a:r>
            <a:r>
              <a:rPr lang="ru-RU" dirty="0" smtClean="0">
                <a:solidFill>
                  <a:srgbClr val="1FAECD"/>
                </a:solidFill>
              </a:rPr>
              <a:t>?</a:t>
            </a:r>
            <a:endParaRPr lang="ru-RU" dirty="0" smtClean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В каких агрегатных состояниях встречается вода в природе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? 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При каких условиях вода переходит из одного агрегатного состояния в другое?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Каков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способ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получения чистой воды в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лаборатории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– Распределение воды на планете Земля. Классификация природных вод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–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Почему вода является универсальным растворителем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?</a:t>
            </a:r>
            <a:endParaRPr lang="ru-RU" dirty="0"/>
          </a:p>
          <a:p>
            <a:r>
              <a:rPr lang="ru-RU" dirty="0">
                <a:solidFill>
                  <a:srgbClr val="1FAECD"/>
                </a:solidFill>
              </a:rPr>
              <a:t>– Почему в природе нет чистой воды</a:t>
            </a:r>
            <a:r>
              <a:rPr lang="ru-RU" dirty="0" smtClean="0">
                <a:solidFill>
                  <a:srgbClr val="1FAECD"/>
                </a:solidFill>
              </a:rPr>
              <a:t>?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  <a:p>
            <a:r>
              <a:rPr lang="ru-RU" dirty="0">
                <a:solidFill>
                  <a:schemeClr val="bg2">
                    <a:lumMod val="50000"/>
                  </a:schemeClr>
                </a:solidFill>
              </a:rPr>
              <a:t>– С какими веществами может взаимодействовать вода? Какие вещества при этом образуются? Напишите уравнения возможных реакций и назовите полученные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вещества.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-Какое значение имеет вода в жизни человека?</a:t>
            </a:r>
          </a:p>
          <a:p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- Влияние воды на климатические условия </a:t>
            </a:r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606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428596" y="2071678"/>
            <a:ext cx="8043890" cy="5500726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Повстречались однажды водород с кислородом. И говорит водород: “Давай с тобой соединимся, будет легче, будет энергетически выгоднее”.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“Нет, – говорит кислород, – не буду я с тобой соединяться. Я такой большой, а ты такой маленький, у меня молекулярная масса в 16 раз больше твоей. Кислород гордый, активный, богатый. Он имеет большие владения – 21% по объёму от атмосферного воздуха.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“Давай соединимся, – просит водород, – я дам 2 атома, а ты  всего 1, и увидишь, какое получится чудесное вещество.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О каком веществе идет речь, какова его формула? Запишите уравнение химической реакции образования данного вещества.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Чему равна молярная масса водорода и кислорода? </a:t>
            </a:r>
            <a:endParaRPr lang="ru-RU" dirty="0" smtClean="0">
              <a:solidFill>
                <a:srgbClr val="0070C0"/>
              </a:solidFill>
            </a:endParaRPr>
          </a:p>
          <a:p>
            <a:r>
              <a:rPr lang="ru-RU" dirty="0" smtClean="0">
                <a:solidFill>
                  <a:srgbClr val="0070C0"/>
                </a:solidFill>
              </a:rPr>
              <a:t>Чему равна молярная масса воды?</a:t>
            </a:r>
            <a:r>
              <a:rPr lang="ru-RU" dirty="0" smtClean="0">
                <a:solidFill>
                  <a:srgbClr val="0070C0"/>
                </a:solidFill>
              </a:rPr>
              <a:t>                                                                </a:t>
            </a:r>
            <a:endParaRPr lang="ru-RU" dirty="0" smtClean="0">
              <a:solidFill>
                <a:srgbClr val="0070C0"/>
              </a:solidFill>
            </a:endParaRPr>
          </a:p>
          <a:p>
            <a:endParaRPr lang="ru-RU" dirty="0" smtClean="0">
              <a:solidFill>
                <a:srgbClr val="0070C0"/>
              </a:solidFill>
            </a:endParaRPr>
          </a:p>
          <a:p>
            <a:endParaRPr lang="ru-RU" dirty="0" smtClean="0">
              <a:solidFill>
                <a:srgbClr val="0070C0"/>
              </a:solidFill>
            </a:endParaRPr>
          </a:p>
          <a:p>
            <a:endParaRPr lang="ru-RU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                                    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8596" y="857232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rgbClr val="00B0F0"/>
                </a:solidFill>
              </a:rPr>
              <a:t>Учитель </a:t>
            </a:r>
            <a:r>
              <a:rPr lang="ru-RU" sz="2400" dirty="0" smtClean="0">
                <a:solidFill>
                  <a:srgbClr val="00B0F0"/>
                </a:solidFill>
              </a:rPr>
              <a:t>химии: </a:t>
            </a:r>
            <a:r>
              <a:rPr lang="ru-RU" sz="2400" dirty="0" smtClean="0">
                <a:solidFill>
                  <a:srgbClr val="0070C0"/>
                </a:solidFill>
              </a:rPr>
              <a:t>Для рассмотрения состава вещества необходимо вспомнить формулу воды: </a:t>
            </a:r>
            <a:r>
              <a:rPr lang="ru-RU" sz="2200" b="0" dirty="0" smtClean="0">
                <a:solidFill>
                  <a:srgbClr val="0070C0"/>
                </a:solidFill>
                <a:effectLst/>
              </a:rPr>
              <a:t>из каких химических элементов состоит </a:t>
            </a:r>
            <a:r>
              <a:rPr lang="ru-RU" sz="2200" b="0" dirty="0" smtClean="0">
                <a:solidFill>
                  <a:srgbClr val="0070C0"/>
                </a:solidFill>
                <a:effectLst/>
              </a:rPr>
              <a:t>молекула вода</a:t>
            </a:r>
            <a:r>
              <a:rPr lang="ru-RU" sz="2200" b="0" dirty="0" smtClean="0">
                <a:solidFill>
                  <a:srgbClr val="0070C0"/>
                </a:solidFill>
                <a:effectLst/>
              </a:rPr>
              <a:t>?</a:t>
            </a:r>
            <a:endParaRPr lang="ru-RU" sz="2200" b="0" dirty="0">
              <a:solidFill>
                <a:srgbClr val="0070C0"/>
              </a:solidFill>
              <a:effectLst/>
            </a:endParaRPr>
          </a:p>
        </p:txBody>
      </p:sp>
      <p:pic>
        <p:nvPicPr>
          <p:cNvPr id="5" name="Рисунок 4">
            <a:hlinkClick r:id="rId2" action="ppaction://hlinksldjump"/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7785425" y="5157191"/>
            <a:ext cx="1020931" cy="13995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>
          <a:xfrm>
            <a:off x="285720" y="214290"/>
            <a:ext cx="8543956" cy="616253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Учитель физики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ru-RU" sz="1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рассмотрим физические свойства воды. </a:t>
            </a:r>
          </a:p>
          <a:p>
            <a:r>
              <a:rPr lang="ru-RU" sz="1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Что вы знаете о молекулах одного и разных веществ?</a:t>
            </a:r>
          </a:p>
          <a:p>
            <a:r>
              <a:rPr lang="ru-RU" sz="1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 если молекулы одного и того же вещества одинаковые, то почему же вещества могут находиться в разных состояниях? Что это за состояния вещества</a:t>
            </a:r>
            <a:r>
              <a:rPr lang="ru-RU" sz="1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? (ответы учащихся)</a:t>
            </a:r>
          </a:p>
          <a:p>
            <a:pPr marL="109728" indent="0">
              <a:buNone/>
            </a:pPr>
            <a:endParaRPr lang="ru-RU" sz="1800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18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 Чтобы разобраться в этом, поработаем с рисунками, на которых изображена вода в разных агрегатных состояниях.</a:t>
            </a:r>
          </a:p>
          <a:p>
            <a:pPr>
              <a:buNone/>
            </a:pPr>
            <a:r>
              <a:rPr lang="ru-RU" sz="1800" b="1" i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(работа в группах 1 ряд – рис. 1, 2 ряд –рис. 2, 3 ряд –  рис .3</a:t>
            </a:r>
          </a:p>
          <a:p>
            <a:pPr algn="ctr">
              <a:buNone/>
            </a:pPr>
            <a:r>
              <a:rPr lang="ru-RU" sz="1800" b="1" i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Группы должны ответить на вопросы к рисункам)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3" y="3573791"/>
            <a:ext cx="3139718" cy="23748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293097"/>
            <a:ext cx="2664296" cy="2313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/>
          <p:cNvPicPr>
            <a:picLocks noGrp="1"/>
          </p:cNvPicPr>
          <p:nvPr>
            <p:ph idx="1"/>
          </p:nvPr>
        </p:nvPicPr>
        <p:blipFill>
          <a:blip r:embed="rId2" cstate="print"/>
          <a:srcRect l="43132" t="39231" r="41154" b="25897"/>
          <a:stretch>
            <a:fillRect/>
          </a:stretch>
        </p:blipFill>
        <p:spPr bwMode="auto">
          <a:xfrm>
            <a:off x="500034" y="1357298"/>
            <a:ext cx="2155332" cy="2989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Агрегатные состояния воды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6" name="Содержимое 3"/>
          <p:cNvPicPr>
            <a:picLocks/>
          </p:cNvPicPr>
          <p:nvPr/>
        </p:nvPicPr>
        <p:blipFill>
          <a:blip r:embed="rId3" cstate="print"/>
          <a:srcRect l="43012" t="39305" r="41363" b="26320"/>
          <a:stretch>
            <a:fillRect/>
          </a:stretch>
        </p:blipFill>
        <p:spPr bwMode="auto">
          <a:xfrm>
            <a:off x="3143240" y="1428736"/>
            <a:ext cx="214314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/>
          <p:nvPr/>
        </p:nvPicPr>
        <p:blipFill>
          <a:blip r:embed="rId4" cstate="print"/>
          <a:srcRect l="43132" t="38718" r="40834" b="25641"/>
          <a:stretch>
            <a:fillRect/>
          </a:stretch>
        </p:blipFill>
        <p:spPr bwMode="auto">
          <a:xfrm>
            <a:off x="5929322" y="1428736"/>
            <a:ext cx="202407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Текст 10"/>
          <p:cNvSpPr txBox="1">
            <a:spLocks/>
          </p:cNvSpPr>
          <p:nvPr/>
        </p:nvSpPr>
        <p:spPr>
          <a:xfrm>
            <a:off x="785786" y="4572008"/>
            <a:ext cx="7715304" cy="1643074"/>
          </a:xfrm>
          <a:prstGeom prst="rect">
            <a:avLst/>
          </a:prstGeom>
        </p:spPr>
        <p:txBody>
          <a:bodyPr>
            <a:normAutofit fontScale="92500" lnSpcReduction="20000"/>
          </a:bodyPr>
          <a:lstStyle/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Определите: 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Arial" pitchFamily="34" charset="0"/>
              <a:buChar char="•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агрегатные состояния воды, 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дать краткое описание каждому состоянию.   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сформулировать физические свойства</a:t>
            </a:r>
          </a:p>
          <a:p>
            <a:pPr marL="365760" marR="0" lvl="0" indent="-256032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привести примеры проявления в природе</a:t>
            </a:r>
          </a:p>
          <a:p>
            <a:pPr marL="365760" marR="0" lvl="0" indent="-256032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tabLst/>
              <a:defRPr/>
            </a:pPr>
            <a:endParaRPr kumimoji="0" lang="ru-RU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500034" y="285728"/>
            <a:ext cx="8158162" cy="631191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Учитель физики:  </a:t>
            </a:r>
            <a:r>
              <a:rPr lang="ru-RU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давайте рассмотрим переходы воды из одного агрегатного состояния в другое.</a:t>
            </a:r>
          </a:p>
          <a:p>
            <a:pPr>
              <a:buNone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отгадайте загадку:</a:t>
            </a:r>
          </a:p>
          <a:p>
            <a:pPr>
              <a:buNone/>
            </a:pPr>
            <a:endParaRPr lang="ru-RU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   Что за звездочки чудные</a:t>
            </a:r>
            <a: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На пальто и на платке?</a:t>
            </a:r>
            <a: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Все сквозные, вырезные,</a:t>
            </a:r>
            <a: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r>
              <a:rPr lang="ru-RU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А возьмешь – вода в руке.</a:t>
            </a:r>
          </a:p>
          <a:p>
            <a:pPr algn="ctr">
              <a:buNone/>
            </a:pPr>
            <a:endParaRPr lang="ru-RU" i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Что это? Объясните ее с точки зрения физики.</a:t>
            </a:r>
          </a:p>
          <a:p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в каком агрегатном состоянии находилась вода?</a:t>
            </a:r>
          </a:p>
          <a:p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какой процесс произошел с веществом?</a:t>
            </a:r>
          </a:p>
          <a:p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как называется температура перехода? При какой температуре плавится лед?</a:t>
            </a:r>
          </a:p>
          <a:p>
            <a:r>
              <a:rPr lang="ru-RU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У воды самая большая теплоемкость, какое значение это имеет в природе?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b="1" dirty="0" smtClean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Учитель географии: распределение воды на планета. Работа с картой.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071538" y="4214818"/>
            <a:ext cx="7500990" cy="1785950"/>
          </a:xfrm>
        </p:spPr>
        <p:txBody>
          <a:bodyPr/>
          <a:lstStyle/>
          <a:p>
            <a:r>
              <a:rPr lang="ru-RU" b="1" dirty="0" smtClean="0">
                <a:solidFill>
                  <a:srgbClr val="00B0F0"/>
                </a:solidFill>
              </a:rPr>
              <a:t> - о каком процессе идет речь?</a:t>
            </a:r>
          </a:p>
          <a:p>
            <a:r>
              <a:rPr lang="ru-RU" b="1" dirty="0" smtClean="0">
                <a:solidFill>
                  <a:srgbClr val="00B0F0"/>
                </a:solidFill>
              </a:rPr>
              <a:t>- найдите ошибку в этом отрывке</a:t>
            </a:r>
          </a:p>
          <a:p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2071678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0070C0"/>
                </a:solidFill>
              </a:rPr>
              <a:t>Учитель физики: рассмотрим следующий переход воды.</a:t>
            </a:r>
            <a:r>
              <a:rPr lang="ru-RU" sz="3200" i="1" dirty="0" smtClean="0">
                <a:solidFill>
                  <a:srgbClr val="0070C0"/>
                </a:solidFill>
              </a:rPr>
              <a:t/>
            </a:r>
            <a:br>
              <a:rPr lang="ru-RU" sz="3200" i="1" dirty="0" smtClean="0">
                <a:solidFill>
                  <a:srgbClr val="0070C0"/>
                </a:solidFill>
              </a:rPr>
            </a:br>
            <a:r>
              <a:rPr lang="ru-RU" sz="3200" i="1" dirty="0" smtClean="0">
                <a:solidFill>
                  <a:srgbClr val="0070C0"/>
                </a:solidFill>
              </a:rPr>
              <a:t/>
            </a:r>
            <a:br>
              <a:rPr lang="ru-RU" sz="3200" i="1" dirty="0" smtClean="0">
                <a:solidFill>
                  <a:srgbClr val="0070C0"/>
                </a:solidFill>
              </a:rPr>
            </a:br>
            <a:r>
              <a:rPr lang="ru-RU" sz="3200" i="1" dirty="0" smtClean="0">
                <a:solidFill>
                  <a:srgbClr val="0070C0"/>
                </a:solidFill>
              </a:rPr>
              <a:t>Она жила и по стеклу текла, </a:t>
            </a:r>
            <a:r>
              <a:rPr lang="ru-RU" sz="3200" dirty="0" smtClean="0">
                <a:solidFill>
                  <a:srgbClr val="0070C0"/>
                </a:solidFill>
              </a:rPr>
              <a:t/>
            </a:r>
            <a:br>
              <a:rPr lang="ru-RU" sz="3200" dirty="0" smtClean="0">
                <a:solidFill>
                  <a:srgbClr val="0070C0"/>
                </a:solidFill>
              </a:rPr>
            </a:br>
            <a:r>
              <a:rPr lang="ru-RU" sz="3200" i="1" dirty="0" smtClean="0">
                <a:solidFill>
                  <a:srgbClr val="0070C0"/>
                </a:solidFill>
              </a:rPr>
              <a:t>но вдруг ее морозом оковало,</a:t>
            </a:r>
            <a:r>
              <a:rPr lang="ru-RU" sz="3200" dirty="0" smtClean="0">
                <a:solidFill>
                  <a:srgbClr val="0070C0"/>
                </a:solidFill>
              </a:rPr>
              <a:t/>
            </a:r>
            <a:br>
              <a:rPr lang="ru-RU" sz="3200" dirty="0" smtClean="0">
                <a:solidFill>
                  <a:srgbClr val="0070C0"/>
                </a:solidFill>
              </a:rPr>
            </a:br>
            <a:r>
              <a:rPr lang="ru-RU" sz="3200" i="1" dirty="0" smtClean="0">
                <a:solidFill>
                  <a:srgbClr val="0070C0"/>
                </a:solidFill>
              </a:rPr>
              <a:t>и неподвижной льдинкой капля стала</a:t>
            </a:r>
            <a:r>
              <a:rPr lang="ru-RU" sz="3200" dirty="0" smtClean="0">
                <a:solidFill>
                  <a:srgbClr val="0070C0"/>
                </a:solidFill>
              </a:rPr>
              <a:t/>
            </a:r>
            <a:br>
              <a:rPr lang="ru-RU" sz="3200" dirty="0" smtClean="0">
                <a:solidFill>
                  <a:srgbClr val="0070C0"/>
                </a:solidFill>
              </a:rPr>
            </a:br>
            <a:r>
              <a:rPr lang="ru-RU" sz="3200" i="1" dirty="0" smtClean="0">
                <a:solidFill>
                  <a:srgbClr val="0070C0"/>
                </a:solidFill>
              </a:rPr>
              <a:t>и в мире поубавилось тепла.</a:t>
            </a:r>
            <a:r>
              <a:rPr lang="ru-RU" sz="3200" dirty="0" smtClean="0">
                <a:solidFill>
                  <a:srgbClr val="0070C0"/>
                </a:solidFill>
              </a:rPr>
              <a:t/>
            </a:r>
            <a:br>
              <a:rPr lang="ru-RU" sz="3200" dirty="0" smtClean="0">
                <a:solidFill>
                  <a:srgbClr val="0070C0"/>
                </a:solidFill>
              </a:rPr>
            </a:br>
            <a:endParaRPr lang="ru-RU" sz="32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85728"/>
            <a:ext cx="8401080" cy="5721563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Учитель географии: </a:t>
            </a:r>
            <a:r>
              <a:rPr lang="ru-RU" dirty="0" smtClean="0"/>
              <a:t>Ребята, вы с легкостью можете объяснить, как вода может превратиться в твердое агрегатное состояние. Вода в твердом своем агрегатном состоянии в природе встречается очень часто.</a:t>
            </a:r>
          </a:p>
          <a:p>
            <a:pPr>
              <a:buNone/>
            </a:pPr>
            <a:r>
              <a:rPr lang="ru-RU" dirty="0" smtClean="0"/>
              <a:t> Территория нашего государства России находится в  северной части материка Евразия (</a:t>
            </a:r>
            <a:r>
              <a:rPr lang="ru-RU" i="1" dirty="0" smtClean="0"/>
              <a:t>учитель показывает географическое положение России на карте мира). </a:t>
            </a:r>
            <a:r>
              <a:rPr lang="ru-RU" dirty="0" smtClean="0"/>
              <a:t>Большое влияние на формирование климата нашей  обширной территории страны оказывает Северный Ледовитый океан, и большие площади территории государства находятся за пределами Северного полярного круга. </a:t>
            </a:r>
          </a:p>
          <a:p>
            <a:pPr>
              <a:buNone/>
            </a:pPr>
            <a:r>
              <a:rPr lang="ru-RU" dirty="0" smtClean="0"/>
              <a:t>Отгадайте загадку: </a:t>
            </a:r>
          </a:p>
          <a:p>
            <a:pPr>
              <a:buNone/>
            </a:pPr>
            <a:r>
              <a:rPr lang="ru-RU" i="1" dirty="0" smtClean="0"/>
              <a:t>                                    Зимнее стекло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                                  Под землей залегло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                                 Летом не тает - 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                                  Зимой нарастает. </a:t>
            </a:r>
          </a:p>
          <a:p>
            <a:pPr algn="ctr">
              <a:buNone/>
            </a:pPr>
            <a:endParaRPr lang="ru-RU" sz="2600" dirty="0" smtClean="0"/>
          </a:p>
          <a:p>
            <a:pPr algn="ctr">
              <a:buNone/>
            </a:pPr>
            <a:r>
              <a:rPr lang="ru-RU" sz="2600" dirty="0" smtClean="0"/>
              <a:t>(работа по карте)</a:t>
            </a:r>
          </a:p>
          <a:p>
            <a:pPr lvl="0"/>
            <a:r>
              <a:rPr lang="ru-RU" dirty="0" smtClean="0"/>
              <a:t>Что это за географическое явление?</a:t>
            </a:r>
          </a:p>
          <a:p>
            <a:pPr lvl="0"/>
            <a:r>
              <a:rPr lang="ru-RU" dirty="0" smtClean="0"/>
              <a:t>Назовите причины его образования?</a:t>
            </a:r>
          </a:p>
          <a:p>
            <a:pPr lvl="0"/>
            <a:r>
              <a:rPr lang="ru-RU" dirty="0" smtClean="0"/>
              <a:t>Покажите на физической карте России, место расположения этого явления?</a:t>
            </a:r>
          </a:p>
          <a:p>
            <a:pPr lvl="0"/>
            <a:r>
              <a:rPr lang="ru-RU" dirty="0" smtClean="0"/>
              <a:t>Объясните, в чем плюсы и минусы наличия данного географического явления на территории России.</a:t>
            </a:r>
          </a:p>
          <a:p>
            <a:pPr>
              <a:buNone/>
            </a:pPr>
            <a:r>
              <a:rPr lang="ru-RU" i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714348" y="3136701"/>
            <a:ext cx="7901014" cy="3721299"/>
          </a:xfrm>
        </p:spPr>
        <p:txBody>
          <a:bodyPr>
            <a:normAutofit/>
          </a:bodyPr>
          <a:lstStyle/>
          <a:p>
            <a:pPr algn="ctr"/>
            <a:endParaRPr lang="ru-RU" b="1" dirty="0" smtClean="0">
              <a:solidFill>
                <a:srgbClr val="0070C0"/>
              </a:solidFill>
            </a:endParaRPr>
          </a:p>
          <a:p>
            <a:r>
              <a:rPr lang="ru-RU" b="1" dirty="0" smtClean="0">
                <a:solidFill>
                  <a:srgbClr val="00B0F0"/>
                </a:solidFill>
              </a:rPr>
              <a:t> о каких тепловых явлениях идет речь?</a:t>
            </a:r>
          </a:p>
          <a:p>
            <a:r>
              <a:rPr lang="ru-RU" b="1" dirty="0" smtClean="0">
                <a:solidFill>
                  <a:srgbClr val="00B0F0"/>
                </a:solidFill>
              </a:rPr>
              <a:t> при какой температуре кипит вода?</a:t>
            </a:r>
          </a:p>
          <a:p>
            <a:r>
              <a:rPr lang="ru-RU" b="1" dirty="0" smtClean="0">
                <a:solidFill>
                  <a:srgbClr val="00B0F0"/>
                </a:solidFill>
              </a:rPr>
              <a:t>От каких факторов зависит испарение воды.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142873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dirty="0" smtClean="0">
                <a:solidFill>
                  <a:srgbClr val="0070C0"/>
                </a:solidFill>
              </a:rPr>
              <a:t>Учитель физики: </a:t>
            </a:r>
            <a:br>
              <a:rPr lang="ru-RU" sz="3100" dirty="0" smtClean="0">
                <a:solidFill>
                  <a:srgbClr val="0070C0"/>
                </a:solidFill>
              </a:rPr>
            </a:br>
            <a:r>
              <a:rPr lang="ru-RU" sz="3100" dirty="0" smtClean="0">
                <a:solidFill>
                  <a:srgbClr val="0070C0"/>
                </a:solidFill>
              </a:rPr>
              <a:t>Отрывок из романа «Евгений Онегин»</a:t>
            </a:r>
            <a:r>
              <a:rPr lang="ru-RU" sz="3100" dirty="0" smtClean="0"/>
              <a:t/>
            </a:r>
            <a:br>
              <a:rPr lang="ru-RU" sz="3100" dirty="0" smtClean="0"/>
            </a:br>
            <a:r>
              <a:rPr lang="ru-RU" sz="3600" i="1" dirty="0" smtClean="0">
                <a:solidFill>
                  <a:srgbClr val="0070C0"/>
                </a:solidFill>
              </a:rPr>
              <a:t>Смеркалось; на столе, блистая,</a:t>
            </a:r>
            <a:r>
              <a:rPr lang="ru-RU" sz="3600" dirty="0" smtClean="0">
                <a:solidFill>
                  <a:srgbClr val="0070C0"/>
                </a:solidFill>
              </a:rPr>
              <a:t/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i="1" dirty="0" smtClean="0">
                <a:solidFill>
                  <a:srgbClr val="0070C0"/>
                </a:solidFill>
              </a:rPr>
              <a:t>Шипел вечерний самовар,</a:t>
            </a:r>
            <a:r>
              <a:rPr lang="ru-RU" sz="3600" dirty="0" smtClean="0">
                <a:solidFill>
                  <a:srgbClr val="0070C0"/>
                </a:solidFill>
              </a:rPr>
              <a:t/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i="1" dirty="0" smtClean="0">
                <a:solidFill>
                  <a:srgbClr val="0070C0"/>
                </a:solidFill>
              </a:rPr>
              <a:t>Китайский чайник нагревая;</a:t>
            </a:r>
            <a:r>
              <a:rPr lang="ru-RU" sz="3600" dirty="0" smtClean="0">
                <a:solidFill>
                  <a:srgbClr val="0070C0"/>
                </a:solidFill>
              </a:rPr>
              <a:t/>
            </a:r>
            <a:br>
              <a:rPr lang="ru-RU" sz="3600" dirty="0" smtClean="0">
                <a:solidFill>
                  <a:srgbClr val="0070C0"/>
                </a:solidFill>
              </a:rPr>
            </a:br>
            <a:r>
              <a:rPr lang="ru-RU" sz="3600" i="1" dirty="0" smtClean="0">
                <a:solidFill>
                  <a:srgbClr val="0070C0"/>
                </a:solidFill>
              </a:rPr>
              <a:t>Под ним клубился легкий пар.</a:t>
            </a:r>
            <a:br>
              <a:rPr lang="ru-RU" sz="3600" i="1" dirty="0" smtClean="0">
                <a:solidFill>
                  <a:srgbClr val="0070C0"/>
                </a:solidFill>
              </a:rPr>
            </a:br>
            <a:endParaRPr lang="ru-RU" sz="3600" b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71472" y="3500438"/>
            <a:ext cx="7829576" cy="251917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b="1" dirty="0" smtClean="0">
                <a:solidFill>
                  <a:srgbClr val="00B0F0"/>
                </a:solidFill>
              </a:rPr>
              <a:t>- какое физическое явление происходило, когда Татьяна дышала «На стекла хладные»?</a:t>
            </a:r>
          </a:p>
          <a:p>
            <a:pPr algn="just"/>
            <a:r>
              <a:rPr lang="ru-RU" b="1" dirty="0" smtClean="0">
                <a:solidFill>
                  <a:srgbClr val="00B0F0"/>
                </a:solidFill>
              </a:rPr>
              <a:t>- почему стекло стало «отуманенным»?</a:t>
            </a:r>
          </a:p>
          <a:p>
            <a:pPr algn="just"/>
            <a:r>
              <a:rPr lang="ru-RU" b="1" dirty="0" smtClean="0">
                <a:solidFill>
                  <a:srgbClr val="00B0F0"/>
                </a:solidFill>
              </a:rPr>
              <a:t>- в каком агрегатном состоянии находится вода?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57158" y="1071546"/>
            <a:ext cx="8329642" cy="229710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100" i="1" dirty="0" smtClean="0">
                <a:solidFill>
                  <a:srgbClr val="0070C0"/>
                </a:solidFill>
              </a:rPr>
              <a:t>Татьяна пред окном стояла,</a:t>
            </a:r>
            <a:r>
              <a:rPr lang="ru-RU" sz="3100" dirty="0" smtClean="0">
                <a:solidFill>
                  <a:srgbClr val="0070C0"/>
                </a:solidFill>
              </a:rPr>
              <a:t/>
            </a:r>
            <a:br>
              <a:rPr lang="ru-RU" sz="3100" dirty="0" smtClean="0">
                <a:solidFill>
                  <a:srgbClr val="0070C0"/>
                </a:solidFill>
              </a:rPr>
            </a:br>
            <a:r>
              <a:rPr lang="ru-RU" sz="3100" i="1" dirty="0" smtClean="0">
                <a:solidFill>
                  <a:srgbClr val="0070C0"/>
                </a:solidFill>
              </a:rPr>
              <a:t>На стекла хладные дыша,</a:t>
            </a:r>
            <a:r>
              <a:rPr lang="ru-RU" sz="3100" dirty="0" smtClean="0">
                <a:solidFill>
                  <a:srgbClr val="0070C0"/>
                </a:solidFill>
              </a:rPr>
              <a:t/>
            </a:r>
            <a:br>
              <a:rPr lang="ru-RU" sz="3100" dirty="0" smtClean="0">
                <a:solidFill>
                  <a:srgbClr val="0070C0"/>
                </a:solidFill>
              </a:rPr>
            </a:br>
            <a:r>
              <a:rPr lang="ru-RU" sz="3100" i="1" dirty="0" smtClean="0">
                <a:solidFill>
                  <a:srgbClr val="0070C0"/>
                </a:solidFill>
              </a:rPr>
              <a:t>Задумавшись, моя душа,</a:t>
            </a:r>
            <a:r>
              <a:rPr lang="ru-RU" sz="3100" dirty="0" smtClean="0">
                <a:solidFill>
                  <a:srgbClr val="0070C0"/>
                </a:solidFill>
              </a:rPr>
              <a:t/>
            </a:r>
            <a:br>
              <a:rPr lang="ru-RU" sz="3100" dirty="0" smtClean="0">
                <a:solidFill>
                  <a:srgbClr val="0070C0"/>
                </a:solidFill>
              </a:rPr>
            </a:br>
            <a:r>
              <a:rPr lang="ru-RU" sz="3100" i="1" dirty="0" smtClean="0">
                <a:solidFill>
                  <a:srgbClr val="0070C0"/>
                </a:solidFill>
              </a:rPr>
              <a:t>Прелестным пальчиком писала</a:t>
            </a:r>
            <a:r>
              <a:rPr lang="ru-RU" sz="3100" dirty="0" smtClean="0">
                <a:solidFill>
                  <a:srgbClr val="0070C0"/>
                </a:solidFill>
              </a:rPr>
              <a:t/>
            </a:r>
            <a:br>
              <a:rPr lang="ru-RU" sz="3100" dirty="0" smtClean="0">
                <a:solidFill>
                  <a:srgbClr val="0070C0"/>
                </a:solidFill>
              </a:rPr>
            </a:br>
            <a:r>
              <a:rPr lang="ru-RU" sz="3100" i="1" dirty="0" smtClean="0">
                <a:solidFill>
                  <a:srgbClr val="0070C0"/>
                </a:solidFill>
              </a:rPr>
              <a:t>На отуманенном стекле</a:t>
            </a:r>
            <a:r>
              <a:rPr lang="ru-RU" sz="3100" dirty="0" smtClean="0">
                <a:solidFill>
                  <a:srgbClr val="0070C0"/>
                </a:solidFill>
              </a:rPr>
              <a:t/>
            </a:r>
            <a:br>
              <a:rPr lang="ru-RU" sz="3100" dirty="0" smtClean="0">
                <a:solidFill>
                  <a:srgbClr val="0070C0"/>
                </a:solidFill>
              </a:rPr>
            </a:br>
            <a:r>
              <a:rPr lang="ru-RU" sz="3100" i="1" dirty="0" smtClean="0">
                <a:solidFill>
                  <a:srgbClr val="0070C0"/>
                </a:solidFill>
              </a:rPr>
              <a:t>Заветный вензель О и 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Учитель географии: с процессом испарения связано формирование воздушных масс круговорот воды в природе </a:t>
            </a:r>
          </a:p>
          <a:p>
            <a:r>
              <a:rPr lang="ru-RU" b="1" dirty="0" smtClean="0"/>
              <a:t>Учитель географии: </a:t>
            </a:r>
            <a:r>
              <a:rPr lang="ru-RU" dirty="0" smtClean="0"/>
              <a:t>Но сможете ли вы ответить в какой части территории России большую часть времени года высокая влажность и частое выпадение осадков? </a:t>
            </a:r>
          </a:p>
          <a:p>
            <a:r>
              <a:rPr lang="ru-RU" i="1" dirty="0" smtClean="0"/>
              <a:t>Над морями обитает</a:t>
            </a:r>
            <a:endParaRPr lang="ru-RU" dirty="0" smtClean="0"/>
          </a:p>
          <a:p>
            <a:r>
              <a:rPr lang="ru-RU" i="1" dirty="0" smtClean="0"/>
              <a:t>Часто по небу летает</a:t>
            </a:r>
            <a:endParaRPr lang="ru-RU" dirty="0" smtClean="0"/>
          </a:p>
          <a:p>
            <a:r>
              <a:rPr lang="ru-RU" i="1" dirty="0" smtClean="0"/>
              <a:t>А на сушу как придет – </a:t>
            </a:r>
            <a:endParaRPr lang="ru-RU" dirty="0" smtClean="0"/>
          </a:p>
          <a:p>
            <a:r>
              <a:rPr lang="ru-RU" i="1" dirty="0" smtClean="0"/>
              <a:t>Влажность сразу наведет. </a:t>
            </a:r>
            <a:endParaRPr lang="ru-RU" dirty="0" smtClean="0"/>
          </a:p>
          <a:p>
            <a:r>
              <a:rPr lang="ru-RU" i="1" dirty="0" smtClean="0"/>
              <a:t> </a:t>
            </a:r>
            <a:endParaRPr lang="ru-RU" dirty="0" smtClean="0"/>
          </a:p>
          <a:p>
            <a:pPr lvl="0"/>
            <a:r>
              <a:rPr lang="ru-RU" dirty="0" smtClean="0"/>
              <a:t>Объясните, как происходит?</a:t>
            </a:r>
          </a:p>
          <a:p>
            <a:pPr lvl="0"/>
            <a:r>
              <a:rPr lang="ru-RU" dirty="0" smtClean="0"/>
              <a:t>Откуда на территорию России приходят морские воздушные массы?</a:t>
            </a:r>
          </a:p>
          <a:p>
            <a:pPr lvl="0"/>
            <a:r>
              <a:rPr lang="ru-RU" dirty="0" smtClean="0"/>
              <a:t>Какие территории России больше всего подвержены прохождению морских воздушных масс? </a:t>
            </a:r>
            <a:r>
              <a:rPr lang="ru-RU" i="1" dirty="0" smtClean="0"/>
              <a:t>(Карта территории России)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5292935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Она необходима нам всегда.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И юный химик, верно, пожелает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Узнать, с чем реагирует вода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И как она в реакции вступает.</a:t>
            </a:r>
          </a:p>
          <a:p>
            <a:pPr>
              <a:buNone/>
            </a:pPr>
            <a:r>
              <a:rPr lang="ru-RU" dirty="0" smtClean="0"/>
              <a:t>А сейчас, мы ознакомимся с основными химическими свойствами воды (демонстрация опыта и озвучивание его в виде стихотворения)</a:t>
            </a:r>
          </a:p>
          <a:p>
            <a:pPr>
              <a:buNone/>
            </a:pPr>
            <a:r>
              <a:rPr lang="ru-RU" dirty="0" smtClean="0"/>
              <a:t>1. Взаимодействие воды с активными металлами: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Кусочек лития пинцетом взят.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Отметьте, что условия обычны.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Опустим в воду — тут же результат: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Пошла реакция, она </a:t>
            </a:r>
            <a:r>
              <a:rPr lang="ru-RU" dirty="0" err="1" smtClean="0">
                <a:solidFill>
                  <a:srgbClr val="0070C0"/>
                </a:solidFill>
              </a:rPr>
              <a:t>экзотермична</a:t>
            </a:r>
            <a:r>
              <a:rPr lang="ru-RU" dirty="0" smtClean="0">
                <a:solidFill>
                  <a:srgbClr val="0070C0"/>
                </a:solidFill>
              </a:rPr>
              <a:t>.</a:t>
            </a:r>
          </a:p>
          <a:p>
            <a:pPr algn="ctr">
              <a:buNone/>
            </a:pPr>
            <a:r>
              <a:rPr lang="ru-RU" dirty="0" smtClean="0">
                <a:solidFill>
                  <a:srgbClr val="0070C0"/>
                </a:solidFill>
              </a:rPr>
              <a:t>Вмиг из воды наш щелочной металл</a:t>
            </a:r>
          </a:p>
          <a:p>
            <a:pPr algn="ctr">
              <a:buNone/>
            </a:pPr>
            <a:r>
              <a:rPr lang="ru-RU" dirty="0" smtClean="0">
                <a:solidFill>
                  <a:srgbClr val="0070C0"/>
                </a:solidFill>
              </a:rPr>
              <a:t>Газ водород активно вытесняет,</a:t>
            </a:r>
          </a:p>
          <a:p>
            <a:pPr algn="ctr">
              <a:buNone/>
            </a:pPr>
            <a:r>
              <a:rPr lang="ru-RU" dirty="0" smtClean="0">
                <a:solidFill>
                  <a:srgbClr val="0070C0"/>
                </a:solidFill>
              </a:rPr>
              <a:t>А тот, ликуя, что свободным стал,</a:t>
            </a:r>
          </a:p>
          <a:p>
            <a:pPr algn="ctr">
              <a:buNone/>
            </a:pPr>
            <a:r>
              <a:rPr lang="ru-RU" dirty="0" smtClean="0">
                <a:solidFill>
                  <a:srgbClr val="0070C0"/>
                </a:solidFill>
              </a:rPr>
              <a:t>Шипит и литий по воде гоняет.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Кружит металл, как шаловливый пес,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Как будто за хвостом своим гоняясь,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Потерю электронов перенес,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С </a:t>
            </a:r>
            <a:r>
              <a:rPr lang="ru-RU" dirty="0" err="1" smtClean="0">
                <a:solidFill>
                  <a:srgbClr val="0070C0"/>
                </a:solidFill>
              </a:rPr>
              <a:t>гидроксогруппой</a:t>
            </a:r>
            <a:r>
              <a:rPr lang="ru-RU" dirty="0" smtClean="0">
                <a:solidFill>
                  <a:srgbClr val="0070C0"/>
                </a:solidFill>
              </a:rPr>
              <a:t> в щелочь превращаясь: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296842"/>
          </a:xfrm>
        </p:spPr>
        <p:txBody>
          <a:bodyPr>
            <a:noAutofit/>
          </a:bodyPr>
          <a:lstStyle/>
          <a:p>
            <a:r>
              <a:rPr lang="ru-RU" sz="1600" dirty="0" smtClean="0">
                <a:solidFill>
                  <a:srgbClr val="00B0F0"/>
                </a:solidFill>
              </a:rPr>
              <a:t>Учитель химии: итак мы рассмотрели с вами физические свойства воды. А теперь </a:t>
            </a:r>
            <a:r>
              <a:rPr lang="ru-RU" sz="1600" dirty="0" smtClean="0">
                <a:solidFill>
                  <a:srgbClr val="00B0F0"/>
                </a:solidFill>
              </a:rPr>
              <a:t>– следующий </a:t>
            </a:r>
            <a:r>
              <a:rPr lang="ru-RU" sz="1600" dirty="0" smtClean="0">
                <a:solidFill>
                  <a:srgbClr val="00B0F0"/>
                </a:solidFill>
              </a:rPr>
              <a:t>кейс.</a:t>
            </a:r>
            <a:endParaRPr lang="ru-RU" sz="16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150059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К какой группе металлов относится литий? Какие еще металлы располагаются в данной подгруппе?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Почему химическая реакция – </a:t>
            </a:r>
            <a:r>
              <a:rPr lang="ru-RU" dirty="0" err="1" smtClean="0"/>
              <a:t>экзотермична</a:t>
            </a:r>
            <a:r>
              <a:rPr lang="ru-RU" dirty="0" smtClean="0"/>
              <a:t>?</a:t>
            </a:r>
            <a:endParaRPr lang="ru-RU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Запишите </a:t>
            </a:r>
            <a:r>
              <a:rPr lang="ru-RU" dirty="0" smtClean="0"/>
              <a:t>уравнение данной химической реакции:</a:t>
            </a:r>
          </a:p>
          <a:p>
            <a:pPr>
              <a:buNone/>
            </a:pPr>
            <a:r>
              <a:rPr lang="en-US" b="1" dirty="0" smtClean="0"/>
              <a:t>2 Li + 2 HOH = 2 </a:t>
            </a:r>
            <a:r>
              <a:rPr lang="en-US" b="1" dirty="0" err="1" smtClean="0"/>
              <a:t>LiOH</a:t>
            </a:r>
            <a:r>
              <a:rPr lang="en-US" b="1" dirty="0" smtClean="0"/>
              <a:t> + H</a:t>
            </a:r>
            <a:r>
              <a:rPr lang="en-US" b="1" baseline="-25000" dirty="0" smtClean="0"/>
              <a:t>2</a:t>
            </a:r>
            <a:r>
              <a:rPr lang="en-US" b="1" dirty="0" smtClean="0"/>
              <a:t> + Q.</a:t>
            </a:r>
            <a:endParaRPr lang="ru-RU" b="1" dirty="0" smtClean="0"/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К какому типу относится эта реакция?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Что помогает обнаружить щелочь в растворе?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Сделайте вывод об условиях и продуктах реакций различных металлов с водой, если уравнения реакций: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Zn + H</a:t>
            </a:r>
            <a:r>
              <a:rPr lang="en-US" b="1" baseline="-25000" dirty="0" smtClean="0"/>
              <a:t>2</a:t>
            </a:r>
            <a:r>
              <a:rPr lang="en-US" b="1" dirty="0" smtClean="0"/>
              <a:t>O = </a:t>
            </a:r>
            <a:r>
              <a:rPr lang="en-US" b="1" dirty="0" err="1" smtClean="0"/>
              <a:t>ZnO</a:t>
            </a:r>
            <a:r>
              <a:rPr lang="en-US" b="1" dirty="0" smtClean="0"/>
              <a:t> + H</a:t>
            </a:r>
            <a:r>
              <a:rPr lang="en-US" b="1" baseline="-25000" dirty="0" smtClean="0"/>
              <a:t>2</a:t>
            </a:r>
          </a:p>
          <a:p>
            <a:pPr>
              <a:buFont typeface="Wingdings" pitchFamily="2" charset="2"/>
              <a:buChar char="Ø"/>
            </a:pPr>
            <a:r>
              <a:rPr lang="en-US" b="1" dirty="0" smtClean="0"/>
              <a:t>Cu + H</a:t>
            </a:r>
            <a:r>
              <a:rPr lang="en-US" b="1" baseline="-25000" dirty="0" smtClean="0"/>
              <a:t>2</a:t>
            </a:r>
            <a:r>
              <a:rPr lang="en-US" b="1" dirty="0" smtClean="0"/>
              <a:t>O =</a:t>
            </a:r>
            <a:endParaRPr lang="ru-RU" b="1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rgbClr val="00B0F0"/>
                </a:solidFill>
              </a:rPr>
              <a:t>Задания к кейсу:</a:t>
            </a:r>
            <a:endParaRPr lang="ru-RU" sz="3200" dirty="0">
              <a:solidFill>
                <a:srgbClr val="00B0F0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16200000" flipH="1">
            <a:off x="2536017" y="5464983"/>
            <a:ext cx="214314" cy="1428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643602"/>
          </a:xfrm>
        </p:spPr>
        <p:txBody>
          <a:bodyPr/>
          <a:lstStyle/>
          <a:p>
            <a:pPr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Поговорим о сложных веществах.</a:t>
            </a:r>
          </a:p>
          <a:p>
            <a:pPr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С оксидами сначала разберемся.</a:t>
            </a:r>
          </a:p>
          <a:p>
            <a:pPr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Причем практически, не на словах</a:t>
            </a:r>
          </a:p>
          <a:p>
            <a:pPr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Взаимодействия с водой </a:t>
            </a:r>
            <a:r>
              <a:rPr lang="ru-RU" sz="1800" dirty="0" smtClean="0">
                <a:solidFill>
                  <a:srgbClr val="0070C0"/>
                </a:solidFill>
              </a:rPr>
              <a:t>коснемся.</a:t>
            </a:r>
          </a:p>
          <a:p>
            <a:pPr>
              <a:buNone/>
            </a:pPr>
            <a:r>
              <a:rPr lang="ru-RU" sz="1800" dirty="0">
                <a:solidFill>
                  <a:srgbClr val="0070C0"/>
                </a:solidFill>
              </a:rPr>
              <a:t> </a:t>
            </a:r>
            <a:r>
              <a:rPr lang="ru-RU" sz="1800" dirty="0" smtClean="0">
                <a:solidFill>
                  <a:srgbClr val="0070C0"/>
                </a:solidFill>
              </a:rPr>
              <a:t>                         </a:t>
            </a:r>
            <a:r>
              <a:rPr lang="ru-RU" sz="1800" dirty="0" smtClean="0">
                <a:solidFill>
                  <a:srgbClr val="0070C0"/>
                </a:solidFill>
              </a:rPr>
              <a:t>К </a:t>
            </a:r>
            <a:r>
              <a:rPr lang="ru-RU" sz="1800" dirty="0" smtClean="0">
                <a:solidFill>
                  <a:srgbClr val="0070C0"/>
                </a:solidFill>
              </a:rPr>
              <a:t>оксиду кальция воды прилить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          Вмиг </a:t>
            </a:r>
            <a:r>
              <a:rPr lang="ru-RU" sz="1800" dirty="0" smtClean="0">
                <a:solidFill>
                  <a:srgbClr val="0070C0"/>
                </a:solidFill>
              </a:rPr>
              <a:t>в гидроксид случится превращение.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Так мы «</a:t>
            </a:r>
            <a:r>
              <a:rPr lang="ru-RU" sz="1800" dirty="0" err="1" smtClean="0">
                <a:solidFill>
                  <a:srgbClr val="0070C0"/>
                </a:solidFill>
              </a:rPr>
              <a:t>пушонку</a:t>
            </a:r>
            <a:r>
              <a:rPr lang="ru-RU" sz="1800" dirty="0" smtClean="0">
                <a:solidFill>
                  <a:srgbClr val="0070C0"/>
                </a:solidFill>
              </a:rPr>
              <a:t>» можем получить,</a:t>
            </a:r>
          </a:p>
          <a:p>
            <a:pPr algn="ctr">
              <a:buNone/>
            </a:pPr>
            <a:r>
              <a:rPr lang="ru-RU" sz="1800" dirty="0" smtClean="0">
                <a:solidFill>
                  <a:srgbClr val="0070C0"/>
                </a:solidFill>
              </a:rPr>
              <a:t>Ведь происходит извести гашение: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Запишите уравнение реакции, взаимодействия оксида кальция с водой:</a:t>
            </a:r>
          </a:p>
          <a:p>
            <a:pPr>
              <a:buNone/>
            </a:pPr>
            <a:r>
              <a:rPr lang="ru-RU" b="1" dirty="0" err="1" smtClean="0"/>
              <a:t>СаО</a:t>
            </a:r>
            <a:r>
              <a:rPr lang="ru-RU" b="1" dirty="0" smtClean="0"/>
              <a:t>  + Н</a:t>
            </a:r>
            <a:r>
              <a:rPr lang="ru-RU" b="1" baseline="-25000" dirty="0" smtClean="0"/>
              <a:t>2</a:t>
            </a:r>
            <a:r>
              <a:rPr lang="en-US" b="1" dirty="0" smtClean="0"/>
              <a:t>O</a:t>
            </a:r>
            <a:r>
              <a:rPr lang="ru-RU" b="1" dirty="0" smtClean="0"/>
              <a:t>  =  </a:t>
            </a:r>
            <a:r>
              <a:rPr lang="ru-RU" b="1" dirty="0" err="1" smtClean="0"/>
              <a:t>Са</a:t>
            </a:r>
            <a:r>
              <a:rPr lang="ru-RU" b="1" dirty="0" smtClean="0"/>
              <a:t>(ОН)</a:t>
            </a:r>
            <a:r>
              <a:rPr lang="ru-RU" b="1" baseline="-25000" dirty="0" smtClean="0"/>
              <a:t>2</a:t>
            </a:r>
            <a:r>
              <a:rPr lang="ru-RU" b="1" dirty="0" smtClean="0"/>
              <a:t> + </a:t>
            </a:r>
            <a:r>
              <a:rPr lang="en-US" b="1" dirty="0" smtClean="0"/>
              <a:t>Q</a:t>
            </a:r>
            <a:r>
              <a:rPr lang="ru-RU" b="1" dirty="0" smtClean="0"/>
              <a:t>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К какому типу относится данная реакция?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Сделайте вывод об условиях и продуктах реакции оксидов металлов с водой</a:t>
            </a:r>
          </a:p>
          <a:p>
            <a:pPr>
              <a:buFont typeface="Wingdings" pitchFamily="2" charset="2"/>
              <a:buChar char="Ø"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2.Взаимодействие воды с неметаллами:</a:t>
            </a:r>
            <a:endParaRPr lang="ru-RU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150059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dirty="0" smtClean="0">
                <a:solidFill>
                  <a:srgbClr val="0070C0"/>
                </a:solidFill>
              </a:rPr>
              <a:t>Нам так приятен летнею порой</a:t>
            </a:r>
          </a:p>
          <a:p>
            <a:pPr>
              <a:buNone/>
            </a:pPr>
            <a:r>
              <a:rPr lang="ru-RU" sz="2000" dirty="0" smtClean="0">
                <a:solidFill>
                  <a:srgbClr val="0070C0"/>
                </a:solidFill>
              </a:rPr>
              <a:t>Вкус кислый газированной водицы!</a:t>
            </a:r>
          </a:p>
          <a:p>
            <a:pPr>
              <a:buNone/>
            </a:pPr>
            <a:r>
              <a:rPr lang="ru-RU" sz="2000" dirty="0" smtClean="0">
                <a:solidFill>
                  <a:srgbClr val="0070C0"/>
                </a:solidFill>
              </a:rPr>
              <a:t>А обусловлен он, представьте, кислотой,</a:t>
            </a:r>
          </a:p>
          <a:p>
            <a:pPr>
              <a:buNone/>
            </a:pPr>
            <a:r>
              <a:rPr lang="ru-RU" sz="2000" dirty="0" smtClean="0">
                <a:solidFill>
                  <a:srgbClr val="0070C0"/>
                </a:solidFill>
              </a:rPr>
              <a:t>И знать реакцию вам пригодится.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0070C0"/>
                </a:solidFill>
              </a:rPr>
              <a:t>              Оксид </a:t>
            </a:r>
            <a:r>
              <a:rPr lang="ru-RU" sz="2000" dirty="0" smtClean="0">
                <a:solidFill>
                  <a:srgbClr val="0070C0"/>
                </a:solidFill>
              </a:rPr>
              <a:t>кислотный — углекислый газ </a:t>
            </a:r>
            <a:r>
              <a:rPr lang="ru-RU" sz="2000" dirty="0" smtClean="0">
                <a:solidFill>
                  <a:srgbClr val="0070C0"/>
                </a:solidFill>
              </a:rPr>
              <a:t>—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0070C0"/>
                </a:solidFill>
              </a:rPr>
              <a:t>С </a:t>
            </a:r>
            <a:r>
              <a:rPr lang="ru-RU" sz="2000" dirty="0" smtClean="0">
                <a:solidFill>
                  <a:srgbClr val="0070C0"/>
                </a:solidFill>
              </a:rPr>
              <a:t>водой соединяется охотно.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0070C0"/>
                </a:solidFill>
              </a:rPr>
              <a:t>Хоть воду эту пили мы не раз,</a:t>
            </a:r>
          </a:p>
          <a:p>
            <a:pPr algn="ctr">
              <a:buNone/>
            </a:pPr>
            <a:r>
              <a:rPr lang="ru-RU" sz="2000" dirty="0" smtClean="0">
                <a:solidFill>
                  <a:srgbClr val="0070C0"/>
                </a:solidFill>
              </a:rPr>
              <a:t>                  Не </a:t>
            </a:r>
            <a:r>
              <a:rPr lang="ru-RU" sz="2000" dirty="0" smtClean="0">
                <a:solidFill>
                  <a:srgbClr val="0070C0"/>
                </a:solidFill>
              </a:rPr>
              <a:t>думали, что пьем раствор кислотный.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Запишите уравнение реакции взаимодействия углекислого газа с водой</a:t>
            </a:r>
          </a:p>
          <a:p>
            <a:pPr>
              <a:buNone/>
            </a:pPr>
            <a:r>
              <a:rPr lang="en-US" b="1" dirty="0" smtClean="0"/>
              <a:t>CO</a:t>
            </a:r>
            <a:r>
              <a:rPr lang="ru-RU" b="1" baseline="-25000" dirty="0" smtClean="0"/>
              <a:t>2</a:t>
            </a:r>
            <a:r>
              <a:rPr lang="ru-RU" b="1" dirty="0" smtClean="0"/>
              <a:t> + </a:t>
            </a:r>
            <a:r>
              <a:rPr lang="en-US" b="1" dirty="0" smtClean="0"/>
              <a:t>H</a:t>
            </a:r>
            <a:r>
              <a:rPr lang="ru-RU" b="1" baseline="-25000" dirty="0" smtClean="0"/>
              <a:t>2</a:t>
            </a:r>
            <a:r>
              <a:rPr lang="en-US" b="1" dirty="0" smtClean="0"/>
              <a:t>O</a:t>
            </a:r>
            <a:r>
              <a:rPr lang="ru-RU" b="1" dirty="0" smtClean="0"/>
              <a:t> = </a:t>
            </a:r>
            <a:r>
              <a:rPr lang="en-US" b="1" dirty="0" smtClean="0"/>
              <a:t>H</a:t>
            </a:r>
            <a:r>
              <a:rPr lang="ru-RU" b="1" baseline="-25000" dirty="0" smtClean="0"/>
              <a:t>2</a:t>
            </a:r>
            <a:r>
              <a:rPr lang="en-US" b="1" dirty="0" smtClean="0"/>
              <a:t>CO</a:t>
            </a:r>
            <a:r>
              <a:rPr lang="ru-RU" b="1" baseline="-25000" dirty="0" smtClean="0"/>
              <a:t>3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К какому типу относится данная реакция?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/>
              <a:t>Какой тип веществ образуется при взаимодействии кислотных оксидов с водой?</a:t>
            </a:r>
          </a:p>
          <a:p>
            <a:pPr>
              <a:buNone/>
            </a:pPr>
            <a:r>
              <a:rPr lang="ru-RU" sz="1900" dirty="0" smtClean="0">
                <a:solidFill>
                  <a:srgbClr val="00B0F0"/>
                </a:solidFill>
              </a:rPr>
              <a:t>Учащиеся записывают уравнения рассмотренных реакций в тетрадь</a:t>
            </a:r>
          </a:p>
          <a:p>
            <a:pPr>
              <a:buNone/>
            </a:pPr>
            <a:endParaRPr lang="ru-RU" b="1" baseline="-25000" dirty="0" smtClean="0"/>
          </a:p>
          <a:p>
            <a:pPr>
              <a:buNone/>
            </a:pPr>
            <a:endParaRPr lang="ru-RU" b="1" baseline="-25000" dirty="0" smtClean="0"/>
          </a:p>
          <a:p>
            <a:pPr>
              <a:buNone/>
            </a:pPr>
            <a:endParaRPr lang="ru-RU" b="1" baseline="-25000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Autofit/>
          </a:bodyPr>
          <a:lstStyle/>
          <a:p>
            <a:r>
              <a:rPr lang="ru-RU" sz="2400" b="0" dirty="0" smtClean="0">
                <a:solidFill>
                  <a:schemeClr val="tx1"/>
                </a:solidFill>
              </a:rPr>
              <a:t>3. Реакции воды с кислотными оксидами</a:t>
            </a:r>
            <a:endParaRPr lang="ru-RU" sz="2400" b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dirty="0" smtClean="0"/>
              <a:t>Учитель биологии: какую роль играет вода в жизни человека.</a:t>
            </a:r>
          </a:p>
          <a:p>
            <a:pPr>
              <a:buNone/>
            </a:pPr>
            <a:r>
              <a:rPr lang="ru-RU" sz="2000" dirty="0" smtClean="0"/>
              <a:t>«Что может быть воды полезней?</a:t>
            </a:r>
          </a:p>
          <a:p>
            <a:pPr>
              <a:buNone/>
            </a:pPr>
            <a:r>
              <a:rPr lang="ru-RU" sz="2000" dirty="0" smtClean="0"/>
              <a:t>Без воды – грязь.</a:t>
            </a:r>
          </a:p>
          <a:p>
            <a:pPr>
              <a:buNone/>
            </a:pPr>
            <a:r>
              <a:rPr lang="ru-RU" sz="2000" dirty="0" smtClean="0"/>
              <a:t>Без воды – болезни»</a:t>
            </a:r>
          </a:p>
          <a:p>
            <a:pPr algn="r">
              <a:buNone/>
            </a:pPr>
            <a:r>
              <a:rPr lang="ru-RU" sz="2000" dirty="0" smtClean="0"/>
              <a:t> (В. Маяковский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7158" y="428604"/>
            <a:ext cx="84296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Организм человека на 63-68% состоит из воды: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 человеческом организме 35 л. жидкости: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571613"/>
          <a:ext cx="8229600" cy="41434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1472" y="5715016"/>
            <a:ext cx="8001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Все они являются растворами неорганических и органических веществ.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Обезвоживание организма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500306"/>
            <a:ext cx="8229600" cy="2097095"/>
          </a:xfrm>
        </p:spPr>
        <p:txBody>
          <a:bodyPr/>
          <a:lstStyle/>
          <a:p>
            <a:r>
              <a:rPr lang="ru-RU" dirty="0" smtClean="0"/>
              <a:t>12-15% - нарушение обмена веществ</a:t>
            </a:r>
          </a:p>
          <a:p>
            <a:r>
              <a:rPr lang="ru-RU" dirty="0" smtClean="0"/>
              <a:t>До 25% - гибель организма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Потребность жителей планеты в воде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Кейс – практическая работа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861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Провести обследование водопроводных кранов в своём доме и школе:</a:t>
            </a:r>
          </a:p>
          <a:p>
            <a:pPr marL="914400" lvl="1" indent="-514350"/>
            <a:r>
              <a:rPr lang="ru-RU" dirty="0" smtClean="0"/>
              <a:t>Открытые краны?</a:t>
            </a:r>
          </a:p>
          <a:p>
            <a:pPr marL="914400" lvl="1" indent="-514350"/>
            <a:r>
              <a:rPr lang="ru-RU" dirty="0"/>
              <a:t>К</a:t>
            </a:r>
            <a:r>
              <a:rPr lang="ru-RU" dirty="0" smtClean="0"/>
              <a:t>апает ли вода из закрытых кранов?</a:t>
            </a:r>
          </a:p>
          <a:p>
            <a:pPr marL="914400" lvl="1" indent="-514350"/>
            <a:r>
              <a:rPr lang="ru-RU" dirty="0" smtClean="0"/>
              <a:t>Протекающие трубы?</a:t>
            </a:r>
          </a:p>
          <a:p>
            <a:pPr marL="914400" lvl="1" indent="-514350"/>
            <a:r>
              <a:rPr lang="ru-RU" dirty="0" smtClean="0"/>
              <a:t>Сколько капель вытекает за 1 мин.?</a:t>
            </a:r>
          </a:p>
          <a:p>
            <a:pPr marL="914400" lvl="1" indent="-514350"/>
            <a:r>
              <a:rPr lang="ru-RU" dirty="0" smtClean="0"/>
              <a:t>А сколько за целый день?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7158" y="5715016"/>
            <a:ext cx="83582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По статистике 21% всей используемой воды выливается напрасно.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785786" y="928670"/>
            <a:ext cx="7643866" cy="521497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6000" dirty="0" smtClean="0">
                <a:solidFill>
                  <a:srgbClr val="0070C0"/>
                </a:solidFill>
              </a:rPr>
              <a:t>2H</a:t>
            </a:r>
            <a:r>
              <a:rPr lang="ru-RU" sz="6000" baseline="-25000" dirty="0" smtClean="0">
                <a:solidFill>
                  <a:srgbClr val="0070C0"/>
                </a:solidFill>
              </a:rPr>
              <a:t>2 </a:t>
            </a:r>
            <a:r>
              <a:rPr lang="ru-RU" sz="6000" dirty="0" smtClean="0">
                <a:solidFill>
                  <a:srgbClr val="0070C0"/>
                </a:solidFill>
              </a:rPr>
              <a:t>+O</a:t>
            </a:r>
            <a:r>
              <a:rPr lang="ru-RU" sz="6000" baseline="-25000" dirty="0" smtClean="0">
                <a:solidFill>
                  <a:srgbClr val="0070C0"/>
                </a:solidFill>
              </a:rPr>
              <a:t>2 </a:t>
            </a:r>
            <a:r>
              <a:rPr lang="ru-RU" sz="6000" dirty="0" smtClean="0">
                <a:solidFill>
                  <a:srgbClr val="0070C0"/>
                </a:solidFill>
              </a:rPr>
              <a:t>= 2H</a:t>
            </a:r>
            <a:r>
              <a:rPr lang="ru-RU" sz="6000" baseline="-25000" dirty="0" smtClean="0">
                <a:solidFill>
                  <a:srgbClr val="0070C0"/>
                </a:solidFill>
              </a:rPr>
              <a:t>2</a:t>
            </a:r>
            <a:r>
              <a:rPr lang="ru-RU" sz="6000" dirty="0" smtClean="0">
                <a:solidFill>
                  <a:srgbClr val="0070C0"/>
                </a:solidFill>
              </a:rPr>
              <a:t>O</a:t>
            </a:r>
          </a:p>
          <a:p>
            <a:pPr algn="r">
              <a:buNone/>
            </a:pPr>
            <a:r>
              <a:rPr lang="ru-RU" sz="2400" dirty="0" smtClean="0">
                <a:solidFill>
                  <a:srgbClr val="0070C0"/>
                </a:solidFill>
              </a:rPr>
              <a:t>Молекула воды</a:t>
            </a:r>
            <a:endParaRPr lang="ru-RU" sz="26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М(H</a:t>
            </a:r>
            <a:r>
              <a:rPr lang="ru-RU" sz="4400" baseline="-25000" dirty="0" smtClean="0">
                <a:solidFill>
                  <a:srgbClr val="0070C0"/>
                </a:solidFill>
              </a:rPr>
              <a:t>2</a:t>
            </a:r>
            <a:r>
              <a:rPr lang="ru-RU" sz="4400" dirty="0" smtClean="0">
                <a:solidFill>
                  <a:srgbClr val="0070C0"/>
                </a:solidFill>
              </a:rPr>
              <a:t>) = 1*2=</a:t>
            </a:r>
          </a:p>
          <a:p>
            <a:pPr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2г/моль</a:t>
            </a:r>
          </a:p>
          <a:p>
            <a:pPr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М(O</a:t>
            </a:r>
            <a:r>
              <a:rPr lang="ru-RU" sz="4400" baseline="-25000" dirty="0" smtClean="0">
                <a:solidFill>
                  <a:srgbClr val="0070C0"/>
                </a:solidFill>
              </a:rPr>
              <a:t>2</a:t>
            </a:r>
            <a:r>
              <a:rPr lang="ru-RU" sz="4400" dirty="0" smtClean="0">
                <a:solidFill>
                  <a:srgbClr val="0070C0"/>
                </a:solidFill>
              </a:rPr>
              <a:t>) = 16 * 2 =</a:t>
            </a:r>
          </a:p>
          <a:p>
            <a:pPr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32г/моль</a:t>
            </a:r>
            <a:endParaRPr lang="ru-RU" sz="4400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М(H</a:t>
            </a:r>
            <a:r>
              <a:rPr lang="ru-RU" sz="4400" baseline="-25000" dirty="0" smtClean="0">
                <a:solidFill>
                  <a:srgbClr val="0070C0"/>
                </a:solidFill>
              </a:rPr>
              <a:t>2</a:t>
            </a:r>
            <a:r>
              <a:rPr lang="ru-RU" sz="4400" dirty="0" smtClean="0">
                <a:solidFill>
                  <a:srgbClr val="0070C0"/>
                </a:solidFill>
              </a:rPr>
              <a:t>O) = 1*2 +</a:t>
            </a:r>
          </a:p>
          <a:p>
            <a:pPr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16 = 18г/моль</a:t>
            </a:r>
            <a:endParaRPr lang="ru-RU" sz="44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</a:rPr>
              <a:t>Состав и получение молекулы воды:</a:t>
            </a:r>
            <a:endParaRPr lang="ru-RU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5214942" y="4572008"/>
            <a:ext cx="571504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7591899" y="4607727"/>
            <a:ext cx="571504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5786446" y="2571744"/>
            <a:ext cx="1357322" cy="1643074"/>
          </a:xfrm>
          <a:prstGeom prst="ellipse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5400000">
            <a:off x="5286380" y="4214818"/>
            <a:ext cx="857256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16200000" flipH="1">
            <a:off x="6893735" y="4036223"/>
            <a:ext cx="928694" cy="5715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Дуга 13"/>
          <p:cNvSpPr/>
          <p:nvPr/>
        </p:nvSpPr>
        <p:spPr>
          <a:xfrm flipH="1">
            <a:off x="5929322" y="3857628"/>
            <a:ext cx="1357322" cy="857256"/>
          </a:xfrm>
          <a:prstGeom prst="arc">
            <a:avLst>
              <a:gd name="adj1" fmla="val 20608551"/>
              <a:gd name="adj2" fmla="val 1091878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145" y="5250669"/>
            <a:ext cx="1023937" cy="1401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894</TotalTime>
  <Words>1633</Words>
  <Application>Microsoft Office PowerPoint</Application>
  <PresentationFormat>Экран (4:3)</PresentationFormat>
  <Paragraphs>208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Открытая</vt:lpstr>
      <vt:lpstr>«Вода в природе» –  интегрированный урок 8 класс</vt:lpstr>
      <vt:lpstr>Цель урока: сформировать у учащихся более глубокие представления о воде, как неотъемлемой части природы с точки зрения разных наук естественнонаучного цикла </vt:lpstr>
      <vt:lpstr>оборудование</vt:lpstr>
      <vt:lpstr> Вода, у тебя нет ни вкуса, ни цвета, ни запаха, тебя</vt:lpstr>
      <vt:lpstr>Ход урока:</vt:lpstr>
      <vt:lpstr>Кейс по теме: «Вода»</vt:lpstr>
      <vt:lpstr>  Задания к кейсу: Учитель химии: Вопросы, на которые необходимо ответить в результате работы над кейсом и есть основные задачи, которые мы будем решать в ходе урока</vt:lpstr>
      <vt:lpstr>Учитель химии: Для рассмотрения состава вещества необходимо вспомнить формулу воды: из каких химических элементов состоит молекула вода?</vt:lpstr>
      <vt:lpstr>Презентация PowerPoint</vt:lpstr>
      <vt:lpstr>Агрегатные состояния воды</vt:lpstr>
      <vt:lpstr>Презентация PowerPoint</vt:lpstr>
      <vt:lpstr>Презентация PowerPoint</vt:lpstr>
      <vt:lpstr>Учитель физики: рассмотрим следующий переход воды.  Она жила и по стеклу текла,  но вдруг ее морозом оковало, и неподвижной льдинкой капля стала и в мире поубавилось тепла. </vt:lpstr>
      <vt:lpstr>Презентация PowerPoint</vt:lpstr>
      <vt:lpstr>Учитель физики:  Отрывок из романа «Евгений Онегин» Смеркалось; на столе, блистая, Шипел вечерний самовар, Китайский чайник нагревая; Под ним клубился легкий пар. </vt:lpstr>
      <vt:lpstr>Татьяна пред окном стояла, На стекла хладные дыша, Задумавшись, моя душа, Прелестным пальчиком писала На отуманенном стекле Заветный вензель О и Е </vt:lpstr>
      <vt:lpstr>Презентация PowerPoint</vt:lpstr>
      <vt:lpstr>Учитель химии: итак мы рассмотрели с вами физические свойства воды. А теперь – следующий кейс.</vt:lpstr>
      <vt:lpstr>Задания к кейсу:</vt:lpstr>
      <vt:lpstr>2.Взаимодействие воды с неметаллами:</vt:lpstr>
      <vt:lpstr>3. Реакции воды с кислотными оксидами</vt:lpstr>
      <vt:lpstr>Презентация PowerPoint</vt:lpstr>
      <vt:lpstr>Презентация PowerPoint</vt:lpstr>
      <vt:lpstr>В человеческом организме 35 л. жидкости:</vt:lpstr>
      <vt:lpstr>Обезвоживание организма</vt:lpstr>
      <vt:lpstr>Потребность жителей планеты в воде</vt:lpstr>
      <vt:lpstr>Кейс – практическая работа</vt:lpstr>
      <vt:lpstr>Состав и получение молекулы воды: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88</cp:revision>
  <dcterms:created xsi:type="dcterms:W3CDTF">2012-01-29T09:30:33Z</dcterms:created>
  <dcterms:modified xsi:type="dcterms:W3CDTF">2012-03-01T00:14:05Z</dcterms:modified>
</cp:coreProperties>
</file>