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7" r:id="rId1"/>
  </p:sldMasterIdLst>
  <p:notesMasterIdLst>
    <p:notesMasterId r:id="rId69"/>
  </p:notesMasterIdLst>
  <p:sldIdLst>
    <p:sldId id="366" r:id="rId2"/>
    <p:sldId id="355" r:id="rId3"/>
    <p:sldId id="357" r:id="rId4"/>
    <p:sldId id="356" r:id="rId5"/>
    <p:sldId id="298" r:id="rId6"/>
    <p:sldId id="289" r:id="rId7"/>
    <p:sldId id="290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9" r:id="rId19"/>
    <p:sldId id="270" r:id="rId20"/>
    <p:sldId id="272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1" r:id="rId36"/>
    <p:sldId id="292" r:id="rId37"/>
    <p:sldId id="293" r:id="rId38"/>
    <p:sldId id="294" r:id="rId39"/>
    <p:sldId id="295" r:id="rId40"/>
    <p:sldId id="300" r:id="rId41"/>
    <p:sldId id="301" r:id="rId42"/>
    <p:sldId id="302" r:id="rId43"/>
    <p:sldId id="303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3" r:id="rId62"/>
    <p:sldId id="324" r:id="rId63"/>
    <p:sldId id="325" r:id="rId64"/>
    <p:sldId id="326" r:id="rId65"/>
    <p:sldId id="327" r:id="rId66"/>
    <p:sldId id="328" r:id="rId67"/>
    <p:sldId id="329" r:id="rId68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5E4A5"/>
    <a:srgbClr val="99FF66"/>
    <a:srgbClr val="A0BF61"/>
    <a:srgbClr val="669900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6019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70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80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11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21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31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42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52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62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72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83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93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13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44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54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75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85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05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16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26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36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46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57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67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77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87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98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08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18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28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39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49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59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69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80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00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1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2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3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5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6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7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8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9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1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2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4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5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6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74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84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9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0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1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4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5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6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7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8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9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A975D6-C9C1-424E-B254-492161C2B3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15242-7499-4939-B971-4E4131672E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348ED1-56A9-4C62-A603-69AC29A9E2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EC3D94-BF65-4E9E-BA51-2BEBB0EFFA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8B806D8-7D72-4E47-829A-354811ECF1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3EAF7190-94E5-49FB-8FFD-A9748FD124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A729D9-8B63-4E4C-80AB-4B17296556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E3A14C-21F7-47C3-B44E-8CCC58C61C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E3F96D-DDEB-479D-9A20-90781CAF81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38319E-B1D3-4F3F-977B-086F3694C8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D1910-9A14-4509-B4E7-4B8C954380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5A694-8117-48DD-8AC1-A990C4355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F3778AE-3E97-4E94-879C-5A8F22235F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ransition spd="med">
    <p:fad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5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&quot;Вольское высшее военное училище тыла - все об этом училище: как поступить, как доехать. - Новости образования России, Украины,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653136"/>
            <a:ext cx="3672408" cy="2063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6" descr="ПОБЕДА.RU - Солдати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132856"/>
            <a:ext cx="3754388" cy="25079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Блок-схема: перфолента 12"/>
          <p:cNvSpPr/>
          <p:nvPr/>
        </p:nvSpPr>
        <p:spPr>
          <a:xfrm>
            <a:off x="1115616" y="188640"/>
            <a:ext cx="7272808" cy="2592288"/>
          </a:xfrm>
          <a:prstGeom prst="flowChartPunchedTap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smtClean="0">
                <a:latin typeface="Constantia" pitchFamily="18" charset="0"/>
              </a:rPr>
              <a:t>Высшие </a:t>
            </a:r>
            <a:r>
              <a:rPr lang="ru-RU" sz="2000" dirty="0" smtClean="0">
                <a:latin typeface="Constantia" pitchFamily="18" charset="0"/>
              </a:rPr>
              <a:t>военные образовательные учреждения Министерства обороны</a:t>
            </a:r>
            <a:endParaRPr lang="ru-RU" sz="2000" b="1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2" name="Picture 2" descr="kater971 - Военные вузы России откроют свои двери для 12,5 тысяч курсанто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852936"/>
            <a:ext cx="3788420" cy="27971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8" descr="Який секс Вам подобається?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2348880"/>
            <a:ext cx="2441582" cy="2701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0" y="1268760"/>
            <a:ext cx="9144000" cy="5690918"/>
          </a:xfrm>
          <a:prstGeom prst="rect">
            <a:avLst/>
          </a:prstGeom>
          <a:solidFill>
            <a:srgbClr val="F5E4A5"/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500" dirty="0" smtClean="0">
                <a:solidFill>
                  <a:srgbClr val="000000"/>
                </a:solidFill>
                <a:latin typeface="Constantia" pitchFamily="18" charset="0"/>
              </a:rPr>
              <a:t> 1. </a:t>
            </a: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Возрастные ограничения для лиц, поступающих в военно-учебные заведения: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Лица, не служившие в ВС - с 16 до 22 лет, отслужившие и военнослужащие, проходящие военную службу по призыву - до 24 лет, а военнослужащие, проходящие службу по контракту – 25 лет. Возраст определяется по состоянию на 1 августа года поступления.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2. 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Перечень документов, представляемых в отдел ВКО по муниципальному образованию: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заявление;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копия свидетельства о рождении;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- копия документов, удостоверяющих 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личность и </a:t>
            </a: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гражданство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автобиография;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характеристика с места работы или учёбы;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копия документа об образовании (справка об успеваемости);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- 3 фотографии 4,5х6 см;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- </a:t>
            </a: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справка 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из полиции;</a:t>
            </a:r>
          </a:p>
          <a:p>
            <a:pPr>
              <a:buClrTx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документы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, подтверждающие льготы при поступлении</a:t>
            </a: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.</a:t>
            </a:r>
          </a:p>
          <a:p>
            <a:pPr>
              <a:spcBef>
                <a:spcPts val="75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>
                <a:solidFill>
                  <a:srgbClr val="000000"/>
                </a:solidFill>
                <a:latin typeface="Constantia" pitchFamily="18" charset="0"/>
              </a:rPr>
              <a:t>3. Денежное довольствие курсантов первого курса составляет 2000 руб. После заключения контракта с учетом премий курсанты получают от 12000 до 21000 рублей в месяц. </a:t>
            </a:r>
          </a:p>
          <a:p>
            <a:pPr>
              <a:buClrTx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500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5" name="Picture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996952"/>
            <a:ext cx="2448272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83568" y="700136"/>
            <a:ext cx="7847062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Всем, поступающим в высшие военно-учебные заведения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755576" y="262529"/>
            <a:ext cx="7704856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latin typeface="Constantia" pitchFamily="18" charset="0"/>
                <a:cs typeface="Times New Roman" pitchFamily="16" charset="0"/>
              </a:rPr>
              <a:t>Всем, поступающим в высшие военно-учебные заведения</a:t>
            </a:r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Rectangle 7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Rectangle 8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Rectangle 10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Rectangle 12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4"/>
          <p:cNvGrpSpPr>
            <a:grpSpLocks noRot="1"/>
          </p:cNvGrpSpPr>
          <p:nvPr/>
        </p:nvGrpSpPr>
        <p:grpSpPr bwMode="auto">
          <a:xfrm>
            <a:off x="468313" y="836713"/>
            <a:ext cx="9488488" cy="3025472"/>
            <a:chOff x="295" y="935"/>
            <a:chExt cx="5976" cy="1482"/>
          </a:xfrm>
        </p:grpSpPr>
        <p:sp>
          <p:nvSpPr>
            <p:cNvPr id="3093" name="Rectangle 15"/>
            <p:cNvSpPr>
              <a:spLocks noChangeArrowheads="1"/>
            </p:cNvSpPr>
            <p:nvPr/>
          </p:nvSpPr>
          <p:spPr bwMode="auto">
            <a:xfrm>
              <a:off x="295" y="935"/>
              <a:ext cx="3240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 dirty="0">
                  <a:latin typeface="Constantia" pitchFamily="18" charset="0"/>
                  <a:cs typeface="Times New Roman" pitchFamily="16" charset="0"/>
                </a:rPr>
                <a:t>- </a:t>
              </a:r>
              <a:r>
                <a:rPr lang="ru-RU" sz="2000" b="1" dirty="0">
                  <a:latin typeface="Constantia" pitchFamily="18" charset="0"/>
                  <a:cs typeface="Times New Roman" pitchFamily="16" charset="0"/>
                </a:rPr>
                <a:t>Приём заявлений отделами ВКО </a:t>
              </a:r>
            </a:p>
          </p:txBody>
        </p:sp>
        <p:sp>
          <p:nvSpPr>
            <p:cNvPr id="3094" name="Rectangle 16"/>
            <p:cNvSpPr>
              <a:spLocks noChangeArrowheads="1"/>
            </p:cNvSpPr>
            <p:nvPr/>
          </p:nvSpPr>
          <p:spPr bwMode="auto">
            <a:xfrm>
              <a:off x="3535" y="935"/>
              <a:ext cx="2130" cy="4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600" b="1" dirty="0" smtClean="0">
                  <a:latin typeface="Constantia" pitchFamily="18" charset="0"/>
                  <a:cs typeface="Times New Roman" pitchFamily="16" charset="0"/>
                </a:rPr>
                <a:t>до </a:t>
              </a:r>
              <a:r>
                <a:rPr lang="ru-RU" sz="1600" b="1" dirty="0">
                  <a:latin typeface="Constantia" pitchFamily="18" charset="0"/>
                  <a:cs typeface="Times New Roman" pitchFamily="16" charset="0"/>
                </a:rPr>
                <a:t>20 апреля, </a:t>
              </a:r>
            </a:p>
            <a:p>
              <a:pPr eaLnBrk="0" hangingPunct="0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600" b="1" dirty="0">
                  <a:latin typeface="Constantia" pitchFamily="18" charset="0"/>
                  <a:cs typeface="Times New Roman" pitchFamily="16" charset="0"/>
                </a:rPr>
                <a:t>(с оформлением допусков – до 1 апреля)</a:t>
              </a:r>
            </a:p>
          </p:txBody>
        </p:sp>
        <p:sp>
          <p:nvSpPr>
            <p:cNvPr id="3095" name="Rectangle 17"/>
            <p:cNvSpPr>
              <a:spLocks noChangeArrowheads="1"/>
            </p:cNvSpPr>
            <p:nvPr/>
          </p:nvSpPr>
          <p:spPr bwMode="auto">
            <a:xfrm>
              <a:off x="5665" y="1117"/>
              <a:ext cx="606" cy="1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117504" rIns="90000" bIns="46800"/>
            <a:lstStyle/>
            <a:p>
              <a:pPr>
                <a:lnSpc>
                  <a:spcPct val="87000"/>
                </a:lnSpc>
                <a:spcBef>
                  <a:spcPts val="700"/>
                </a:spcBef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endParaRPr lang="ru-RU" sz="1400">
                <a:latin typeface="Constantia" pitchFamily="18" charset="0"/>
              </a:endParaRPr>
            </a:p>
          </p:txBody>
        </p:sp>
        <p:sp>
          <p:nvSpPr>
            <p:cNvPr id="3096" name="Rectangle 18"/>
            <p:cNvSpPr>
              <a:spLocks noChangeArrowheads="1"/>
            </p:cNvSpPr>
            <p:nvPr/>
          </p:nvSpPr>
          <p:spPr bwMode="auto">
            <a:xfrm>
              <a:off x="295" y="1406"/>
              <a:ext cx="3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 dirty="0">
                  <a:latin typeface="Constantia" pitchFamily="18" charset="0"/>
                  <a:cs typeface="Times New Roman" pitchFamily="16" charset="0"/>
                </a:rPr>
                <a:t>- Прохождение медицинского освидетельствования</a:t>
              </a:r>
            </a:p>
          </p:txBody>
        </p:sp>
        <p:sp>
          <p:nvSpPr>
            <p:cNvPr id="3097" name="Rectangle 19"/>
            <p:cNvSpPr>
              <a:spLocks noChangeArrowheads="1"/>
            </p:cNvSpPr>
            <p:nvPr/>
          </p:nvSpPr>
          <p:spPr bwMode="auto">
            <a:xfrm>
              <a:off x="3535" y="1406"/>
              <a:ext cx="2224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>
                  <a:latin typeface="Constantia" pitchFamily="18" charset="0"/>
                  <a:cs typeface="Times New Roman" pitchFamily="16" charset="0"/>
                </a:rPr>
                <a:t>- с 11 марта до 25 апреля</a:t>
              </a:r>
            </a:p>
          </p:txBody>
        </p:sp>
        <p:sp>
          <p:nvSpPr>
            <p:cNvPr id="3098" name="Rectangle 20"/>
            <p:cNvSpPr>
              <a:spLocks noChangeArrowheads="1"/>
            </p:cNvSpPr>
            <p:nvPr/>
          </p:nvSpPr>
          <p:spPr bwMode="auto">
            <a:xfrm>
              <a:off x="295" y="1598"/>
              <a:ext cx="3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 dirty="0" smtClean="0">
                  <a:latin typeface="Constantia" pitchFamily="18" charset="0"/>
                  <a:cs typeface="Times New Roman" pitchFamily="16" charset="0"/>
                </a:rPr>
                <a:t>- Прохождение </a:t>
              </a:r>
              <a:r>
                <a:rPr lang="ru-RU" sz="1400" b="1" dirty="0">
                  <a:latin typeface="Constantia" pitchFamily="18" charset="0"/>
                  <a:cs typeface="Times New Roman" pitchFamily="16" charset="0"/>
                </a:rPr>
                <a:t>дополнительного медицинского обследования</a:t>
              </a:r>
            </a:p>
          </p:txBody>
        </p:sp>
        <p:sp>
          <p:nvSpPr>
            <p:cNvPr id="3099" name="Rectangle 21"/>
            <p:cNvSpPr>
              <a:spLocks noChangeArrowheads="1"/>
            </p:cNvSpPr>
            <p:nvPr/>
          </p:nvSpPr>
          <p:spPr bwMode="auto">
            <a:xfrm>
              <a:off x="3535" y="1598"/>
              <a:ext cx="21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>
                  <a:latin typeface="Constantia" pitchFamily="18" charset="0"/>
                  <a:cs typeface="Times New Roman" pitchFamily="16" charset="0"/>
                </a:rPr>
                <a:t>- до 15 мая</a:t>
              </a:r>
            </a:p>
          </p:txBody>
        </p:sp>
        <p:sp>
          <p:nvSpPr>
            <p:cNvPr id="3100" name="Rectangle 22"/>
            <p:cNvSpPr>
              <a:spLocks noChangeArrowheads="1"/>
            </p:cNvSpPr>
            <p:nvPr/>
          </p:nvSpPr>
          <p:spPr bwMode="auto">
            <a:xfrm>
              <a:off x="295" y="1817"/>
              <a:ext cx="3240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 dirty="0">
                  <a:latin typeface="Constantia" pitchFamily="18" charset="0"/>
                  <a:cs typeface="Times New Roman" pitchFamily="16" charset="0"/>
                </a:rPr>
                <a:t>- Сроки получения личных дел военно-учебными заведениями</a:t>
              </a:r>
            </a:p>
          </p:txBody>
        </p:sp>
        <p:sp>
          <p:nvSpPr>
            <p:cNvPr id="3101" name="Rectangle 23"/>
            <p:cNvSpPr>
              <a:spLocks noChangeArrowheads="1"/>
            </p:cNvSpPr>
            <p:nvPr/>
          </p:nvSpPr>
          <p:spPr bwMode="auto">
            <a:xfrm>
              <a:off x="3535" y="1790"/>
              <a:ext cx="21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>
                  <a:latin typeface="Constantia" pitchFamily="18" charset="0"/>
                  <a:cs typeface="Times New Roman" pitchFamily="16" charset="0"/>
                </a:rPr>
                <a:t>- до 20 мая</a:t>
              </a:r>
            </a:p>
          </p:txBody>
        </p:sp>
        <p:sp>
          <p:nvSpPr>
            <p:cNvPr id="3102" name="Rectangle 24"/>
            <p:cNvSpPr>
              <a:spLocks noChangeArrowheads="1"/>
            </p:cNvSpPr>
            <p:nvPr/>
          </p:nvSpPr>
          <p:spPr bwMode="auto">
            <a:xfrm>
              <a:off x="295" y="2028"/>
              <a:ext cx="32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 dirty="0">
                  <a:latin typeface="Constantia" pitchFamily="18" charset="0"/>
                  <a:cs typeface="Times New Roman" pitchFamily="16" charset="0"/>
                </a:rPr>
                <a:t>- Сдача экзаменов в военно-учебных заведениях</a:t>
              </a:r>
            </a:p>
          </p:txBody>
        </p:sp>
        <p:sp>
          <p:nvSpPr>
            <p:cNvPr id="3103" name="Rectangle 25"/>
            <p:cNvSpPr>
              <a:spLocks noChangeArrowheads="1"/>
            </p:cNvSpPr>
            <p:nvPr/>
          </p:nvSpPr>
          <p:spPr bwMode="auto">
            <a:xfrm>
              <a:off x="3535" y="1982"/>
              <a:ext cx="21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>
                  <a:latin typeface="Constantia" pitchFamily="18" charset="0"/>
                  <a:cs typeface="Times New Roman" pitchFamily="16" charset="0"/>
                </a:rPr>
                <a:t>- начало июля</a:t>
              </a:r>
            </a:p>
          </p:txBody>
        </p:sp>
        <p:sp>
          <p:nvSpPr>
            <p:cNvPr id="3104" name="Rectangle 26"/>
            <p:cNvSpPr>
              <a:spLocks noChangeArrowheads="1"/>
            </p:cNvSpPr>
            <p:nvPr/>
          </p:nvSpPr>
          <p:spPr bwMode="auto">
            <a:xfrm>
              <a:off x="295" y="2205"/>
              <a:ext cx="32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>
                  <a:latin typeface="Constantia" pitchFamily="18" charset="0"/>
                  <a:cs typeface="Times New Roman" pitchFamily="16" charset="0"/>
                </a:rPr>
                <a:t>- Приказ о зачислении</a:t>
              </a:r>
            </a:p>
          </p:txBody>
        </p:sp>
        <p:sp>
          <p:nvSpPr>
            <p:cNvPr id="3105" name="Rectangle 27"/>
            <p:cNvSpPr>
              <a:spLocks noChangeArrowheads="1"/>
            </p:cNvSpPr>
            <p:nvPr/>
          </p:nvSpPr>
          <p:spPr bwMode="auto">
            <a:xfrm>
              <a:off x="3535" y="2174"/>
              <a:ext cx="2130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78407" rIns="90000" bIns="46800"/>
            <a:lstStyle/>
            <a:p>
              <a:pPr algn="just">
                <a:lnSpc>
                  <a:spcPct val="86000"/>
                </a:lnSpc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9410700" algn="l"/>
                </a:tabLst>
              </a:pPr>
              <a:r>
                <a:rPr lang="ru-RU" sz="1400" b="1">
                  <a:latin typeface="Constantia" pitchFamily="18" charset="0"/>
                  <a:cs typeface="Times New Roman" pitchFamily="16" charset="0"/>
                </a:rPr>
                <a:t>- 1 августа</a:t>
              </a:r>
            </a:p>
          </p:txBody>
        </p:sp>
      </p:grpSp>
      <p:pic>
        <p:nvPicPr>
          <p:cNvPr id="3091" name="Picture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149080"/>
            <a:ext cx="3528392" cy="2344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77072"/>
            <a:ext cx="338437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548680"/>
            <a:ext cx="7164288" cy="1224136"/>
          </a:xfrm>
        </p:spPr>
        <p:txBody>
          <a:bodyPr>
            <a:normAutofit fontScale="90000"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6" charset="0"/>
              </a:rPr>
              <a:t>Требования,  </a:t>
            </a:r>
            <a:br>
              <a:rPr lang="ru-RU" sz="2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6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Constantia" pitchFamily="18" charset="0"/>
                <a:cs typeface="Times New Roman" pitchFamily="16" charset="0"/>
              </a:rPr>
              <a:t>предъявляемые  к кандидатам для зачисления в </a:t>
            </a:r>
            <a:r>
              <a:rPr lang="ru-RU" sz="2200" b="1" dirty="0" err="1" smtClean="0">
                <a:solidFill>
                  <a:schemeClr val="tx1"/>
                </a:solidFill>
                <a:latin typeface="Constantia" pitchFamily="18" charset="0"/>
                <a:cs typeface="Times New Roman" pitchFamily="16" charset="0"/>
              </a:rPr>
              <a:t>ВуЗы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  <a:cs typeface="Times New Roman" pitchFamily="16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Constantia" pitchFamily="18" charset="0"/>
                <a:cs typeface="Times New Roman" pitchFamily="16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412776"/>
            <a:ext cx="8712968" cy="5445224"/>
          </a:xfrm>
          <a:solidFill>
            <a:srgbClr val="F5E4A5"/>
          </a:solidFill>
        </p:spPr>
        <p:txBody>
          <a:bodyPr>
            <a:normAutofit/>
          </a:bodyPr>
          <a:lstStyle/>
          <a:p>
            <a:endParaRPr lang="ru-RU" sz="16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algn="just">
              <a:lnSpc>
                <a:spcPct val="110000"/>
              </a:lnSpc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</a:rPr>
              <a:t>Кандидаты, поступающие в </a:t>
            </a:r>
            <a:r>
              <a:rPr lang="ru-RU" sz="1800" b="1" dirty="0" smtClean="0">
                <a:solidFill>
                  <a:srgbClr val="000000"/>
                </a:solidFill>
                <a:latin typeface="Constantia" pitchFamily="18" charset="0"/>
              </a:rPr>
              <a:t>Военный институт физической культуры</a:t>
            </a: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</a:rPr>
              <a:t>, должны иметь спортивные звания или спортивные разряды не ниже второго  по одному из видов спорта.</a:t>
            </a:r>
            <a:endParaRPr lang="ru-RU" sz="1800" b="1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Кандидаты, поступающие в </a:t>
            </a:r>
            <a:r>
              <a:rPr lang="ru-RU" sz="1800" b="1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Военную консерваторию </a:t>
            </a: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(военный институт), должны иметь навыки игры на одном из инструментов духового оркестра. </a:t>
            </a:r>
          </a:p>
          <a:p>
            <a:pPr algn="just">
              <a:lnSpc>
                <a:spcPct val="110000"/>
              </a:lnSpc>
              <a:buNone/>
            </a:pPr>
            <a:endParaRPr lang="ru-RU" sz="1800" b="1" dirty="0" smtClean="0">
              <a:solidFill>
                <a:srgbClr val="000000"/>
              </a:solidFill>
              <a:latin typeface="Constantia" pitchFamily="18" charset="0"/>
              <a:cs typeface="Times New Roman" pitchFamily="16" charset="0"/>
            </a:endParaRPr>
          </a:p>
          <a:p>
            <a:pPr algn="just">
              <a:lnSpc>
                <a:spcPct val="110000"/>
              </a:lnSpc>
              <a:buNone/>
            </a:pPr>
            <a:r>
              <a:rPr lang="ru-RU" sz="1800" b="1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ВНЕ КОНКУРСА ПРИНИМАЮТСЯ:</a:t>
            </a:r>
          </a:p>
          <a:p>
            <a:pPr marL="88900" indent="20638" algn="just">
              <a:lnSpc>
                <a:spcPct val="11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1.Дети –сироты, и дети, оставшиеся без попечения родителей;</a:t>
            </a:r>
          </a:p>
          <a:p>
            <a:pPr marL="88900" indent="20638" algn="just">
              <a:lnSpc>
                <a:spcPct val="11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2.Граждане в возрасте до 20 лет, имеющих только 1 родителя-инвалида 1 группы;</a:t>
            </a:r>
          </a:p>
          <a:p>
            <a:pPr marL="88900" indent="20638" algn="just">
              <a:lnSpc>
                <a:spcPct val="11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3. Участники боевых действий;</a:t>
            </a:r>
          </a:p>
          <a:p>
            <a:pPr marL="88900" indent="20638" algn="just">
              <a:lnSpc>
                <a:spcPct val="11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4.Граждане, уволенные с военной службы и поступающие в ВУЗы по рекомендации командиров воинских частей;</a:t>
            </a:r>
          </a:p>
          <a:p>
            <a:pPr marL="88900" indent="20638" algn="just">
              <a:lnSpc>
                <a:spcPct val="11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5.Граждане,  которые в соответствии  с законом РСФСР № 1244-1 от 15.05.91г. «О социальной защите граждан, подвергающихся  воздействию радиации вследствие катастрофы на Чернобыльской АЭС»</a:t>
            </a:r>
          </a:p>
          <a:p>
            <a:pPr algn="just">
              <a:lnSpc>
                <a:spcPct val="110000"/>
              </a:lnSpc>
              <a:buNone/>
            </a:pPr>
            <a:endParaRPr lang="ru-RU" dirty="0"/>
          </a:p>
        </p:txBody>
      </p:sp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1979712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43037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Преимущественным правом при зачислении в ВУЗы, пользуются следующие кандидаты: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328592"/>
          </a:xfrm>
          <a:solidFill>
            <a:srgbClr val="F5E4A5"/>
          </a:solidFill>
        </p:spPr>
        <p:txBody>
          <a:bodyPr>
            <a:normAutofit/>
          </a:bodyPr>
          <a:lstStyle/>
          <a:p>
            <a:pPr marL="265113" indent="-88900" fontAlgn="base">
              <a:buNone/>
            </a:pPr>
            <a:r>
              <a:rPr lang="ru-RU" sz="1800" dirty="0" smtClean="0">
                <a:latin typeface="Constantia" pitchFamily="18" charset="0"/>
              </a:rPr>
              <a:t>-Граждане,  имеющее преимущественное право при поступлении  в соответствии  с законом РСФСР от 15.05.91г. № 1244-1 «О социальной защите граждан, подвергшихся воздействию радиации вследствие  катастрофы на Чернобыльской АЭС»;</a:t>
            </a:r>
          </a:p>
          <a:p>
            <a:pPr marL="265113" indent="-88900" fontAlgn="base">
              <a:buNone/>
            </a:pPr>
            <a:r>
              <a:rPr lang="ru-RU" sz="1800" dirty="0" smtClean="0">
                <a:latin typeface="Constantia" pitchFamily="18" charset="0"/>
              </a:rPr>
              <a:t>-Граждане, уволенные с военной службы;</a:t>
            </a:r>
          </a:p>
          <a:p>
            <a:pPr marL="265113" indent="-88900" fontAlgn="base">
              <a:buNone/>
            </a:pPr>
            <a:r>
              <a:rPr lang="ru-RU" sz="1800" dirty="0" smtClean="0">
                <a:latin typeface="Constantia" pitchFamily="18" charset="0"/>
              </a:rPr>
              <a:t>-Дети военнослужащих, проходящих военную службу  по контракту и имеющих  общую продолжительность  военной службы  20 лет и более;</a:t>
            </a:r>
          </a:p>
          <a:p>
            <a:pPr marL="265113" indent="-88900" fontAlgn="base">
              <a:buNone/>
            </a:pPr>
            <a:r>
              <a:rPr lang="ru-RU" sz="1800" dirty="0" smtClean="0">
                <a:latin typeface="Constantia" pitchFamily="18" charset="0"/>
              </a:rPr>
              <a:t>- Детей граждан,  уволенных с военной службы по достижению ими предельного возраста  пребывания на военной службе, состояния здоровья или в связи  с организационно-штатными мероприятиями, общая продолжительность военной службы которых составляет  20 лет и более;</a:t>
            </a:r>
          </a:p>
          <a:p>
            <a:pPr marL="265113" indent="-88900" fontAlgn="base">
              <a:buNone/>
            </a:pPr>
            <a:r>
              <a:rPr lang="ru-RU" sz="1800" dirty="0" smtClean="0">
                <a:latin typeface="Constantia" pitchFamily="18" charset="0"/>
              </a:rPr>
              <a:t>-Детей военнослужащих, погибших при исполнении ими обязанностей военной службы или умерших  вследствие увечья (ранения, травмы, контузия), либо заболевания</a:t>
            </a:r>
          </a:p>
          <a:p>
            <a:pPr marL="265113" indent="-88900" fontAlgn="base">
              <a:buNone/>
            </a:pPr>
            <a:r>
              <a:rPr lang="ru-RU" sz="1800" dirty="0" smtClean="0">
                <a:latin typeface="Constantia" pitchFamily="18" charset="0"/>
              </a:rPr>
              <a:t>- Выпускников общеобразовательных  школ-интернатов с первоначальной  летной подготовкой</a:t>
            </a:r>
          </a:p>
          <a:p>
            <a:endParaRPr lang="ru-RU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3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3" name="Подзаголовок 3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412775"/>
            <a:ext cx="9144000" cy="4319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539552" y="164972"/>
            <a:ext cx="8604448" cy="10178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latin typeface="Constantia" pitchFamily="18" charset="0"/>
                <a:cs typeface="Times New Roman" pitchFamily="16" charset="0"/>
              </a:rPr>
              <a:t>«</a:t>
            </a:r>
            <a:r>
              <a:rPr lang="ru-RU" sz="2000" b="1" dirty="0" err="1">
                <a:latin typeface="Constantia" pitchFamily="18" charset="0"/>
                <a:cs typeface="Times New Roman" pitchFamily="16" charset="0"/>
              </a:rPr>
              <a:t>Военно</a:t>
            </a:r>
            <a:r>
              <a:rPr lang="ru-RU" sz="2000" b="1" dirty="0">
                <a:latin typeface="Constantia" pitchFamily="18" charset="0"/>
                <a:cs typeface="Times New Roman" pitchFamily="16" charset="0"/>
              </a:rPr>
              <a:t> –воздушная академия»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latin typeface="Constantia" pitchFamily="18" charset="0"/>
                <a:cs typeface="Times New Roman" pitchFamily="16" charset="0"/>
              </a:rPr>
              <a:t>им. профессора  Н.Е.Жуковского и Ю.А. Гагарина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latin typeface="Constantia" pitchFamily="18" charset="0"/>
                <a:cs typeface="Times New Roman" pitchFamily="16" charset="0"/>
              </a:rPr>
              <a:t>Г. Краснодар</a:t>
            </a: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Rectangle 7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Rectangle 8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1" name="Rectangle 10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2" name="Text Box 11"/>
          <p:cNvSpPr txBox="1">
            <a:spLocks noChangeArrowheads="1"/>
          </p:cNvSpPr>
          <p:nvPr/>
        </p:nvSpPr>
        <p:spPr bwMode="auto">
          <a:xfrm>
            <a:off x="2051050" y="549275"/>
            <a:ext cx="6696075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>
                <a:solidFill>
                  <a:srgbClr val="000000"/>
                </a:solidFill>
                <a:latin typeface="Times New Roman" pitchFamily="16" charset="0"/>
              </a:rPr>
              <a:t>     </a:t>
            </a:r>
            <a:endParaRPr lang="ru-RU" sz="1200" b="1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5373" name="Rectangle 12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4" name="Text Box 30"/>
          <p:cNvSpPr txBox="1">
            <a:spLocks noChangeArrowheads="1"/>
          </p:cNvSpPr>
          <p:nvPr/>
        </p:nvSpPr>
        <p:spPr bwMode="auto">
          <a:xfrm>
            <a:off x="611188" y="6092825"/>
            <a:ext cx="7993062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15375" name="Прямоугольник 35"/>
          <p:cNvSpPr>
            <a:spLocks noChangeArrowheads="1"/>
          </p:cNvSpPr>
          <p:nvPr/>
        </p:nvSpPr>
        <p:spPr bwMode="auto">
          <a:xfrm>
            <a:off x="2286000" y="-2295525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5376" name="Прямоугольник 36"/>
          <p:cNvSpPr>
            <a:spLocks noChangeArrowheads="1"/>
          </p:cNvSpPr>
          <p:nvPr/>
        </p:nvSpPr>
        <p:spPr bwMode="auto">
          <a:xfrm>
            <a:off x="611188" y="1196975"/>
            <a:ext cx="8281987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Военного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учебно-научного центра Военно-воздушных сил «Военно-воздушная академия имени профессора Н.Е.Жуковского и Ю.А.Гагарина» для Вооруженных Сил Российской Федерации готовит офицеров </a:t>
            </a:r>
            <a:r>
              <a:rPr lang="ru-RU" b="1" u="sng" dirty="0">
                <a:solidFill>
                  <a:schemeClr val="tx1"/>
                </a:solidFill>
                <a:latin typeface="Constantia" pitchFamily="18" charset="0"/>
              </a:rPr>
              <a:t>по специальностям:</a:t>
            </a: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b="1" u="sng" dirty="0">
              <a:solidFill>
                <a:schemeClr val="tx1"/>
              </a:solidFill>
            </a:endParaRPr>
          </a:p>
          <a:p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5377" name="Прямоугольник 37"/>
          <p:cNvSpPr>
            <a:spLocks noChangeArrowheads="1"/>
          </p:cNvSpPr>
          <p:nvPr/>
        </p:nvSpPr>
        <p:spPr bwMode="auto">
          <a:xfrm>
            <a:off x="611188" y="3140968"/>
            <a:ext cx="828198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1. </a:t>
            </a:r>
            <a:r>
              <a:rPr lang="ru-RU" b="1" i="1" dirty="0">
                <a:solidFill>
                  <a:schemeClr val="tx1"/>
                </a:solidFill>
                <a:latin typeface="Constantia" pitchFamily="18" charset="0"/>
              </a:rPr>
              <a:t>«Летная эксплуатация и применение авиационных комплексов» -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Квалификация — «специалист»:</a:t>
            </a:r>
          </a:p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летчик истребительной авиации, летчик фронтовой бомбардировочной авиации, летчик штурмовой авиации, летчик военно-транспортной авиации, летчик дальней авиации; штурман военно-транспортной авиации, штурман дальней авиации, штурман истребительной авиации, штурман морской авиации, штурман фронтовой бомбардировочной авиации.</a:t>
            </a:r>
          </a:p>
          <a:p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2. Эксплуатация воздушных судов и организация воздушного движения</a:t>
            </a:r>
          </a:p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Офицер боевого управления. </a:t>
            </a:r>
          </a:p>
          <a:p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Срок обучения – 5 лет.</a:t>
            </a:r>
          </a:p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ЕГЭ </a:t>
            </a:r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: математика </a:t>
            </a:r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(профильный),физика, русский язык</a:t>
            </a:r>
          </a:p>
        </p:txBody>
      </p:sp>
      <p:pic>
        <p:nvPicPr>
          <p:cNvPr id="15378" name="Picture 2" descr="C:\Users\Andrey\Desktop\VUNC_Voroneg-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5517232"/>
            <a:ext cx="1763688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0" y="459054"/>
            <a:ext cx="9144000" cy="89473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«</a:t>
            </a:r>
            <a:r>
              <a:rPr lang="ru-RU" sz="2000" b="1" dirty="0" err="1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Военно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 –медицинская академия»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 b="1" dirty="0">
              <a:solidFill>
                <a:srgbClr val="000000"/>
              </a:solidFill>
              <a:latin typeface="Constantia" pitchFamily="18" charset="0"/>
              <a:cs typeface="Times New Roman" pitchFamily="16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  <a:cs typeface="Times New Roman" pitchFamily="16" charset="0"/>
              </a:rPr>
              <a:t>г. Санкт -Петербург</a:t>
            </a:r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Rectangle 7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Rectangle 8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Rectangle 9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Rectangle 10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7" name="Rectangle 12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8" name="Text Box 30"/>
          <p:cNvSpPr txBox="1">
            <a:spLocks noChangeArrowheads="1"/>
          </p:cNvSpPr>
          <p:nvPr/>
        </p:nvSpPr>
        <p:spPr bwMode="auto">
          <a:xfrm>
            <a:off x="611188" y="6092825"/>
            <a:ext cx="7993062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16399" name="Прямоугольник 35"/>
          <p:cNvSpPr>
            <a:spLocks noChangeArrowheads="1"/>
          </p:cNvSpPr>
          <p:nvPr/>
        </p:nvSpPr>
        <p:spPr bwMode="auto">
          <a:xfrm>
            <a:off x="2286000" y="-2295525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pic>
        <p:nvPicPr>
          <p:cNvPr id="16400" name="Picture 2" descr="C:\Users\Andrey\Desktop\slid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340768"/>
            <a:ext cx="7645400" cy="1554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>
            <a:off x="323528" y="3068960"/>
            <a:ext cx="8496944" cy="3528392"/>
          </a:xfrm>
          <a:solidFill>
            <a:srgbClr val="F5E4A5"/>
          </a:solidFill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100" b="1" dirty="0" smtClean="0">
                <a:latin typeface="Constantia" pitchFamily="18" charset="0"/>
              </a:rPr>
              <a:t>    Обучение в академии ведется на 7 факультетах и в Медицинском колледже «Управление медицинским обеспечением войском»</a:t>
            </a:r>
          </a:p>
          <a:p>
            <a:endParaRPr lang="ru-RU" sz="3100" b="1" dirty="0" smtClean="0">
              <a:latin typeface="Constantia" pitchFamily="18" charset="0"/>
            </a:endParaRPr>
          </a:p>
          <a:p>
            <a:r>
              <a:rPr lang="ru-RU" sz="3100" b="1" dirty="0" smtClean="0">
                <a:latin typeface="Constantia" pitchFamily="18" charset="0"/>
              </a:rPr>
              <a:t>«Лечебное дело»</a:t>
            </a:r>
          </a:p>
          <a:p>
            <a:r>
              <a:rPr lang="ru-RU" sz="3100" b="1" dirty="0" smtClean="0">
                <a:latin typeface="Constantia" pitchFamily="18" charset="0"/>
              </a:rPr>
              <a:t>«Лечебное дело на кораблях»</a:t>
            </a:r>
          </a:p>
          <a:p>
            <a:r>
              <a:rPr lang="ru-RU" sz="3100" b="1" dirty="0" smtClean="0">
                <a:latin typeface="Constantia" pitchFamily="18" charset="0"/>
              </a:rPr>
              <a:t>«Лечебное дело в наземных войсках»</a:t>
            </a:r>
          </a:p>
          <a:p>
            <a:r>
              <a:rPr lang="ru-RU" sz="3100" b="1" dirty="0" smtClean="0">
                <a:latin typeface="Constantia" pitchFamily="18" charset="0"/>
              </a:rPr>
              <a:t>«Лечебное дело в авиации»</a:t>
            </a:r>
          </a:p>
          <a:p>
            <a:pPr marL="88900" indent="20638" algn="just">
              <a:buNone/>
              <a:tabLst>
                <a:tab pos="88900" algn="l"/>
              </a:tabLst>
            </a:pPr>
            <a:r>
              <a:rPr lang="ru-RU" sz="3100" dirty="0" smtClean="0">
                <a:latin typeface="Constantia" pitchFamily="18" charset="0"/>
              </a:rPr>
              <a:t>     В Медицинском колледже проводится подготовка среднего медицинского персонала по специальностям «Сестринское дело»,  «Лабораторная диагностика», а также последипломное и дополнительное образование по всем специальностям номенклатуры среднего медицинского и фармацевтического персонала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C00000"/>
                </a:solidFill>
                <a:latin typeface="Constantia" pitchFamily="18" charset="0"/>
              </a:rPr>
              <a:t>ЕГЭ:</a:t>
            </a:r>
            <a:r>
              <a:rPr lang="ru-RU" sz="3100" b="1" dirty="0" smtClean="0">
                <a:latin typeface="Constantia" pitchFamily="18" charset="0"/>
              </a:rPr>
              <a:t> </a:t>
            </a:r>
            <a:r>
              <a:rPr lang="ru-RU" sz="3100" b="1" dirty="0" smtClean="0">
                <a:solidFill>
                  <a:srgbClr val="C00000"/>
                </a:solidFill>
                <a:latin typeface="Constantia" pitchFamily="18" charset="0"/>
              </a:rPr>
              <a:t>химия, биология, русский язык. Профильный предмет – химия</a:t>
            </a:r>
            <a:endParaRPr lang="ru-RU" sz="3100" b="1" dirty="0" smtClean="0">
              <a:latin typeface="Constantia" pitchFamily="18" charset="0"/>
            </a:endParaRP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513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1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1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1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1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7420" name="Text Box 11"/>
          <p:cNvSpPr txBox="1">
            <a:spLocks noChangeArrowheads="1"/>
          </p:cNvSpPr>
          <p:nvPr/>
        </p:nvSpPr>
        <p:spPr bwMode="auto">
          <a:xfrm>
            <a:off x="3276600" y="620688"/>
            <a:ext cx="58674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Военная академия связи</a:t>
            </a:r>
            <a:r>
              <a:rPr lang="ru-RU" sz="2000" dirty="0">
                <a:solidFill>
                  <a:srgbClr val="000000"/>
                </a:solidFill>
                <a:latin typeface="Constantia" pitchFamily="18" charset="0"/>
              </a:rPr>
              <a:t>  (г. Санкт-Петербург)</a:t>
            </a:r>
          </a:p>
        </p:txBody>
      </p:sp>
      <p:sp>
        <p:nvSpPr>
          <p:cNvPr id="17421" name="Text Box 12"/>
          <p:cNvSpPr txBox="1">
            <a:spLocks noChangeArrowheads="1"/>
          </p:cNvSpPr>
          <p:nvPr/>
        </p:nvSpPr>
        <p:spPr bwMode="auto">
          <a:xfrm>
            <a:off x="3276600" y="1052737"/>
            <a:ext cx="5689600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 err="1" smtClean="0">
                <a:solidFill>
                  <a:srgbClr val="000000"/>
                </a:solidFill>
                <a:latin typeface="Constantia" pitchFamily="18" charset="0"/>
              </a:rPr>
              <a:t>Инфокоммуникационные</a:t>
            </a:r>
            <a:r>
              <a:rPr lang="ru-RU" sz="1600" b="1" dirty="0" smtClean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технологии и системы специальной связи.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i="1" dirty="0">
                <a:solidFill>
                  <a:srgbClr val="000000"/>
                </a:solidFill>
                <a:latin typeface="Constantia" pitchFamily="18" charset="0"/>
              </a:rPr>
              <a:t>Специализации</a:t>
            </a: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: - системы радиосвязи специального назначения;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системы специальной спутниковой связи;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многоканальные телекоммуникационные системы;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оптические системы связи;</a:t>
            </a:r>
          </a:p>
          <a:p>
            <a:pPr>
              <a:buFont typeface="Times New Roman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системы коммутации и сети связи специального назначения.</a:t>
            </a:r>
          </a:p>
        </p:txBody>
      </p:sp>
      <p:sp>
        <p:nvSpPr>
          <p:cNvPr id="17422" name="Text Box 13"/>
          <p:cNvSpPr txBox="1">
            <a:spLocks noChangeArrowheads="1"/>
          </p:cNvSpPr>
          <p:nvPr/>
        </p:nvSpPr>
        <p:spPr bwMode="auto">
          <a:xfrm>
            <a:off x="611560" y="6092825"/>
            <a:ext cx="7775203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математика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, физика, информатика, русский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17423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692696"/>
            <a:ext cx="3132138" cy="2339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24" name="Text Box 15"/>
          <p:cNvSpPr txBox="1">
            <a:spLocks noChangeArrowheads="1"/>
          </p:cNvSpPr>
          <p:nvPr/>
        </p:nvSpPr>
        <p:spPr bwMode="auto">
          <a:xfrm>
            <a:off x="0" y="3356991"/>
            <a:ext cx="5905500" cy="25567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Constantia" pitchFamily="18" charset="0"/>
              </a:rPr>
              <a:t>Применение </a:t>
            </a: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и эксплуатация автоматизированных систем специального назначения.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i="1" dirty="0">
                <a:solidFill>
                  <a:srgbClr val="000000"/>
                </a:solidFill>
                <a:latin typeface="Constantia" pitchFamily="18" charset="0"/>
              </a:rPr>
              <a:t>Специализации</a:t>
            </a: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: - эксплуатация вычислительных машин, комплексов, систем и сетей специального назначения;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автоматизированные системы обработки информации и управления;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математическое, программное и информационное обеспечение вычислительной техники и автоматизированных систем.</a:t>
            </a:r>
          </a:p>
        </p:txBody>
      </p:sp>
      <p:pic>
        <p:nvPicPr>
          <p:cNvPr id="17425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525" y="3573463"/>
            <a:ext cx="3419475" cy="2279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513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4" name="Text Box 11"/>
          <p:cNvSpPr txBox="1">
            <a:spLocks noChangeArrowheads="1"/>
          </p:cNvSpPr>
          <p:nvPr/>
        </p:nvSpPr>
        <p:spPr bwMode="auto">
          <a:xfrm>
            <a:off x="4248150" y="1268760"/>
            <a:ext cx="4895850" cy="139487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ВУНЦ ОА ВС РФ                           (Дальневосточное ВВКУ)</a:t>
            </a:r>
          </a:p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г. Благовещенск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18445" name="Text Box 12"/>
          <p:cNvSpPr txBox="1">
            <a:spLocks noChangeArrowheads="1"/>
          </p:cNvSpPr>
          <p:nvPr/>
        </p:nvSpPr>
        <p:spPr bwMode="auto">
          <a:xfrm>
            <a:off x="467544" y="5805488"/>
            <a:ext cx="8496943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математика (профильный), обществознание, русский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18446" name="Text Box 13"/>
          <p:cNvSpPr txBox="1">
            <a:spLocks noChangeArrowheads="1"/>
          </p:cNvSpPr>
          <p:nvPr/>
        </p:nvSpPr>
        <p:spPr bwMode="auto">
          <a:xfrm>
            <a:off x="179388" y="2852738"/>
            <a:ext cx="5545137" cy="283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Применение мотострелковых подразделений;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специализации: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- применение подразделений морской пехоты;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- применение подразделений с горной подготовкой;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- применение подразделений с арктической подготовкой.</a:t>
            </a:r>
          </a:p>
        </p:txBody>
      </p:sp>
      <p:pic>
        <p:nvPicPr>
          <p:cNvPr id="18447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620688"/>
            <a:ext cx="3168848" cy="20881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48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3501008"/>
            <a:ext cx="3528888" cy="2182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52513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9468" name="Text Box 11"/>
          <p:cNvSpPr txBox="1">
            <a:spLocks noChangeArrowheads="1"/>
          </p:cNvSpPr>
          <p:nvPr/>
        </p:nvSpPr>
        <p:spPr bwMode="auto">
          <a:xfrm>
            <a:off x="3779838" y="908720"/>
            <a:ext cx="4895850" cy="139487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Филиал ВУНЦ ВВС ВВА (</a:t>
            </a:r>
            <a:r>
              <a:rPr lang="ru-RU" sz="2400" b="1" dirty="0" err="1">
                <a:solidFill>
                  <a:srgbClr val="000000"/>
                </a:solidFill>
                <a:latin typeface="Constantia" pitchFamily="18" charset="0"/>
              </a:rPr>
              <a:t>Сызранское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ВВАУЛ)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г. Сызрань</a:t>
            </a:r>
          </a:p>
        </p:txBody>
      </p:sp>
      <p:sp>
        <p:nvSpPr>
          <p:cNvPr id="19469" name="Text Box 12"/>
          <p:cNvSpPr txBox="1">
            <a:spLocks noChangeArrowheads="1"/>
          </p:cNvSpPr>
          <p:nvPr/>
        </p:nvSpPr>
        <p:spPr bwMode="auto">
          <a:xfrm>
            <a:off x="251520" y="3933824"/>
            <a:ext cx="8280920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: математика, физика, русский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19470" name="Text Box 13"/>
          <p:cNvSpPr txBox="1">
            <a:spLocks noChangeArrowheads="1"/>
          </p:cNvSpPr>
          <p:nvPr/>
        </p:nvSpPr>
        <p:spPr bwMode="auto">
          <a:xfrm>
            <a:off x="1258888" y="2420938"/>
            <a:ext cx="6877050" cy="956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000000"/>
                </a:solidFill>
                <a:latin typeface="Constantia" pitchFamily="18" charset="0"/>
              </a:rPr>
              <a:t>Летная эксплуатация и применение авиационных комплексов.</a:t>
            </a:r>
          </a:p>
        </p:txBody>
      </p:sp>
      <p:pic>
        <p:nvPicPr>
          <p:cNvPr id="19471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76672"/>
            <a:ext cx="2914402" cy="1729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472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4581128"/>
            <a:ext cx="3240856" cy="19662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9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492" name="Text Box 11"/>
          <p:cNvSpPr txBox="1">
            <a:spLocks noChangeArrowheads="1"/>
          </p:cNvSpPr>
          <p:nvPr/>
        </p:nvSpPr>
        <p:spPr bwMode="auto">
          <a:xfrm>
            <a:off x="3779838" y="260350"/>
            <a:ext cx="4895850" cy="139487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Филиал                                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Военной академии МО РФ </a:t>
            </a:r>
          </a:p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(г. 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Череповец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)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0493" name="Text Box 12"/>
          <p:cNvSpPr txBox="1">
            <a:spLocks noChangeArrowheads="1"/>
          </p:cNvSpPr>
          <p:nvPr/>
        </p:nvSpPr>
        <p:spPr bwMode="auto">
          <a:xfrm>
            <a:off x="900112" y="6165850"/>
            <a:ext cx="7560319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400" b="1">
                <a:solidFill>
                  <a:srgbClr val="FF0000"/>
                </a:solidFill>
                <a:latin typeface="Constantia" pitchFamily="18" charset="0"/>
              </a:rPr>
              <a:t>математика, физика, русский язык </a:t>
            </a:r>
          </a:p>
        </p:txBody>
      </p:sp>
      <p:sp>
        <p:nvSpPr>
          <p:cNvPr id="20494" name="Text Box 13"/>
          <p:cNvSpPr txBox="1">
            <a:spLocks noChangeArrowheads="1"/>
          </p:cNvSpPr>
          <p:nvPr/>
        </p:nvSpPr>
        <p:spPr bwMode="auto">
          <a:xfrm>
            <a:off x="4067944" y="1700809"/>
            <a:ext cx="4680769" cy="194117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u="sng" dirty="0">
                <a:solidFill>
                  <a:srgbClr val="000000"/>
                </a:solidFill>
                <a:latin typeface="Constantia" pitchFamily="18" charset="0"/>
              </a:rPr>
              <a:t>Факультеты: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1 – инженерный;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2 – командный;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3 – радиосвязи;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4 – автоматизированных систем управления.</a:t>
            </a:r>
            <a:r>
              <a:rPr lang="ru-RU" sz="20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049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764704"/>
            <a:ext cx="3095947" cy="17975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49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933056"/>
            <a:ext cx="2627784" cy="20108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97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4392613" cy="3143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- специальные радиотехнические системы;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- специальные организационно-технические системы;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автоматизированных систем специального назначения;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- информационная безопасность автоматизированных систем.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1516" name="Text Box 11"/>
          <p:cNvSpPr txBox="1">
            <a:spLocks noChangeArrowheads="1"/>
          </p:cNvSpPr>
          <p:nvPr/>
        </p:nvSpPr>
        <p:spPr bwMode="auto">
          <a:xfrm>
            <a:off x="3779838" y="260350"/>
            <a:ext cx="5184775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Михайловская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военная артиллерийская академия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(г. Санкт-Петербург)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1517" name="Text Box 12"/>
          <p:cNvSpPr txBox="1">
            <a:spLocks noChangeArrowheads="1"/>
          </p:cNvSpPr>
          <p:nvPr/>
        </p:nvSpPr>
        <p:spPr bwMode="auto">
          <a:xfrm>
            <a:off x="539750" y="5445125"/>
            <a:ext cx="5903913" cy="13256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математика – профильный, физика, русский язык, информатика и информационно-коммуникационные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технологии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1518" name="Text Box 13"/>
          <p:cNvSpPr txBox="1">
            <a:spLocks noChangeArrowheads="1"/>
          </p:cNvSpPr>
          <p:nvPr/>
        </p:nvSpPr>
        <p:spPr bwMode="auto">
          <a:xfrm>
            <a:off x="468313" y="2133600"/>
            <a:ext cx="8280400" cy="3049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аппаратуры и оборудования автоматизированных систем управления и связи;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- применение подразделений и эксплуатация ракетных комплексов;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-техническая эксплуатация вооружения и военной техники артиллерийских подразделений. </a:t>
            </a:r>
          </a:p>
        </p:txBody>
      </p:sp>
      <p:pic>
        <p:nvPicPr>
          <p:cNvPr id="21519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48680"/>
            <a:ext cx="2743020" cy="15841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2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5085184"/>
            <a:ext cx="2555751" cy="15598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3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3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3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2540" name="Text Box 11"/>
          <p:cNvSpPr txBox="1">
            <a:spLocks noChangeArrowheads="1"/>
          </p:cNvSpPr>
          <p:nvPr/>
        </p:nvSpPr>
        <p:spPr bwMode="auto">
          <a:xfrm>
            <a:off x="3779838" y="260350"/>
            <a:ext cx="5184775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Филиал </a:t>
            </a: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Военно-космической академии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(г. Ярославль)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2541" name="Text Box 12"/>
          <p:cNvSpPr txBox="1">
            <a:spLocks noChangeArrowheads="1"/>
          </p:cNvSpPr>
          <p:nvPr/>
        </p:nvSpPr>
        <p:spPr bwMode="auto">
          <a:xfrm>
            <a:off x="323528" y="4869160"/>
            <a:ext cx="511175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математика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физика, русский язык,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информатика</a:t>
            </a:r>
            <a:endParaRPr lang="ru-RU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2542" name="Text Box 13"/>
          <p:cNvSpPr txBox="1">
            <a:spLocks noChangeArrowheads="1"/>
          </p:cNvSpPr>
          <p:nvPr/>
        </p:nvSpPr>
        <p:spPr bwMode="auto">
          <a:xfrm>
            <a:off x="251520" y="2348880"/>
            <a:ext cx="82804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-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Радиоэлектронные системы и комплексы;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-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Применение и эксплуатация автоматизированных систем специального назначения.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2543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24038" cy="2420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544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625" y="4424363"/>
            <a:ext cx="3635375" cy="2433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6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6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6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3564" name="Text Box 11"/>
          <p:cNvSpPr txBox="1">
            <a:spLocks noChangeArrowheads="1"/>
          </p:cNvSpPr>
          <p:nvPr/>
        </p:nvSpPr>
        <p:spPr bwMode="auto">
          <a:xfrm>
            <a:off x="3779838" y="260350"/>
            <a:ext cx="5184775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ВУНЦ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ВМФ ВМА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Санкт-Петербургский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Военно-морской институт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3565" name="Text Box 12"/>
          <p:cNvSpPr txBox="1">
            <a:spLocks noChangeArrowheads="1"/>
          </p:cNvSpPr>
          <p:nvPr/>
        </p:nvSpPr>
        <p:spPr bwMode="auto">
          <a:xfrm>
            <a:off x="467544" y="5661248"/>
            <a:ext cx="5102225" cy="95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onstantia" pitchFamily="18" charset="0"/>
              </a:rPr>
              <a:t>ЕГЭ: </a:t>
            </a:r>
            <a:r>
              <a:rPr lang="ru-RU" sz="2800" b="1" dirty="0" smtClean="0">
                <a:solidFill>
                  <a:srgbClr val="FF0000"/>
                </a:solidFill>
                <a:latin typeface="Constantia" pitchFamily="18" charset="0"/>
              </a:rPr>
              <a:t>русский </a:t>
            </a:r>
            <a:r>
              <a:rPr lang="ru-RU" sz="2800" b="1" dirty="0">
                <a:solidFill>
                  <a:srgbClr val="FF0000"/>
                </a:solidFill>
                <a:latin typeface="Constantia" pitchFamily="18" charset="0"/>
              </a:rPr>
              <a:t>язык, математика, </a:t>
            </a:r>
            <a:r>
              <a:rPr lang="ru-RU" sz="2800" b="1" dirty="0" smtClean="0">
                <a:solidFill>
                  <a:srgbClr val="FF0000"/>
                </a:solidFill>
                <a:latin typeface="Constantia" pitchFamily="18" charset="0"/>
              </a:rPr>
              <a:t>физика</a:t>
            </a:r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3566" name="Text Box 13"/>
          <p:cNvSpPr txBox="1">
            <a:spLocks noChangeArrowheads="1"/>
          </p:cNvSpPr>
          <p:nvPr/>
        </p:nvSpPr>
        <p:spPr bwMode="auto">
          <a:xfrm>
            <a:off x="395288" y="1628775"/>
            <a:ext cx="8280400" cy="39724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кораблевождение и эксплуатация морских средств навигации;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навигационно-гидрографических (океанографических) и гидрометеорологических средств;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баллистических ракет подводных лодок;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крылатых ракет подводных лодок;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морского подводного вооружения надводных кораблей и подводных лодок;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минного и противоминного вооружения тральных кораблей;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b="1" dirty="0">
                <a:solidFill>
                  <a:srgbClr val="000000"/>
                </a:solidFill>
                <a:latin typeface="Constantia" pitchFamily="18" charset="0"/>
              </a:rPr>
              <a:t>- применение подразделений ядерного обеспечения и эксплуатация ядерных боеприпасов.</a:t>
            </a:r>
            <a:r>
              <a:rPr lang="ru-RU" sz="19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3567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555875" cy="1689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3568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5024438"/>
            <a:ext cx="3276600" cy="1833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4588" name="Text Box 11"/>
          <p:cNvSpPr txBox="1">
            <a:spLocks noChangeArrowheads="1"/>
          </p:cNvSpPr>
          <p:nvPr/>
        </p:nvSpPr>
        <p:spPr bwMode="auto">
          <a:xfrm>
            <a:off x="3779838" y="260350"/>
            <a:ext cx="5184775" cy="1694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ВУНЦ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ВМФ ВМА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Военно-морской инженерный институт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(г. Пушкин)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4589" name="Text Box 12"/>
          <p:cNvSpPr txBox="1">
            <a:spLocks noChangeArrowheads="1"/>
          </p:cNvSpPr>
          <p:nvPr/>
        </p:nvSpPr>
        <p:spPr bwMode="auto">
          <a:xfrm>
            <a:off x="1042988" y="6165850"/>
            <a:ext cx="6335712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ЕГЭ: </a:t>
            </a:r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русский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язык, математика,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физика</a:t>
            </a:r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4590" name="Text Box 13"/>
          <p:cNvSpPr txBox="1">
            <a:spLocks noChangeArrowheads="1"/>
          </p:cNvSpPr>
          <p:nvPr/>
        </p:nvSpPr>
        <p:spPr bwMode="auto">
          <a:xfrm>
            <a:off x="467544" y="1556792"/>
            <a:ext cx="8280400" cy="464960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Строительство, ремонт и поисково-спасательное обеспечение надводных кораблей и подводных лодок: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строительство и ремонт надводных кораблей;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строительство и ремонт подводных лодок;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поисково-спасательное обеспечение сил флота;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подводно-технические работы специального назначения. ЕГЭ – русский язык, математика, физика.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Радиационная, химическая и биологическая защита. Специальность: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вооружения и средств радиационной, химической и биологической защиты кораблей. ЕГЭ – русский язык, математика, химия.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Эксплуатация судовых энергетических установок: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эксплуатация атомных энергетических установок кораблей;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эксплуатация паросиловых и газотурбинных энергетических установок и кораблей;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эксплуатация корабельных дизельных и </a:t>
            </a:r>
            <a:r>
              <a:rPr lang="ru-RU" sz="1600" b="1" dirty="0" err="1">
                <a:solidFill>
                  <a:srgbClr val="000000"/>
                </a:solidFill>
                <a:latin typeface="Constantia" pitchFamily="18" charset="0"/>
              </a:rPr>
              <a:t>дизельэлектрических</a:t>
            </a: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 энергетических установок;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- эксплуатация </a:t>
            </a:r>
            <a:r>
              <a:rPr lang="ru-RU" sz="1600" b="1" dirty="0" err="1">
                <a:solidFill>
                  <a:srgbClr val="000000"/>
                </a:solidFill>
                <a:latin typeface="Constantia" pitchFamily="18" charset="0"/>
              </a:rPr>
              <a:t>электрэнергетических</a:t>
            </a:r>
            <a:r>
              <a:rPr lang="ru-RU" sz="1600" b="1" dirty="0">
                <a:solidFill>
                  <a:srgbClr val="000000"/>
                </a:solidFill>
                <a:latin typeface="Constantia" pitchFamily="18" charset="0"/>
              </a:rPr>
              <a:t> систем кораблей.</a:t>
            </a:r>
            <a:r>
              <a:rPr lang="ru-RU" sz="16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4591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24100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0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1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1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5612" name="Text Box 11"/>
          <p:cNvSpPr txBox="1">
            <a:spLocks noChangeArrowheads="1"/>
          </p:cNvSpPr>
          <p:nvPr/>
        </p:nvSpPr>
        <p:spPr bwMode="auto">
          <a:xfrm>
            <a:off x="2915816" y="260648"/>
            <a:ext cx="5905500" cy="13256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ВУНЦ ВМФ ВМА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Военно-морской институт радиоэлектроники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(г. Петродворец)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5613" name="Text Box 12"/>
          <p:cNvSpPr txBox="1">
            <a:spLocks noChangeArrowheads="1"/>
          </p:cNvSpPr>
          <p:nvPr/>
        </p:nvSpPr>
        <p:spPr bwMode="auto">
          <a:xfrm>
            <a:off x="1042988" y="5661025"/>
            <a:ext cx="502920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русский 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язык, математика,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физика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5614" name="Text Box 13"/>
          <p:cNvSpPr txBox="1">
            <a:spLocks noChangeArrowheads="1"/>
          </p:cNvSpPr>
          <p:nvPr/>
        </p:nvSpPr>
        <p:spPr bwMode="auto">
          <a:xfrm>
            <a:off x="467544" y="1340768"/>
            <a:ext cx="8280400" cy="3783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Радиоэлектронные системы и комплексы: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радиотехнических средств кораблей;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гидроакустических средств;</a:t>
            </a:r>
          </a:p>
          <a:p>
            <a:pPr>
              <a:buFont typeface="Arial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применение и эксплуатация средств радиоэлектронной борьбы сил флота.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Применение и эксплуатация автоматизированных систем специального назначения: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автоматизированных систем управления флота;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эксплуатация корабельных боевых информационных управляющих систем.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561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4856163"/>
            <a:ext cx="2843212" cy="2001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561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162175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6636" name="Text Box 11"/>
          <p:cNvSpPr txBox="1">
            <a:spLocks noChangeArrowheads="1"/>
          </p:cNvSpPr>
          <p:nvPr/>
        </p:nvSpPr>
        <p:spPr bwMode="auto">
          <a:xfrm>
            <a:off x="3059832" y="260648"/>
            <a:ext cx="5905500" cy="132562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ВУНЦ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ВМФ ВМА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Балтийский военно-морской институт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(г. Калининград)</a:t>
            </a:r>
            <a:r>
              <a:rPr lang="ru-RU" sz="20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755576" y="5805264"/>
            <a:ext cx="5172075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: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русский 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язык, математика,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физика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611188" y="1341438"/>
            <a:ext cx="8280400" cy="44341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Применение и эксплуатация технических систем надводных кораблей и подводных лодок: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ракетного вооружения надводных кораблей;</a:t>
            </a:r>
          </a:p>
          <a:p>
            <a:pPr>
              <a:buFont typeface="Arial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применение и эксплуатация артиллерийского и зенитного ракетного вооружения надводных кораблей.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Специальные радиотехнические системы:</a:t>
            </a:r>
          </a:p>
          <a:p>
            <a:pPr>
              <a:buFont typeface="Arial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применение и эксплуатация средств морской радиоэлектронной разведки.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err="1">
                <a:solidFill>
                  <a:srgbClr val="000000"/>
                </a:solidFill>
                <a:latin typeface="Constantia" pitchFamily="18" charset="0"/>
              </a:rPr>
              <a:t>Инфокоммуникационные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технологии и системы специальной связи: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latin typeface="Constantia" pitchFamily="18" charset="0"/>
              </a:rPr>
              <a:t>- применение и эксплуатация корабельных комплексов связи.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26639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1825" y="5429250"/>
            <a:ext cx="2162175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4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162175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Constantia" pitchFamily="18" charset="0"/>
              </a:rPr>
              <a:t>Ф</a:t>
            </a: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9708" name="Text Box 11"/>
          <p:cNvSpPr txBox="1">
            <a:spLocks noChangeArrowheads="1"/>
          </p:cNvSpPr>
          <p:nvPr/>
        </p:nvSpPr>
        <p:spPr bwMode="auto">
          <a:xfrm>
            <a:off x="3238500" y="620713"/>
            <a:ext cx="59055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Филиал Военной академии связи (Краснодарское ВВУ)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29709" name="Text Box 12"/>
          <p:cNvSpPr txBox="1">
            <a:spLocks noChangeArrowheads="1"/>
          </p:cNvSpPr>
          <p:nvPr/>
        </p:nvSpPr>
        <p:spPr bwMode="auto">
          <a:xfrm>
            <a:off x="684213" y="4076700"/>
            <a:ext cx="554355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3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ЕГЭ: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математика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, физика, информатика, русский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29710" name="Text Box 13"/>
          <p:cNvSpPr txBox="1">
            <a:spLocks noChangeArrowheads="1"/>
          </p:cNvSpPr>
          <p:nvPr/>
        </p:nvSpPr>
        <p:spPr bwMode="auto">
          <a:xfrm>
            <a:off x="1403350" y="2276475"/>
            <a:ext cx="6048375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Информационная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безопасность автоматизированных систем.</a:t>
            </a:r>
          </a:p>
        </p:txBody>
      </p:sp>
      <p:pic>
        <p:nvPicPr>
          <p:cNvPr id="29711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4241800"/>
            <a:ext cx="3924300" cy="261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9712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348038" cy="2232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2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2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2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3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0732" name="Text Box 11"/>
          <p:cNvSpPr txBox="1">
            <a:spLocks noChangeArrowheads="1"/>
          </p:cNvSpPr>
          <p:nvPr/>
        </p:nvSpPr>
        <p:spPr bwMode="auto">
          <a:xfrm>
            <a:off x="3238500" y="620713"/>
            <a:ext cx="59055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Военная академия войсковой ПВО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(г. Смоленск) </a:t>
            </a:r>
          </a:p>
        </p:txBody>
      </p:sp>
      <p:sp>
        <p:nvSpPr>
          <p:cNvPr id="30733" name="Text Box 12"/>
          <p:cNvSpPr txBox="1">
            <a:spLocks noChangeArrowheads="1"/>
          </p:cNvSpPr>
          <p:nvPr/>
        </p:nvSpPr>
        <p:spPr bwMode="auto">
          <a:xfrm>
            <a:off x="611188" y="5157788"/>
            <a:ext cx="4603750" cy="95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FF0000"/>
                </a:solidFill>
                <a:latin typeface="Constantia" pitchFamily="18" charset="0"/>
              </a:rPr>
              <a:t>ЕГЭ: </a:t>
            </a:r>
            <a:r>
              <a:rPr lang="ru-RU" sz="28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Constantia" pitchFamily="18" charset="0"/>
              </a:rPr>
              <a:t>математика, физика, русский </a:t>
            </a:r>
            <a:r>
              <a:rPr lang="ru-RU" sz="2800" b="1" dirty="0" smtClean="0">
                <a:solidFill>
                  <a:srgbClr val="FF0000"/>
                </a:solidFill>
                <a:latin typeface="Constantia" pitchFamily="18" charset="0"/>
              </a:rPr>
              <a:t>язык </a:t>
            </a:r>
            <a:endParaRPr lang="ru-RU" sz="28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30734" name="Text Box 13"/>
          <p:cNvSpPr txBox="1">
            <a:spLocks noChangeArrowheads="1"/>
          </p:cNvSpPr>
          <p:nvPr/>
        </p:nvSpPr>
        <p:spPr bwMode="auto">
          <a:xfrm>
            <a:off x="468313" y="2276475"/>
            <a:ext cx="8280400" cy="2310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Специальные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радиотехнические системы.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Применение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и эксплуатация автоматизированных систем специального назначения.</a:t>
            </a:r>
          </a:p>
        </p:txBody>
      </p:sp>
      <p:pic>
        <p:nvPicPr>
          <p:cNvPr id="3073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1412875"/>
            <a:ext cx="2484437" cy="1579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3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4722813"/>
            <a:ext cx="3203575" cy="2135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3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203575" cy="218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7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7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780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Филиал военной академии МТО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(Вольский военный институт тыла) </a:t>
            </a:r>
          </a:p>
        </p:txBody>
      </p:sp>
      <p:sp>
        <p:nvSpPr>
          <p:cNvPr id="32781" name="Text Box 12"/>
          <p:cNvSpPr txBox="1">
            <a:spLocks noChangeArrowheads="1"/>
          </p:cNvSpPr>
          <p:nvPr/>
        </p:nvSpPr>
        <p:spPr bwMode="auto">
          <a:xfrm>
            <a:off x="539552" y="5805264"/>
            <a:ext cx="6335712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русский язык, математика, обществознание, иностранный язык </a:t>
            </a:r>
          </a:p>
        </p:txBody>
      </p:sp>
      <p:sp>
        <p:nvSpPr>
          <p:cNvPr id="32782" name="Text Box 13"/>
          <p:cNvSpPr txBox="1">
            <a:spLocks noChangeArrowheads="1"/>
          </p:cNvSpPr>
          <p:nvPr/>
        </p:nvSpPr>
        <p:spPr bwMode="auto">
          <a:xfrm>
            <a:off x="684213" y="1844675"/>
            <a:ext cx="8280400" cy="34185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Тыловое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обеспечение: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>
                <a:solidFill>
                  <a:srgbClr val="000000"/>
                </a:solidFill>
                <a:latin typeface="Constantia" pitchFamily="18" charset="0"/>
              </a:rPr>
              <a:t>Специализации: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>
                <a:solidFill>
                  <a:srgbClr val="000000"/>
                </a:solidFill>
                <a:latin typeface="Constantia" pitchFamily="18" charset="0"/>
              </a:rPr>
              <a:t>- продовольственное и вещевое обеспечение войск (сил);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>
                <a:solidFill>
                  <a:srgbClr val="000000"/>
                </a:solidFill>
                <a:latin typeface="Constantia" pitchFamily="18" charset="0"/>
              </a:rPr>
              <a:t>- обеспечение войск (сил) ракетным топливом и горючим;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>
                <a:solidFill>
                  <a:srgbClr val="000000"/>
                </a:solidFill>
                <a:latin typeface="Constantia" pitchFamily="18" charset="0"/>
              </a:rPr>
              <a:t>- объединенное обеспечение сил флота;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dirty="0">
                <a:solidFill>
                  <a:srgbClr val="000000"/>
                </a:solidFill>
                <a:latin typeface="Constantia" pitchFamily="18" charset="0"/>
              </a:rPr>
              <a:t>- тыловое обеспечение служебной деятельности</a:t>
            </a:r>
          </a:p>
        </p:txBody>
      </p:sp>
      <p:pic>
        <p:nvPicPr>
          <p:cNvPr id="32783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43213" cy="1895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2784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025" y="5102225"/>
            <a:ext cx="2339975" cy="175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79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3804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Филиал ВУНЦ СВ ОА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(Новосибирское ВВКУ) </a:t>
            </a:r>
          </a:p>
        </p:txBody>
      </p:sp>
      <p:sp>
        <p:nvSpPr>
          <p:cNvPr id="33805" name="Text Box 12"/>
          <p:cNvSpPr txBox="1">
            <a:spLocks noChangeArrowheads="1"/>
          </p:cNvSpPr>
          <p:nvPr/>
        </p:nvSpPr>
        <p:spPr bwMode="auto">
          <a:xfrm>
            <a:off x="684213" y="1989138"/>
            <a:ext cx="8280400" cy="2806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Применение подразделений специальной разведки.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ЕГЭ: иностранный язык, литература, русский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endParaRPr lang="ru-RU" sz="2400" b="1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Применение подразделений войсковой разведки.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ЕГЭ: обществознание, математика, русский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r>
              <a:rPr lang="ru-RU" sz="24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3380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71775" cy="1873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807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850" y="1116013"/>
            <a:ext cx="1835150" cy="1376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808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0338" y="4529138"/>
            <a:ext cx="3492500" cy="2328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4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4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4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4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5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5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5852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Филиал ВУНЦ ВВС «Военно-воздушная академия»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г. Краснодар</a:t>
            </a:r>
          </a:p>
        </p:txBody>
      </p:sp>
      <p:sp>
        <p:nvSpPr>
          <p:cNvPr id="35853" name="Text Box 12"/>
          <p:cNvSpPr txBox="1">
            <a:spLocks noChangeArrowheads="1"/>
          </p:cNvSpPr>
          <p:nvPr/>
        </p:nvSpPr>
        <p:spPr bwMode="auto">
          <a:xfrm>
            <a:off x="323850" y="2492375"/>
            <a:ext cx="8280400" cy="2289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Эксплуатация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воздушных судов и организация воздушного движения.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35854" name="Text Box 13"/>
          <p:cNvSpPr txBox="1">
            <a:spLocks noChangeArrowheads="1"/>
          </p:cNvSpPr>
          <p:nvPr/>
        </p:nvSpPr>
        <p:spPr bwMode="auto">
          <a:xfrm>
            <a:off x="250825" y="4797425"/>
            <a:ext cx="5400675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: математика, физика, русский 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endParaRPr lang="ru-RU" sz="24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3585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59113" cy="2039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5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4529138"/>
            <a:ext cx="3492500" cy="2328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6876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Филиал ВУНЦ ВВС «Военно-воздушная академия»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г. Сызрань</a:t>
            </a:r>
          </a:p>
        </p:txBody>
      </p:sp>
      <p:sp>
        <p:nvSpPr>
          <p:cNvPr id="36877" name="Text Box 12"/>
          <p:cNvSpPr txBox="1">
            <a:spLocks noChangeArrowheads="1"/>
          </p:cNvSpPr>
          <p:nvPr/>
        </p:nvSpPr>
        <p:spPr bwMode="auto">
          <a:xfrm>
            <a:off x="250825" y="2276475"/>
            <a:ext cx="8281988" cy="1922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Лётная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эксплуатация и применение авиационных комплексов.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36878" name="Text Box 13"/>
          <p:cNvSpPr txBox="1">
            <a:spLocks noChangeArrowheads="1"/>
          </p:cNvSpPr>
          <p:nvPr/>
        </p:nvSpPr>
        <p:spPr bwMode="auto">
          <a:xfrm>
            <a:off x="107504" y="5085184"/>
            <a:ext cx="66246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ЕГЭ: математика, физика, русский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язык</a:t>
            </a:r>
            <a:endParaRPr lang="ru-RU" sz="20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36879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4405313"/>
            <a:ext cx="3563937" cy="2452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688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132138" cy="176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55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89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89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89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89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7900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Военная академия материально-технического обеспечения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(г.Санкт-Петербург)</a:t>
            </a:r>
          </a:p>
        </p:txBody>
      </p:sp>
      <p:sp>
        <p:nvSpPr>
          <p:cNvPr id="37901" name="Text Box 12"/>
          <p:cNvSpPr txBox="1">
            <a:spLocks noChangeArrowheads="1"/>
          </p:cNvSpPr>
          <p:nvPr/>
        </p:nvSpPr>
        <p:spPr bwMode="auto">
          <a:xfrm>
            <a:off x="323850" y="1844675"/>
            <a:ext cx="8280400" cy="3690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2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Тыловое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обеспечение.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Специализация: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Организация перевозок и управление на транспорте.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математика, русский язык, обществознание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dirty="0">
              <a:solidFill>
                <a:srgbClr val="000000"/>
              </a:solidFill>
              <a:latin typeface="Constantia" pitchFamily="18" charset="0"/>
            </a:endParaRP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Строительство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, эксплуатация, восстановление и техническое прикрытие военных мостов и переправ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Строительство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, эксплуатация, восстановление и техническое прикрытие военно-автомобильных дорог. 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математика, физика, русский </a:t>
            </a: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язык</a:t>
            </a:r>
            <a:endParaRPr lang="ru-RU" sz="20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37902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484313"/>
            <a:ext cx="2411412" cy="162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7903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4994275"/>
            <a:ext cx="2484437" cy="1863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7904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627313" cy="186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4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Филиал ВА МТО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Военный институт Железнодорожных войск и военных сообщений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 Санкт-Петербург)</a:t>
            </a:r>
          </a:p>
        </p:txBody>
      </p:sp>
      <p:sp>
        <p:nvSpPr>
          <p:cNvPr id="38925" name="Text Box 12"/>
          <p:cNvSpPr txBox="1">
            <a:spLocks noChangeArrowheads="1"/>
          </p:cNvSpPr>
          <p:nvPr/>
        </p:nvSpPr>
        <p:spPr bwMode="auto">
          <a:xfrm>
            <a:off x="539750" y="2205038"/>
            <a:ext cx="8280400" cy="2679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190109 Наземные транспортно-технологические средства;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190901 Системы обеспечения движения поездов;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190401 Эксплуатация железных дорог;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271501 Строительство железных дорог, мостов и транспортных тоннелей.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38926" name="Text Box 13"/>
          <p:cNvSpPr txBox="1">
            <a:spLocks noChangeArrowheads="1"/>
          </p:cNvSpPr>
          <p:nvPr/>
        </p:nvSpPr>
        <p:spPr bwMode="auto">
          <a:xfrm>
            <a:off x="684213" y="5084763"/>
            <a:ext cx="4248150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математика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, русский язык,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физика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38927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0"/>
            <a:ext cx="1911350" cy="2276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8928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4146550"/>
            <a:ext cx="4067175" cy="271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9948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Филиал ВА МТО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Военный институт (инженерно-технический) (г.Санкт-Петербург) </a:t>
            </a:r>
          </a:p>
        </p:txBody>
      </p:sp>
      <p:sp>
        <p:nvSpPr>
          <p:cNvPr id="39949" name="Text Box 12"/>
          <p:cNvSpPr txBox="1">
            <a:spLocks noChangeArrowheads="1"/>
          </p:cNvSpPr>
          <p:nvPr/>
        </p:nvSpPr>
        <p:spPr bwMode="auto">
          <a:xfrm>
            <a:off x="468313" y="1412875"/>
            <a:ext cx="8423275" cy="192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Тепло-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и </a:t>
            </a:r>
            <a:r>
              <a:rPr lang="ru-RU" sz="2000" b="1" dirty="0" err="1">
                <a:solidFill>
                  <a:srgbClr val="000000"/>
                </a:solidFill>
                <a:latin typeface="Constantia" pitchFamily="18" charset="0"/>
              </a:rPr>
              <a:t>электрообеспечение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специальных технических систем и объектов;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Строительство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уникальных зданий и сооружений.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математика, русский язык, </a:t>
            </a: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физика</a:t>
            </a:r>
            <a:endParaRPr lang="ru-RU" sz="20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39950" name="Text Box 13"/>
          <p:cNvSpPr txBox="1">
            <a:spLocks noChangeArrowheads="1"/>
          </p:cNvSpPr>
          <p:nvPr/>
        </p:nvSpPr>
        <p:spPr bwMode="auto">
          <a:xfrm>
            <a:off x="539552" y="3573016"/>
            <a:ext cx="7201098" cy="2248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Тыловое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обеспечение.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Специализация: организация городского хозяйства и строительства;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Тыловое 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обеспечение.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Constantia" pitchFamily="18" charset="0"/>
              </a:rPr>
              <a:t>Специализация: организация эксплуатации, ремонта и монтажа санитарно-технических систем.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математика, русский язык, </a:t>
            </a:r>
            <a:r>
              <a:rPr lang="ru-RU" sz="2000" b="1" dirty="0" smtClean="0">
                <a:solidFill>
                  <a:srgbClr val="000000"/>
                </a:solidFill>
                <a:latin typeface="Constantia" pitchFamily="18" charset="0"/>
              </a:rPr>
              <a:t>обществознание </a:t>
            </a:r>
            <a:endParaRPr lang="ru-RU" sz="20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pic>
        <p:nvPicPr>
          <p:cNvPr id="39951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0"/>
            <a:ext cx="1247775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6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6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6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7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7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0972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00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Филиал ВА МТО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(Омский танковый инженерный институт)</a:t>
            </a:r>
            <a:r>
              <a:rPr lang="ru-RU" sz="20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 Омск)</a:t>
            </a:r>
          </a:p>
        </p:txBody>
      </p:sp>
      <p:sp>
        <p:nvSpPr>
          <p:cNvPr id="40973" name="Text Box 12"/>
          <p:cNvSpPr txBox="1">
            <a:spLocks noChangeArrowheads="1"/>
          </p:cNvSpPr>
          <p:nvPr/>
        </p:nvSpPr>
        <p:spPr bwMode="auto">
          <a:xfrm>
            <a:off x="539750" y="2205038"/>
            <a:ext cx="8280400" cy="194117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Constantia" pitchFamily="18" charset="0"/>
              </a:rPr>
              <a:t>Транспортные 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средства специального назначения. </a:t>
            </a:r>
            <a:r>
              <a:rPr lang="ru-RU" sz="2400" b="1" i="1" dirty="0">
                <a:solidFill>
                  <a:srgbClr val="000000"/>
                </a:solidFill>
                <a:latin typeface="Constantia" pitchFamily="18" charset="0"/>
              </a:rPr>
              <a:t>Специализация: военные гусеничные и колесные машины.</a:t>
            </a:r>
            <a:r>
              <a:rPr lang="ru-RU" sz="2400" dirty="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0974" name="Text Box 13"/>
          <p:cNvSpPr txBox="1">
            <a:spLocks noChangeArrowheads="1"/>
          </p:cNvSpPr>
          <p:nvPr/>
        </p:nvSpPr>
        <p:spPr bwMode="auto">
          <a:xfrm>
            <a:off x="684213" y="4292600"/>
            <a:ext cx="6624637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: 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математика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, русский язык, физика </a:t>
            </a:r>
          </a:p>
        </p:txBody>
      </p:sp>
      <p:pic>
        <p:nvPicPr>
          <p:cNvPr id="40975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1196975"/>
            <a:ext cx="2555875" cy="1703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097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059113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097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4663" y="4752975"/>
            <a:ext cx="4859337" cy="2105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1996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Филиал ВА МТО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(Пензенский артиллерийский инженерный институт)</a:t>
            </a:r>
            <a:r>
              <a:rPr lang="ru-RU" sz="20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 Пенза)</a:t>
            </a:r>
          </a:p>
        </p:txBody>
      </p:sp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684212" y="1773238"/>
            <a:ext cx="8459787" cy="31415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Constantia" pitchFamily="18" charset="0"/>
              </a:rPr>
              <a:t>Стрелково-пушечное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, артиллерийское и ракетное оружие;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Constantia" pitchFamily="18" charset="0"/>
              </a:rPr>
              <a:t>Навигационно-баллистическое 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обеспечение применения космической техники;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Constantia" pitchFamily="18" charset="0"/>
              </a:rPr>
              <a:t>Электронные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, оптико-электронные приборы и системы специального назначения;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Constantia" pitchFamily="18" charset="0"/>
              </a:rPr>
              <a:t>Боеприпасы 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и взрыватели;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 dirty="0" smtClean="0">
                <a:solidFill>
                  <a:srgbClr val="000000"/>
                </a:solidFill>
                <a:latin typeface="Constantia" pitchFamily="18" charset="0"/>
              </a:rPr>
              <a:t>Химическая 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технология </a:t>
            </a:r>
            <a:r>
              <a:rPr lang="ru-RU" sz="2200" b="1" dirty="0" err="1">
                <a:solidFill>
                  <a:srgbClr val="000000"/>
                </a:solidFill>
                <a:latin typeface="Constantia" pitchFamily="18" charset="0"/>
              </a:rPr>
              <a:t>энергонасыщенных</a:t>
            </a:r>
            <a:r>
              <a:rPr lang="ru-RU" sz="2200" b="1" dirty="0">
                <a:solidFill>
                  <a:srgbClr val="000000"/>
                </a:solidFill>
                <a:latin typeface="Constantia" pitchFamily="18" charset="0"/>
              </a:rPr>
              <a:t> материалов и изделий</a:t>
            </a:r>
            <a:r>
              <a:rPr lang="ru-RU" sz="2200" b="1" dirty="0" smtClean="0">
                <a:solidFill>
                  <a:srgbClr val="000000"/>
                </a:solidFill>
                <a:latin typeface="Constantia" pitchFamily="18" charset="0"/>
              </a:rPr>
              <a:t>;</a:t>
            </a:r>
            <a:endParaRPr lang="ru-RU" sz="2200" b="1" dirty="0">
              <a:solidFill>
                <a:srgbClr val="000000"/>
              </a:solidFill>
              <a:latin typeface="Constantia" pitchFamily="18" charset="0"/>
            </a:endParaRPr>
          </a:p>
        </p:txBody>
      </p:sp>
      <p:sp>
        <p:nvSpPr>
          <p:cNvPr id="41998" name="Text Box 13"/>
          <p:cNvSpPr txBox="1">
            <a:spLocks noChangeArrowheads="1"/>
          </p:cNvSpPr>
          <p:nvPr/>
        </p:nvSpPr>
        <p:spPr bwMode="auto">
          <a:xfrm>
            <a:off x="755576" y="6165304"/>
            <a:ext cx="6624638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: 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математика, русский язык,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физика</a:t>
            </a:r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1999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43213" cy="1806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200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5016500"/>
            <a:ext cx="2700337" cy="184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0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Times New Roman" pitchFamily="16" charset="0"/>
              </a:rPr>
              <a:t>Пермский военный институт внутренних войск МВД</a:t>
            </a:r>
            <a:r>
              <a:rPr lang="ru-RU" sz="2400">
                <a:solidFill>
                  <a:srgbClr val="000000"/>
                </a:solidFill>
                <a:latin typeface="Times New Roman" pitchFamily="16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(г. Пермь)</a:t>
            </a:r>
          </a:p>
        </p:txBody>
      </p:sp>
      <p:sp>
        <p:nvSpPr>
          <p:cNvPr id="43021" name="Text Box 12"/>
          <p:cNvSpPr txBox="1">
            <a:spLocks noChangeArrowheads="1"/>
          </p:cNvSpPr>
          <p:nvPr/>
        </p:nvSpPr>
        <p:spPr bwMode="auto">
          <a:xfrm>
            <a:off x="539750" y="1773238"/>
            <a:ext cx="8280400" cy="430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Times New Roman" pitchFamily="16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smtClean="0">
                <a:solidFill>
                  <a:srgbClr val="000000"/>
                </a:solidFill>
              </a:rPr>
              <a:t>Транспортные </a:t>
            </a:r>
            <a:r>
              <a:rPr lang="ru-RU" b="1" dirty="0">
                <a:solidFill>
                  <a:srgbClr val="000000"/>
                </a:solidFill>
              </a:rPr>
              <a:t>средства специального назначения;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smtClean="0">
                <a:solidFill>
                  <a:srgbClr val="000000"/>
                </a:solidFill>
              </a:rPr>
              <a:t>Специальные </a:t>
            </a:r>
            <a:r>
              <a:rPr lang="ru-RU" b="1" dirty="0">
                <a:solidFill>
                  <a:srgbClr val="000000"/>
                </a:solidFill>
              </a:rPr>
              <a:t>радиотехнические системы;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smtClean="0">
                <a:solidFill>
                  <a:srgbClr val="000000"/>
                </a:solidFill>
              </a:rPr>
              <a:t>Применение </a:t>
            </a:r>
            <a:r>
              <a:rPr lang="ru-RU" b="1" dirty="0">
                <a:solidFill>
                  <a:srgbClr val="000000"/>
                </a:solidFill>
              </a:rPr>
              <a:t>и эксплуатация автоматизированных систем специального назначения.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3300"/>
                </a:solidFill>
              </a:rPr>
              <a:t>ЕГЭ: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русский язык, математика, физика и устный экзамен по </a:t>
            </a:r>
            <a:r>
              <a:rPr lang="ru-RU" b="1" dirty="0" smtClean="0">
                <a:solidFill>
                  <a:srgbClr val="FF0000"/>
                </a:solidFill>
              </a:rPr>
              <a:t>математике</a:t>
            </a:r>
            <a:endParaRPr lang="ru-RU" b="1" dirty="0">
              <a:solidFill>
                <a:srgbClr val="FF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smtClean="0">
                <a:solidFill>
                  <a:srgbClr val="000000"/>
                </a:solidFill>
              </a:rPr>
              <a:t>Тыловое </a:t>
            </a:r>
            <a:r>
              <a:rPr lang="ru-RU" b="1" dirty="0">
                <a:solidFill>
                  <a:srgbClr val="000000"/>
                </a:solidFill>
              </a:rPr>
              <a:t>обеспечение.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3300"/>
                </a:solidFill>
              </a:rPr>
              <a:t>ЕГЭ: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русский язык, математика, обществознание и устный экзамен по </a:t>
            </a:r>
            <a:r>
              <a:rPr lang="ru-RU" b="1" dirty="0" smtClean="0">
                <a:solidFill>
                  <a:srgbClr val="FF0000"/>
                </a:solidFill>
              </a:rPr>
              <a:t>математике</a:t>
            </a:r>
            <a:endParaRPr lang="ru-RU" b="1" dirty="0">
              <a:solidFill>
                <a:srgbClr val="FF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smtClean="0">
                <a:solidFill>
                  <a:srgbClr val="000000"/>
                </a:solidFill>
              </a:rPr>
              <a:t>Биология</a:t>
            </a:r>
            <a:r>
              <a:rPr lang="ru-RU" b="1" dirty="0">
                <a:solidFill>
                  <a:srgbClr val="000000"/>
                </a:solidFill>
              </a:rPr>
              <a:t>. Срок обучения 4 года.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3300"/>
                </a:solidFill>
              </a:rPr>
              <a:t>ЕГЭ: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русский язык, математика, биология и устный экзамен по </a:t>
            </a:r>
            <a:r>
              <a:rPr lang="ru-RU" b="1" dirty="0" smtClean="0">
                <a:solidFill>
                  <a:srgbClr val="FF0000"/>
                </a:solidFill>
              </a:rPr>
              <a:t>биологии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3022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0"/>
            <a:ext cx="2484438" cy="1863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076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4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4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4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4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4044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Новосибирский военный институт внутренних войск МВД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 Новосибирск)</a:t>
            </a:r>
          </a:p>
        </p:txBody>
      </p:sp>
      <p:sp>
        <p:nvSpPr>
          <p:cNvPr id="44045" name="Text Box 12"/>
          <p:cNvSpPr txBox="1">
            <a:spLocks noChangeArrowheads="1"/>
          </p:cNvSpPr>
          <p:nvPr/>
        </p:nvSpPr>
        <p:spPr bwMode="auto">
          <a:xfrm>
            <a:off x="539750" y="1773238"/>
            <a:ext cx="6408738" cy="3568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Font typeface="Times New Roman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правовое обеспечение национальной безопасности.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русский язык, обществознание, история и устный экзамен по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обществознанию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Font typeface="Times New Roman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перевод и </a:t>
            </a:r>
            <a:r>
              <a:rPr lang="ru-RU" sz="2400" b="1" dirty="0" err="1">
                <a:solidFill>
                  <a:srgbClr val="000000"/>
                </a:solidFill>
                <a:latin typeface="Constantia" pitchFamily="18" charset="0"/>
              </a:rPr>
              <a:t>переводоведение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русский язык, иностранный язык, история и устный экзамен по иностранному языку </a:t>
            </a:r>
            <a:r>
              <a:rPr lang="ru-RU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404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4692650"/>
            <a:ext cx="2484437" cy="216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4047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0"/>
            <a:ext cx="1477963" cy="177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5068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Саратовский военный институт внутренних войск МВД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 Саратов)</a:t>
            </a:r>
          </a:p>
        </p:txBody>
      </p:sp>
      <p:sp>
        <p:nvSpPr>
          <p:cNvPr id="45069" name="Text Box 12"/>
          <p:cNvSpPr txBox="1">
            <a:spLocks noChangeArrowheads="1"/>
          </p:cNvSpPr>
          <p:nvPr/>
        </p:nvSpPr>
        <p:spPr bwMode="auto">
          <a:xfrm>
            <a:off x="611188" y="2133600"/>
            <a:ext cx="82804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Правовое обеспечение национальной безопасности.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5070" name="Text Box 13"/>
          <p:cNvSpPr txBox="1">
            <a:spLocks noChangeArrowheads="1"/>
          </p:cNvSpPr>
          <p:nvPr/>
        </p:nvSpPr>
        <p:spPr bwMode="auto">
          <a:xfrm>
            <a:off x="611188" y="3716338"/>
            <a:ext cx="6121400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sz="2000" b="1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русский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язык, история России, обществознание и письменный экзамен по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обществознанию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5071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4508500"/>
            <a:ext cx="3132137" cy="234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5072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916238" cy="2198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608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8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8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9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9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6092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13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Санкт-Петербургский военный институт внутренних войск МВД 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(г. Санкт-Петербург)</a:t>
            </a:r>
          </a:p>
        </p:txBody>
      </p:sp>
      <p:sp>
        <p:nvSpPr>
          <p:cNvPr id="46093" name="Text Box 12"/>
          <p:cNvSpPr txBox="1">
            <a:spLocks noChangeArrowheads="1"/>
          </p:cNvSpPr>
          <p:nvPr/>
        </p:nvSpPr>
        <p:spPr bwMode="auto">
          <a:xfrm>
            <a:off x="251520" y="2204864"/>
            <a:ext cx="8280400" cy="304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Font typeface="Times New Roman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правовое обеспечение национальной безопасности.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: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русский язык, обществознание,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история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Font typeface="Times New Roman" pitchFamily="16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onstantia" pitchFamily="18" charset="0"/>
              </a:rPr>
              <a:t> психология служебной деятельности.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FF3300"/>
                </a:solidFill>
                <a:latin typeface="Constantia" pitchFamily="18" charset="0"/>
              </a:rPr>
              <a:t>ЕГЭ</a:t>
            </a:r>
            <a:r>
              <a:rPr lang="ru-RU" sz="2400" b="1" dirty="0">
                <a:solidFill>
                  <a:srgbClr val="FF0000"/>
                </a:solidFill>
                <a:latin typeface="Constantia" pitchFamily="18" charset="0"/>
              </a:rPr>
              <a:t>: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русский язык, математика,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биология</a:t>
            </a:r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6094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59113" cy="2135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6095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4768850"/>
            <a:ext cx="3132137" cy="2089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7116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Академия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Федеральной службы охраны РФ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(г. Орел)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7117" name="Text Box 12"/>
          <p:cNvSpPr txBox="1">
            <a:spLocks noChangeArrowheads="1"/>
          </p:cNvSpPr>
          <p:nvPr/>
        </p:nvSpPr>
        <p:spPr bwMode="auto">
          <a:xfrm>
            <a:off x="611188" y="2133600"/>
            <a:ext cx="8280400" cy="3049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сети связи и системы коммутации;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многоканальные телекоммутационные системы;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радиосвязь, радиовещание и телевидение;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информационная безопасность телекоммутационных систем;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автоматизированные системы обработки информации и управления.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7118" name="Text Box 13"/>
          <p:cNvSpPr txBox="1">
            <a:spLocks noChangeArrowheads="1"/>
          </p:cNvSpPr>
          <p:nvPr/>
        </p:nvSpPr>
        <p:spPr bwMode="auto">
          <a:xfrm>
            <a:off x="755650" y="5589588"/>
            <a:ext cx="7488238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русский 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язык, математика,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физика 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7119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663" y="0"/>
            <a:ext cx="1970087" cy="220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20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1241425"/>
            <a:ext cx="2411412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7121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325" y="4865688"/>
            <a:ext cx="2987675" cy="1992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3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3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3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3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3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8140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069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Академия гражданской защиты МЧС</a:t>
            </a:r>
            <a:r>
              <a:rPr lang="ru-RU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(п. Новогорск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Химкинского района Московской области)</a:t>
            </a:r>
            <a:r>
              <a:rPr lang="ru-RU" sz="20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8141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защита в чрезвычайных ситуациях;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- информационные системы.</a:t>
            </a:r>
            <a:r>
              <a:rPr lang="ru-RU" sz="2400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48142" name="Text Box 13"/>
          <p:cNvSpPr txBox="1">
            <a:spLocks noChangeArrowheads="1"/>
          </p:cNvSpPr>
          <p:nvPr/>
        </p:nvSpPr>
        <p:spPr bwMode="auto">
          <a:xfrm>
            <a:off x="684213" y="4221163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математика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, русский язык,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физика 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8143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484438" cy="248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8144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1484313"/>
            <a:ext cx="2987675" cy="1947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8145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64075"/>
            <a:ext cx="3276600" cy="2193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8146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125" y="4302125"/>
            <a:ext cx="2555875" cy="2555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915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5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5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6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6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6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6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49164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57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Военная академия воздушно-космической обороны им. Маршала Советского Союза Г.К. Жукова (г.Тверь)</a:t>
            </a:r>
          </a:p>
        </p:txBody>
      </p:sp>
      <p:sp>
        <p:nvSpPr>
          <p:cNvPr id="49165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695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>
                <a:solidFill>
                  <a:schemeClr val="tx1"/>
                </a:solidFill>
                <a:latin typeface="Constantia" pitchFamily="18" charset="0"/>
              </a:rPr>
              <a:t>- </a:t>
            </a:r>
            <a:r>
              <a:rPr lang="ru-RU" sz="1600">
                <a:solidFill>
                  <a:schemeClr val="tx1"/>
                </a:solidFill>
                <a:latin typeface="Constantia" pitchFamily="18" charset="0"/>
              </a:rPr>
              <a:t>противовоздушной и ракетно-космической обороны</a:t>
            </a:r>
            <a:r>
              <a:rPr lang="ru-RU" sz="2400" b="1">
                <a:solidFill>
                  <a:srgbClr val="000000"/>
                </a:solidFill>
                <a:latin typeface="Constantia" pitchFamily="18" charset="0"/>
              </a:rPr>
              <a:t>;</a:t>
            </a:r>
          </a:p>
          <a:p>
            <a:pPr>
              <a:buClrTx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chemeClr val="tx1"/>
                </a:solidFill>
                <a:latin typeface="Constantia" pitchFamily="18" charset="0"/>
              </a:rPr>
              <a:t> автоматизированных систем управления;</a:t>
            </a:r>
          </a:p>
          <a:p>
            <a:pPr>
              <a:buClrTx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chemeClr val="tx1"/>
                </a:solidFill>
                <a:latin typeface="Constantia" pitchFamily="18" charset="0"/>
              </a:rPr>
              <a:t>подготовки иностранных военнослужащих информатики и вычислительной техники</a:t>
            </a: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9166" name="Text Box 13"/>
          <p:cNvSpPr txBox="1">
            <a:spLocks noChangeArrowheads="1"/>
          </p:cNvSpPr>
          <p:nvPr/>
        </p:nvSpPr>
        <p:spPr bwMode="auto">
          <a:xfrm>
            <a:off x="684213" y="4221163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3300"/>
                </a:solidFill>
                <a:latin typeface="Constantia" pitchFamily="18" charset="0"/>
              </a:rPr>
              <a:t>ЕГЭ:</a:t>
            </a:r>
            <a:r>
              <a:rPr lang="ru-RU" dirty="0">
                <a:solidFill>
                  <a:srgbClr val="00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математика</a:t>
            </a:r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, русский язык, </a:t>
            </a:r>
            <a:r>
              <a:rPr lang="ru-RU" sz="2000" b="1" dirty="0" smtClean="0">
                <a:solidFill>
                  <a:srgbClr val="FF0000"/>
                </a:solidFill>
                <a:latin typeface="Constantia" pitchFamily="18" charset="0"/>
              </a:rPr>
              <a:t>физика </a:t>
            </a:r>
            <a:endParaRPr lang="ru-RU" sz="20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9167" name="Picture 2" descr="C:\Users\Andrey\Desktop\Copy of 27798e19bbb430dd40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1370013"/>
            <a:ext cx="24765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8" name="Picture 3" descr="C:\Users\Andrey\Desktop\Copy-of-zanyatiya_vv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4402138"/>
            <a:ext cx="2690812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9" name="Picture 4" descr="C:\Users\Andrey\Desktop\t_59386398_bod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188913"/>
            <a:ext cx="251936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018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0188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Военная академия радиационной, химической и биологической защиты (г. Кострома)</a:t>
            </a:r>
          </a:p>
        </p:txBody>
      </p:sp>
      <p:sp>
        <p:nvSpPr>
          <p:cNvPr id="50189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0190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pic>
        <p:nvPicPr>
          <p:cNvPr id="50191" name="Picture 2" descr="C:\Users\Andrey\Desktop\Главный-объект-4-УК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10945" y="1052513"/>
            <a:ext cx="3147293" cy="223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92" name="Прямоугольник 18"/>
          <p:cNvSpPr>
            <a:spLocks noChangeArrowheads="1"/>
          </p:cNvSpPr>
          <p:nvPr/>
        </p:nvSpPr>
        <p:spPr bwMode="auto">
          <a:xfrm>
            <a:off x="0" y="3212976"/>
            <a:ext cx="7344816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Радиационная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, химическая и биологическая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защита</a:t>
            </a:r>
            <a:endParaRPr lang="ru-RU" b="1" dirty="0">
              <a:latin typeface="Constant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Технологии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веществ и материалов в вооружении и военной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технике</a:t>
            </a: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Технология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материалов и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покрытий</a:t>
            </a: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Рациональное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использование природоохранных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комплексов</a:t>
            </a: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ЕГЭ: химия (профильный),математика, русский язык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 </a:t>
            </a: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50193" name="Picture 3" descr="C:\Users\Andrey\Desktop\лабораторные-занятияS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476250"/>
            <a:ext cx="294481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4" name="Picture 4" descr="C:\Users\Andrey\Desktop\Мемориал-СлавыS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7763" y="5084763"/>
            <a:ext cx="25923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0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0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0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0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0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1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1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1212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Казанское высшее военное училище</a:t>
            </a:r>
          </a:p>
          <a:p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(высшее заведение)</a:t>
            </a:r>
          </a:p>
        </p:txBody>
      </p:sp>
      <p:sp>
        <p:nvSpPr>
          <p:cNvPr id="51213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1214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1215" name="Прямоугольник 18"/>
          <p:cNvSpPr>
            <a:spLocks noChangeArrowheads="1"/>
          </p:cNvSpPr>
          <p:nvPr/>
        </p:nvSpPr>
        <p:spPr bwMode="auto">
          <a:xfrm>
            <a:off x="395288" y="3105150"/>
            <a:ext cx="8281168" cy="32316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Управление персоналом </a:t>
            </a:r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(гражданская </a:t>
            </a: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специальность)</a:t>
            </a:r>
            <a:endParaRPr lang="ru-RU" sz="2400" b="1" dirty="0">
              <a:solidFill>
                <a:schemeClr val="tx1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Применение </a:t>
            </a:r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танковых </a:t>
            </a: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подразделений(военная </a:t>
            </a:r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специальность</a:t>
            </a:r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)</a:t>
            </a:r>
          </a:p>
          <a:p>
            <a:endParaRPr lang="ru-RU" sz="2400" b="1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Constantia" pitchFamily="18" charset="0"/>
              </a:rPr>
              <a:t>ЕГЭ: математика (профильный), русский язык, обществознание</a:t>
            </a:r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 </a:t>
            </a: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51216" name="Picture 3" descr="C:\Users\Andrey\Desktop\kazan_koman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33375"/>
            <a:ext cx="2160588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34143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2236" name="Text Box 11"/>
          <p:cNvSpPr txBox="1">
            <a:spLocks noChangeArrowheads="1"/>
          </p:cNvSpPr>
          <p:nvPr/>
        </p:nvSpPr>
        <p:spPr bwMode="auto">
          <a:xfrm>
            <a:off x="3059832" y="692696"/>
            <a:ext cx="590550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Череповецкое высшее военное инженерное училище радиоэлектроники</a:t>
            </a:r>
          </a:p>
        </p:txBody>
      </p:sp>
      <p:sp>
        <p:nvSpPr>
          <p:cNvPr id="52237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2238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2239" name="Прямоугольник 18"/>
          <p:cNvSpPr>
            <a:spLocks noChangeArrowheads="1"/>
          </p:cNvSpPr>
          <p:nvPr/>
        </p:nvSpPr>
        <p:spPr bwMode="auto">
          <a:xfrm>
            <a:off x="395288" y="3105150"/>
            <a:ext cx="8353425" cy="34163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РАДИОТЕХНИКА квалификация «Инженер»</a:t>
            </a:r>
          </a:p>
          <a:p>
            <a:pPr marL="342900" indent="-342900">
              <a:buFont typeface="Wingdings" pitchFamily="2" charset="2"/>
              <a:buChar char="ü"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ВЫЧИСЛИТЕЛЬНЫЕ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МАШИНЫ, КОМПЛЕКСЫ, СИСТЕМЫ И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СЕТИ,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квалификация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«Инженер»</a:t>
            </a:r>
          </a:p>
          <a:p>
            <a:pPr>
              <a:buFont typeface="Wingdings" pitchFamily="2" charset="2"/>
              <a:buChar char="ü"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КОМПЛЕКСНОЕ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ОБЕСПЕЧЕНИЕ ИНФОРМАЦИОННОЙ БЕЗОПАСНОСТИ АВТОМАТИЗИРОВАННЫХ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СИСТЕМ,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квалификация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«Специалист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по защите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информации»</a:t>
            </a: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ЕГЭ: математика (профильный), информатика,, русский язык, физика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 </a:t>
            </a: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52240" name="Picture 5" descr="C:\Users\Andrey\Desktop\cherepovec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603250"/>
            <a:ext cx="2663825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285875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5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5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5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3260" name="Text Box 11"/>
          <p:cNvSpPr txBox="1">
            <a:spLocks noChangeArrowheads="1"/>
          </p:cNvSpPr>
          <p:nvPr/>
        </p:nvSpPr>
        <p:spPr bwMode="auto">
          <a:xfrm>
            <a:off x="714375" y="260350"/>
            <a:ext cx="8250238" cy="1387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800" b="1">
                <a:solidFill>
                  <a:schemeClr val="tx1"/>
                </a:solidFill>
                <a:latin typeface="Constantia" pitchFamily="18" charset="0"/>
              </a:rPr>
              <a:t>Михайловская военная артиллерийская академия</a:t>
            </a:r>
          </a:p>
          <a:p>
            <a:pPr algn="ctr"/>
            <a:r>
              <a:rPr lang="ru-RU" sz="2800" b="1">
                <a:solidFill>
                  <a:schemeClr val="tx1"/>
                </a:solidFill>
                <a:latin typeface="Constantia" pitchFamily="18" charset="0"/>
              </a:rPr>
              <a:t>(г. Екатериренбург)</a:t>
            </a:r>
          </a:p>
        </p:txBody>
      </p:sp>
      <p:sp>
        <p:nvSpPr>
          <p:cNvPr id="53261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Специальности: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3263" name="Прямоугольник 18"/>
          <p:cNvSpPr>
            <a:spLocks noChangeArrowheads="1"/>
          </p:cNvSpPr>
          <p:nvPr/>
        </p:nvSpPr>
        <p:spPr bwMode="auto">
          <a:xfrm>
            <a:off x="395288" y="3105150"/>
            <a:ext cx="8353425" cy="280076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Применение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и эксплуатация автоматизированных систем специального назначения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Специальные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радиотехнические системы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Специальные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 электромеханические системы</a:t>
            </a:r>
          </a:p>
          <a:p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ЕГЭ: физика, математика (профильный), русский язык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53264" name="Picture 5" descr="C:\Users\Andrey\Desktop\image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4775" y="1500188"/>
            <a:ext cx="23415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24744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530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5308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817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onstantia" pitchFamily="18" charset="0"/>
              </a:rPr>
              <a:t>Военная академия  Ракетный войск  стратегического назначения им. Петра Великого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Constantia" pitchFamily="18" charset="0"/>
              </a:rPr>
              <a:t>(г. Москва)</a:t>
            </a:r>
          </a:p>
        </p:txBody>
      </p:sp>
      <p:sp>
        <p:nvSpPr>
          <p:cNvPr id="55309" name="Text Box 12"/>
          <p:cNvSpPr txBox="1">
            <a:spLocks noChangeArrowheads="1"/>
          </p:cNvSpPr>
          <p:nvPr/>
        </p:nvSpPr>
        <p:spPr bwMode="auto">
          <a:xfrm>
            <a:off x="539552" y="2276872"/>
            <a:ext cx="82804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 dirty="0">
                <a:solidFill>
                  <a:srgbClr val="000000"/>
                </a:solidFill>
                <a:latin typeface="Constantia" pitchFamily="18" charset="0"/>
              </a:rPr>
              <a:t>Факультеты: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5310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5311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53425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- Командно-инженерный факультет</a:t>
            </a:r>
          </a:p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- Факультет специального вооружения и информационно-ударных систем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Офицеров с высшим образованием по программам подготовки специалистов по следующим специальностям (срок обучения 5 лет):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1 «Стартовых и технических комплексов ракет»;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3 «Ядерного вооружения»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4 «Автоматизированных систем управления»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5 «Систем и средств связи РВСН»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Constantia" pitchFamily="18" charset="0"/>
              </a:rPr>
              <a:t>Сержантов со средним военно-специальным образованием (СПО) по программам подготовки специалистов по следующим специальностям: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2 «Систем управления ракет» 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5 «Систем и средств связи РВСН»(срок обучения 2 года 10 месяцев)</a:t>
            </a:r>
          </a:p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ЕГЭ: математика (профильный), русский язык, физика</a:t>
            </a: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55312" name="Picture 2" descr="C:\Documents and Settings\User\Рабочий стол\Copy-of-_ICT02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22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2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2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2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3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3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6332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57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Военно-морская академия имени Адмирала  Флота Советского Союза  Н.Г. Кузнецова</a:t>
            </a:r>
          </a:p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(г. Санкт-Петербург)</a:t>
            </a:r>
          </a:p>
        </p:txBody>
      </p:sp>
      <p:sp>
        <p:nvSpPr>
          <p:cNvPr id="56333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u="sng">
                <a:solidFill>
                  <a:srgbClr val="000000"/>
                </a:solidFill>
                <a:latin typeface="Constantia" pitchFamily="18" charset="0"/>
              </a:rPr>
              <a:t>Факультеты: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6334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6335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481965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800">
                <a:solidFill>
                  <a:schemeClr val="tx1"/>
                </a:solidFill>
                <a:latin typeface="Constantia" pitchFamily="18" charset="0"/>
              </a:rPr>
              <a:t>Командно - штабный;</a:t>
            </a:r>
            <a:r>
              <a:rPr lang="ru-RU" sz="2800">
                <a:latin typeface="Constantia" pitchFamily="18" charset="0"/>
              </a:rPr>
              <a:t>К</a:t>
            </a:r>
          </a:p>
          <a:p>
            <a:pPr>
              <a:buFontTx/>
              <a:buChar char="-"/>
            </a:pPr>
            <a:r>
              <a:rPr lang="ru-RU" sz="2800">
                <a:solidFill>
                  <a:schemeClr val="tx1"/>
                </a:solidFill>
                <a:latin typeface="Constantia" pitchFamily="18" charset="0"/>
              </a:rPr>
              <a:t>Командно-инженерный </a:t>
            </a:r>
            <a:r>
              <a:rPr lang="ru-RU">
                <a:latin typeface="Constantia" pitchFamily="18" charset="0"/>
              </a:rPr>
              <a:t/>
            </a:r>
            <a:br>
              <a:rPr lang="ru-RU">
                <a:latin typeface="Constantia" pitchFamily="18" charset="0"/>
              </a:rPr>
            </a:br>
            <a:r>
              <a:rPr lang="ru-RU">
                <a:latin typeface="Constantia" pitchFamily="18" charset="0"/>
              </a:rPr>
              <a:t/>
            </a:r>
            <a:br>
              <a:rPr lang="ru-RU">
                <a:latin typeface="Constantia" pitchFamily="18" charset="0"/>
              </a:rPr>
            </a:br>
            <a:endParaRPr lang="ru-RU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b="1">
                <a:solidFill>
                  <a:srgbClr val="C00000"/>
                </a:solidFill>
                <a:latin typeface="Constantia" pitchFamily="18" charset="0"/>
              </a:rPr>
              <a:t>ЕГЭ: математика (профильный), русский язык, физика</a:t>
            </a:r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pic>
        <p:nvPicPr>
          <p:cNvPr id="56336" name="Picture 3" descr="C:\Documents and Settings\User\Рабочий стол\Copy of kuzne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285750"/>
            <a:ext cx="28575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7" name="Picture 4" descr="C:\Documents and Settings\User\Рабочий стол\_DSC8559_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38" y="4143375"/>
            <a:ext cx="3595687" cy="25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7356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Военно-космическая академия  им. А.Ф. Можайского</a:t>
            </a:r>
          </a:p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(г. Санкт-Петербург)</a:t>
            </a:r>
          </a:p>
        </p:txBody>
      </p:sp>
      <p:sp>
        <p:nvSpPr>
          <p:cNvPr id="57357" name="Text Box 12"/>
          <p:cNvSpPr txBox="1">
            <a:spLocks noChangeArrowheads="1"/>
          </p:cNvSpPr>
          <p:nvPr/>
        </p:nvSpPr>
        <p:spPr bwMode="auto">
          <a:xfrm>
            <a:off x="539750" y="2492375"/>
            <a:ext cx="828040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 u="sng" dirty="0">
              <a:solidFill>
                <a:srgbClr val="000000"/>
              </a:solidFill>
              <a:latin typeface="Constantia" pitchFamily="18" charset="0"/>
            </a:endParaRPr>
          </a:p>
          <a:p>
            <a:pPr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7358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7359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ru-RU" sz="2800" b="1" dirty="0">
                <a:latin typeface="Constantia" pitchFamily="18" charset="0"/>
              </a:rPr>
              <a:t> 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факультет (конструкции летательных аппаратов);</a:t>
            </a:r>
          </a:p>
          <a:p>
            <a:pPr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факультет (систем управления ракетно-космических комплексов)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 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 (наземной космической инфраструктуры);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 (сбора и обработки информации);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 (информационного обеспечения и вычислительной техники);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 (топогеодезического обеспечения и картографии);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 (средств ракетно-космической обороны);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 (автоматизированных систем управления войсками);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  </a:t>
            </a:r>
            <a:br>
              <a:rPr lang="ru-RU" dirty="0">
                <a:solidFill>
                  <a:schemeClr val="tx1"/>
                </a:solidFill>
                <a:latin typeface="Constantia" pitchFamily="18" charset="0"/>
              </a:rPr>
            </a:b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onstantia" pitchFamily="18" charset="0"/>
              </a:rPr>
            </a:b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ЕГЭ: математика, русский язык, физика, география (профильный)</a:t>
            </a: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57360" name="Picture 3" descr="C:\Documents and Settings\User\Рабочий стол\mo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9563"/>
            <a:ext cx="2857500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5837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7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7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7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7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7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58380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Общевойсковая  академия вооруженных сил РФ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(г. Москва)</a:t>
            </a: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58382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pic>
        <p:nvPicPr>
          <p:cNvPr id="58383" name="Picture 2" descr="C:\Documents and Settings\User\Рабочий стол\ratnik2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214313"/>
            <a:ext cx="3214687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84" name="Прямоугольник 17"/>
          <p:cNvSpPr>
            <a:spLocks noChangeArrowheads="1"/>
          </p:cNvSpPr>
          <p:nvPr/>
        </p:nvSpPr>
        <p:spPr bwMode="auto">
          <a:xfrm>
            <a:off x="428625" y="2500313"/>
            <a:ext cx="82867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chemeClr val="tx1"/>
                </a:solidFill>
                <a:latin typeface="Constantia" pitchFamily="18" charset="0"/>
              </a:rPr>
              <a:t>Военный учебно-научный центр сегодня осуществляет: - подготовку и переподготовку для </a:t>
            </a:r>
            <a:r>
              <a:rPr lang="ru-RU" b="1">
                <a:solidFill>
                  <a:schemeClr val="tx1"/>
                </a:solidFill>
                <a:latin typeface="Constantia" pitchFamily="18" charset="0"/>
              </a:rPr>
              <a:t>вооруженных сил -офицеров</a:t>
            </a:r>
            <a:r>
              <a:rPr lang="ru-RU">
                <a:solidFill>
                  <a:schemeClr val="tx1"/>
                </a:solidFill>
                <a:latin typeface="Constantia" pitchFamily="18" charset="0"/>
              </a:rPr>
              <a:t>-командиров и военных инженеров с высшим профессиональным образованием, научно-педагогических и научных кадров высшей квалификации; - профессиональную переподготовку и повышение квалификации офицеров командного и инженерного профилей, в том числе, научно-педагогического состава военных академий, университетов и институтов; - проведение фундаментальных и прикладных научных исследований, направленных на решение проблем укрепления обороноспособности страны и совершенствования профессионального образования военнослужащих; - удовлетворение потребностей обучающихся в интеллектуальном, культурном и нравственном развитии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0428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Военный институт физической культуры </a:t>
            </a:r>
          </a:p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(г. Москва)</a:t>
            </a:r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0430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60431" name="Прямоугольник 17"/>
          <p:cNvSpPr>
            <a:spLocks noChangeArrowheads="1"/>
          </p:cNvSpPr>
          <p:nvPr/>
        </p:nvSpPr>
        <p:spPr bwMode="auto">
          <a:xfrm>
            <a:off x="323528" y="2852936"/>
            <a:ext cx="8286750" cy="22463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Кафедра преодоления препятствий и рукопашного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боя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Кафедра гимнастики и атлетической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подготовки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Кафедра лыжной подготовки и ускоренного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передвижения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Кафедра спортивных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игр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Кафедра техники, вооружения и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стрельбы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Спортивные и военно-спортивные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многоборья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0432" name="Picture 2" descr="C:\Documents and Settings\User\Рабочий стол\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95588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144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4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4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4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4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5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5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1452" name="Text Box 11"/>
          <p:cNvSpPr txBox="1">
            <a:spLocks noChangeArrowheads="1"/>
          </p:cNvSpPr>
          <p:nvPr/>
        </p:nvSpPr>
        <p:spPr bwMode="auto">
          <a:xfrm>
            <a:off x="3059113" y="260350"/>
            <a:ext cx="590550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Вольское военное училище тыла</a:t>
            </a:r>
          </a:p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(г. Саратов)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1454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61455" name="Прямоугольник 17"/>
          <p:cNvSpPr>
            <a:spLocks noChangeArrowheads="1"/>
          </p:cNvSpPr>
          <p:nvPr/>
        </p:nvSpPr>
        <p:spPr bwMode="auto">
          <a:xfrm>
            <a:off x="428625" y="2214563"/>
            <a:ext cx="8286750" cy="1323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Продовольственное и вещевое обеспечение войск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Обеспечение войск ракетным топливом и горючим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Объединенное обеспечение сил флота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ЕГЭ: математика, русский язык, обществознание</a:t>
            </a:r>
          </a:p>
        </p:txBody>
      </p:sp>
      <p:pic>
        <p:nvPicPr>
          <p:cNvPr id="61456" name="Picture 2" descr="C:\Documents and Settings\User\Рабочий стол\1 l9j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4324350"/>
            <a:ext cx="38100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7" name="Picture 3" descr="C:\Documents and Settings\User\Рабочий стол\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285750"/>
            <a:ext cx="15049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8" name="Picture 4" descr="C:\Documents and Settings\User\Рабочий стол\f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8" y="4105275"/>
            <a:ext cx="3714750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2476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Ейское высшее авиационное училище </a:t>
            </a:r>
          </a:p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(военный  институт)</a:t>
            </a:r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2478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62479" name="Прямоугольник 17"/>
          <p:cNvSpPr>
            <a:spLocks noChangeArrowheads="1"/>
          </p:cNvSpPr>
          <p:nvPr/>
        </p:nvSpPr>
        <p:spPr bwMode="auto">
          <a:xfrm>
            <a:off x="428625" y="1214438"/>
            <a:ext cx="828675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err="1">
                <a:solidFill>
                  <a:schemeClr val="tx1"/>
                </a:solidFill>
                <a:latin typeface="Constantia" pitchFamily="18" charset="0"/>
              </a:rPr>
              <a:t>Ейское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 высшее военное авиационное училище (военный институт) имени дважды Героя Советского Союза летчика-космонавта СССР В.М. Комарова (филиал) Военно-воздушной академии имени профессора Н.Е. Жуковского и Ю.А. Гагарина обучает по образовательным программам: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Эксплуатация воздушных судов и организация воздушного движения</a:t>
            </a:r>
          </a:p>
          <a:p>
            <a:pPr algn="just"/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ЕГЭ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: математика, русский язык, физика</a:t>
            </a:r>
          </a:p>
        </p:txBody>
      </p:sp>
      <p:pic>
        <p:nvPicPr>
          <p:cNvPr id="62480" name="Picture 2" descr="C:\Documents and Settings\User\Рабочий стол\sY3bQaG9EhzeZfrKdshNh5yBNN5zQyB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57613"/>
            <a:ext cx="4119562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56792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49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49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49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49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49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49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3500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Иркутское высшее военное авиационное 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инженерное училище (военный институт)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3502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63503" name="Прямоугольник 17"/>
          <p:cNvSpPr>
            <a:spLocks noChangeArrowheads="1"/>
          </p:cNvSpPr>
          <p:nvPr/>
        </p:nvSpPr>
        <p:spPr bwMode="auto">
          <a:xfrm>
            <a:off x="539552" y="1412776"/>
            <a:ext cx="7816354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Факультеты:</a:t>
            </a: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Constantia" pitchFamily="18" charset="0"/>
              </a:rPr>
              <a:t>№ 1 — Летательных аппаратов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- эксплуатация и ремонт самолетов, вертолетов и авиационных двигателей. Соответствующая ей гражданская специальность: техническая эксплуатация летательных аппаратов и двигателей;</a:t>
            </a: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Constantia" pitchFamily="18" charset="0"/>
              </a:rPr>
              <a:t>№ 2 — Авиационного вооружения -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эксплуатация и ремонт авиационного вооружения, гражданская — робототехнические системы авиационного вооружения;</a:t>
            </a: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Constantia" pitchFamily="18" charset="0"/>
              </a:rPr>
              <a:t>№ 3 — Авиационного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оборудования- эксплуатация и ремонт авиационного оборудования самолетов и вертолетов, гражданская — техническая эксплуатация авиационных </a:t>
            </a:r>
            <a:r>
              <a:rPr lang="ru-RU" dirty="0" err="1">
                <a:solidFill>
                  <a:schemeClr val="tx1"/>
                </a:solidFill>
                <a:latin typeface="Constantia" pitchFamily="18" charset="0"/>
              </a:rPr>
              <a:t>электросистем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 и пилотажно-навигационных комплексов;</a:t>
            </a: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Constantia" pitchFamily="18" charset="0"/>
              </a:rPr>
              <a:t>№ 4 — Авиационного радиоэлектронного оборудования -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эксплуатация и ремонт авиационного радиоэлектронного оборудования самолётов и вертолётов, гражданская — техническая эксплуатация транспортного радиооборудования.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Constantia" pitchFamily="18" charset="0"/>
              </a:rPr>
              <a:t>ЕГЭ – математика, физика, русский язык</a:t>
            </a:r>
          </a:p>
        </p:txBody>
      </p:sp>
      <p:pic>
        <p:nvPicPr>
          <p:cNvPr id="63504" name="Picture 2" descr="C:\Documents and Settings\User\Рабочий стол\450a0dac9e796e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1503077" cy="112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1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1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2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2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2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2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4524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Краснодарское высшее военное авиационное  училище летчиков (военный институт)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им. А.К. Серова</a:t>
            </a: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4526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64527" name="Прямоугольник 17"/>
          <p:cNvSpPr>
            <a:spLocks noChangeArrowheads="1"/>
          </p:cNvSpPr>
          <p:nvPr/>
        </p:nvSpPr>
        <p:spPr bwMode="auto">
          <a:xfrm>
            <a:off x="395536" y="1700808"/>
            <a:ext cx="828675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В настоящий момент в училище функционирует три факультета: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-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базовой летной подготовки в городе Краснодаре, на котором осуществляется теоретическая подготовка курсантов;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боевого управления авиацией и управления воздушным движением и их первоначальное летное обучение;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иностранных военнослужащих.</a:t>
            </a:r>
          </a:p>
          <a:p>
            <a:pPr algn="ctr">
              <a:buFontTx/>
              <a:buChar char="-"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Краснодарское высшее военное авиационное училище летчиков готовит летчиков: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истребительной авиации, бомбардировочной и штурмовой авиации, военно-транспортной авиации.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В настоящее время Краснодарское ВВАУЛ переименовано в Филиал военного учебного центра военно-воздушных сил «Военно-воздушная академия им. Профессора Н.Е. Жуковского и Ю.А. Гагарина (г. Воронеж)</a:t>
            </a:r>
            <a:endParaRPr lang="ru-RU" b="1" dirty="0">
              <a:solidFill>
                <a:srgbClr val="C00000"/>
              </a:solidFill>
              <a:latin typeface="Constantia" pitchFamily="18" charset="0"/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ЕГЭ </a:t>
            </a:r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: математика</a:t>
            </a:r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, физика, русский язык</a:t>
            </a:r>
          </a:p>
        </p:txBody>
      </p:sp>
      <p:pic>
        <p:nvPicPr>
          <p:cNvPr id="64528" name="Picture 2" descr="C:\Documents and Settings\User\Рабочий стол\USSR_Air_Force_emble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00138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554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5548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Московская военная консерватория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Constantia" pitchFamily="18" charset="0"/>
              </a:rPr>
              <a:t> (военный институт)</a:t>
            </a:r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5550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65551" name="Прямоугольник 17"/>
          <p:cNvSpPr>
            <a:spLocks noChangeArrowheads="1"/>
          </p:cNvSpPr>
          <p:nvPr/>
        </p:nvSpPr>
        <p:spPr bwMode="auto">
          <a:xfrm>
            <a:off x="357188" y="1071563"/>
            <a:ext cx="8286750" cy="566308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Факультеты: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Военно-дирижерская кафедра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инструментовки и чтения партитур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фортепиано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общевойсковых дисциплин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гуманитарных и социально-экономических дисциплин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теории и истории музыки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инструментов военного оркестра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Кафедра военно-оркестровой службы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Специальное отделение факультета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Оркестр курсантов Московской военной консерватории</a:t>
            </a:r>
          </a:p>
          <a:p>
            <a:pPr algn="just">
              <a:buFont typeface="Times New Roman" pitchFamily="16" charset="0"/>
              <a:buAutoNum type="arabicPeriod"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Московская военная консерватория является государственным образовательным учреждением высшего профессионального образования и реализует в соответствии с лицензией военные образовательные программы высшего профессионального, послевузовского профессионального и дополнительного профессионального </a:t>
            </a:r>
            <a:r>
              <a:rPr lang="ru-RU" dirty="0">
                <a:latin typeface="Constantia" pitchFamily="18" charset="0"/>
              </a:rPr>
              <a:t>образования</a:t>
            </a: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656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656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6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6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6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6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7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7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6572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Московское высшее военное  командное училище</a:t>
            </a:r>
          </a:p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(военный институт)</a:t>
            </a:r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6574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6576" name="Picture 2" descr="C:\Documents and Settings\User\Рабочий стол\mvvku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4640" y="5157192"/>
            <a:ext cx="2659359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7" name="Прямоугольник 16"/>
          <p:cNvSpPr>
            <a:spLocks noChangeArrowheads="1"/>
          </p:cNvSpPr>
          <p:nvPr/>
        </p:nvSpPr>
        <p:spPr bwMode="auto">
          <a:xfrm>
            <a:off x="214313" y="1143000"/>
            <a:ext cx="85725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Подготовка специалистов с полной военно-специальной подготовкой в Военном институте (общевойсковом) осуществляется по специальности: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290301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— </a:t>
            </a:r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«Управление персоналом 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(Вооруженные Силы Российской Федерации, другие войска, воинские формирования и приравненные к ним органы Российской Федерации)», высшее профессиональное образование, квалификация — </a:t>
            </a:r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специалист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; нормативный срок обучения </a:t>
            </a:r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5 лет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).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Среднее профессиональное образование: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190604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— </a:t>
            </a:r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«Техническое обслуживание и ремонт автомобильного транспорта»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, квалификация — </a:t>
            </a:r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техник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; нормативный срок обучения — </a:t>
            </a:r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2 года 10 месяцев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обществознание, физическая культура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758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758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7596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Московский военный институт радиоэлектроники  космических войск</a:t>
            </a:r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7598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67600" name="Прямоугольник 16"/>
          <p:cNvSpPr>
            <a:spLocks noChangeArrowheads="1"/>
          </p:cNvSpPr>
          <p:nvPr/>
        </p:nvSpPr>
        <p:spPr bwMode="auto">
          <a:xfrm>
            <a:off x="214313" y="1143000"/>
            <a:ext cx="857250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Московский Военный Институт Радиоэлектроники Космических Войск состоит из: 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факультета систем предупреждения о ракетном нападении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факультета противоракетной обороны и контроля космического пространства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, 15-и кафедр, отделов, служб и подразделений обеспечения учебного процесса и осуществляет подготовку офицерских кадров с высшим военно-специальным образованием со сроком обучения 5 лет.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7601" name="Picture 2" descr="C:\Documents and Settings\User\Рабочий стол\index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9413" y="4429125"/>
            <a:ext cx="36845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602" name="Picture 3" descr="C:\Documents and Settings\User\Рабочий стол\photo1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293096"/>
            <a:ext cx="3518285" cy="234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861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1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1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1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1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1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1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8620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101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>
                <a:solidFill>
                  <a:schemeClr val="tx1"/>
                </a:solidFill>
                <a:latin typeface="Constantia" pitchFamily="18" charset="0"/>
              </a:rPr>
              <a:t>Нижегородское высшее военно-инженерное  командное училище </a:t>
            </a:r>
          </a:p>
          <a:p>
            <a:pPr algn="ctr"/>
            <a:r>
              <a:rPr lang="ru-RU" sz="2000" b="1">
                <a:solidFill>
                  <a:schemeClr val="tx1"/>
                </a:solidFill>
                <a:latin typeface="Constantia" pitchFamily="18" charset="0"/>
              </a:rPr>
              <a:t>(военный институт)</a:t>
            </a:r>
          </a:p>
        </p:txBody>
      </p: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8622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68624" name="Прямоугольник 16"/>
          <p:cNvSpPr>
            <a:spLocks noChangeArrowheads="1"/>
          </p:cNvSpPr>
          <p:nvPr/>
        </p:nvSpPr>
        <p:spPr bwMode="auto">
          <a:xfrm>
            <a:off x="214313" y="1143000"/>
            <a:ext cx="85725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onstantia" pitchFamily="18" charset="0"/>
              </a:rPr>
              <a:t> 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В настоящее время училище готовит офицеров для всех видов Вооруженных Сил Российской Федерации с высшим военно-специальным образованием по следующим специальностям:</a:t>
            </a:r>
          </a:p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   - многоцелевые гусеничные и колесные машины; </a:t>
            </a:r>
          </a:p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   - промышленное и гражданское строительство; </a:t>
            </a:r>
          </a:p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   - радиотехника; </a:t>
            </a:r>
          </a:p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   - 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электроснабжение</a:t>
            </a:r>
          </a:p>
          <a:p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обществознание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8625" name="Picture 2" descr="C:\Documents and Settings\User\Рабочий стол\I80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5272" y="4077072"/>
            <a:ext cx="2477428" cy="255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26" name="Picture 3" descr="C:\Documents and Settings\User\Рабочий стол\7127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4000500"/>
            <a:ext cx="228600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6963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4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4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4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4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69644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70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Новочеркасское высшее военное командное училище связи (военный институт) им. В.Д. Соколовского</a:t>
            </a:r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69646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69648" name="Прямоугольник 16"/>
          <p:cNvSpPr>
            <a:spLocks noChangeArrowheads="1"/>
          </p:cNvSpPr>
          <p:nvPr/>
        </p:nvSpPr>
        <p:spPr bwMode="auto">
          <a:xfrm>
            <a:off x="214313" y="1143000"/>
            <a:ext cx="85725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Подготовка курсантов в институте осуществляется по следующим военным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специальностям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Применение подразделений со средствами радиосвязи;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Применение подразделений с проводными средствами связи;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Организация морально-психологического обеспечения войск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и специализации: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Применение подразделений фельдъегерско-почтовой связи.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Объем и содержание программ по этим специальностям соответствует государственным требованиям к минимуму содержания и уровню подготовки выпускников по специальностям: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Радиосвязь, радиовещание и телевидение;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Сети связи и системы коммутации;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Психология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физика, </a:t>
            </a:r>
            <a:endParaRPr lang="ru-RU" sz="2000" b="1" dirty="0" smtClean="0">
              <a:solidFill>
                <a:srgbClr val="C00000"/>
              </a:solidFill>
              <a:latin typeface="Constantia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физическая 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культура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9649" name="Picture 2" descr="C:\Documents and Settings\User\Рабочий стол\скачанные фай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581128"/>
            <a:ext cx="1905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066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0668" name="Text Box 11"/>
          <p:cNvSpPr txBox="1">
            <a:spLocks noChangeArrowheads="1"/>
          </p:cNvSpPr>
          <p:nvPr/>
        </p:nvSpPr>
        <p:spPr bwMode="auto">
          <a:xfrm>
            <a:off x="500063" y="260350"/>
            <a:ext cx="8464550" cy="70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Ростовский военный  институт ракетных войск им. Главного маршала артиллерии М.И. </a:t>
            </a:r>
            <a:r>
              <a:rPr lang="ru-RU" sz="2000" b="1" dirty="0" err="1">
                <a:solidFill>
                  <a:schemeClr val="tx1"/>
                </a:solidFill>
                <a:latin typeface="Constantia" pitchFamily="18" charset="0"/>
              </a:rPr>
              <a:t>Неделина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0670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0672" name="Прямоугольник 16"/>
          <p:cNvSpPr>
            <a:spLocks noChangeArrowheads="1"/>
          </p:cNvSpPr>
          <p:nvPr/>
        </p:nvSpPr>
        <p:spPr bwMode="auto">
          <a:xfrm>
            <a:off x="214313" y="1143000"/>
            <a:ext cx="857250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onstantia" pitchFamily="18" charset="0"/>
              </a:rPr>
              <a:t>Факультеты:</a:t>
            </a:r>
          </a:p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1 (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 стартовых и технических комплексов ракет):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 специальность «Стартовые и технические комплексы ракет и космических аппаратов»; специализация «Эксплуатация технических систем и систем жизнеобеспечения наземных и подземных сооружений ракетных и ракетно-космических комплексов»</a:t>
            </a:r>
          </a:p>
          <a:p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2 (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Факультет систем управления ракет):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 специальность «Системы управления летательными аппаратами»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3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(Факультет радиотехнических средств и метрологии):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специальность «Радиотехника»; специализация «Радиосистемы боевого управления»; специальность «Метрология и метрологическое обеспечение»; специальность «Средства радиоэлектронной борьбы»;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4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(Факультет автоматизированных систем управления):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специальность «Управление и информатика в технических системах»;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факультет № 5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(Факультет морально-психологического обеспечения войск):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специальность «Педагогика и психология».</a:t>
            </a:r>
          </a:p>
          <a:p>
            <a:endParaRPr lang="ru-RU" sz="14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b="1" dirty="0">
                <a:solidFill>
                  <a:srgbClr val="C00000"/>
                </a:solidFill>
                <a:latin typeface="Constantia" pitchFamily="18" charset="0"/>
              </a:rPr>
              <a:t>, физическая культура, биология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0673" name="Picture 2" descr="C:\Documents and Settings\User\Рабочий стол\rostov_rake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8051" y="5373216"/>
            <a:ext cx="1975948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68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8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8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8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8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9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9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692" name="Text Box 11"/>
          <p:cNvSpPr txBox="1">
            <a:spLocks noChangeArrowheads="1"/>
          </p:cNvSpPr>
          <p:nvPr/>
        </p:nvSpPr>
        <p:spPr bwMode="auto">
          <a:xfrm>
            <a:off x="4000500" y="260350"/>
            <a:ext cx="4964113" cy="101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000" b="1">
                <a:solidFill>
                  <a:schemeClr val="tx1"/>
                </a:solidFill>
                <a:latin typeface="Constantia" pitchFamily="18" charset="0"/>
              </a:rPr>
              <a:t>Рязанский  военный автомобильный институт им генерала армии В.П. Дубынина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1694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1696" name="Прямоугольник 16"/>
          <p:cNvSpPr>
            <a:spLocks noChangeArrowheads="1"/>
          </p:cNvSpPr>
          <p:nvPr/>
        </p:nvSpPr>
        <p:spPr bwMode="auto">
          <a:xfrm>
            <a:off x="357188" y="2143125"/>
            <a:ext cx="84296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Институт готовит высококвалифицированных офицеров-автомобилистов с полной военно-специальной подготовкой. Срок обучения в институте – 5 лет. Окончившим институт присваивается воинское звание «ЛЕЙТЕНАНТ» и квалификация «ИНЖЕНЕР» по специальности 19601 «АВТОМОБИЛИ И АВТОМОБИЛЬНОЕ ХОЗЯЙСТВО» и по специализации, готовящей специалистов автомобильной службы для воздушно-десантных войск. Выпускникам института вручается нагрудный знак и диплом государственного образца о высшем профессиональном образовании.</a:t>
            </a:r>
          </a:p>
          <a:p>
            <a:endParaRPr lang="ru-RU" sz="1600" b="1" dirty="0">
              <a:solidFill>
                <a:srgbClr val="C00000"/>
              </a:solidFill>
              <a:latin typeface="Constantia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 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математика, русский язык, физика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1697" name="Picture 2" descr="C:\Documents and Settings\User\Рабочий стол\razan_av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214313"/>
            <a:ext cx="1785937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8" name="Picture 3" descr="C:\Documents and Settings\User\Рабочий стол\300px-Doska_RVA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7" y="4545267"/>
            <a:ext cx="2797895" cy="209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500188"/>
            <a:ext cx="914400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270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716" name="Text Box 11"/>
          <p:cNvSpPr txBox="1">
            <a:spLocks noChangeArrowheads="1"/>
          </p:cNvSpPr>
          <p:nvPr/>
        </p:nvSpPr>
        <p:spPr bwMode="auto">
          <a:xfrm>
            <a:off x="428625" y="260350"/>
            <a:ext cx="8535988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Серпуховский военный институт ракетных войск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2718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2720" name="Прямоугольник 16"/>
          <p:cNvSpPr>
            <a:spLocks noChangeArrowheads="1"/>
          </p:cNvSpPr>
          <p:nvPr/>
        </p:nvSpPr>
        <p:spPr bwMode="auto">
          <a:xfrm>
            <a:off x="357188" y="714375"/>
            <a:ext cx="8429625" cy="40624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Ф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акультеты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Стартовых </a:t>
            </a:r>
            <a:r>
              <a:rPr lang="ru-RU" sz="2800" dirty="0">
                <a:solidFill>
                  <a:schemeClr val="tx1"/>
                </a:solidFill>
                <a:latin typeface="Constantia" pitchFamily="18" charset="0"/>
              </a:rPr>
              <a:t>и технических комплексов 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ракет</a:t>
            </a:r>
            <a:endParaRPr lang="ru-RU" sz="28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Система </a:t>
            </a:r>
            <a:r>
              <a:rPr lang="ru-RU" sz="2800" dirty="0">
                <a:solidFill>
                  <a:schemeClr val="tx1"/>
                </a:solidFill>
                <a:latin typeface="Constantia" pitchFamily="18" charset="0"/>
              </a:rPr>
              <a:t>управления 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ракет</a:t>
            </a:r>
            <a:endParaRPr lang="ru-RU" sz="28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Ядерное вооружение</a:t>
            </a:r>
            <a:endParaRPr lang="ru-RU" sz="28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Автоматизированные </a:t>
            </a:r>
            <a:r>
              <a:rPr lang="ru-RU" sz="2800" dirty="0">
                <a:solidFill>
                  <a:schemeClr val="tx1"/>
                </a:solidFill>
                <a:latin typeface="Constantia" pitchFamily="18" charset="0"/>
              </a:rPr>
              <a:t>системы </a:t>
            </a:r>
            <a:r>
              <a:rPr lang="ru-RU" sz="2800" dirty="0" smtClean="0">
                <a:solidFill>
                  <a:schemeClr val="tx1"/>
                </a:solidFill>
                <a:latin typeface="Constantia" pitchFamily="18" charset="0"/>
              </a:rPr>
              <a:t>управления</a:t>
            </a:r>
            <a:endParaRPr lang="ru-RU" sz="28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sz="1600" b="1" dirty="0">
              <a:solidFill>
                <a:srgbClr val="C00000"/>
              </a:solidFill>
              <a:latin typeface="Constantia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2721" name="Picture 2" descr="C:\Documents and Settings\User\Рабочий стол\cropped-pat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4714875"/>
            <a:ext cx="88582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143000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373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3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3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3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3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3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3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3740" name="Text Box 11"/>
          <p:cNvSpPr txBox="1">
            <a:spLocks noChangeArrowheads="1"/>
          </p:cNvSpPr>
          <p:nvPr/>
        </p:nvSpPr>
        <p:spPr bwMode="auto">
          <a:xfrm>
            <a:off x="2714625" y="260350"/>
            <a:ext cx="6249988" cy="83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Самарский военно-медицинский институт</a:t>
            </a:r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3742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3744" name="Прямоугольник 16"/>
          <p:cNvSpPr>
            <a:spLocks noChangeArrowheads="1"/>
          </p:cNvSpPr>
          <p:nvPr/>
        </p:nvSpPr>
        <p:spPr bwMode="auto">
          <a:xfrm>
            <a:off x="285750" y="2286000"/>
            <a:ext cx="821531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 Ведется набор на факультеты подготовки военных врачей, факультет среднего профессионального образования, клиническую ординатуру и магистратуру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3745" name="Picture 2" descr="C:\Documents and Settings\User\Рабочий стол\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3"/>
            <a:ext cx="20955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46" name="Picture 3" descr="C:\Documents and Settings\User\Рабочий стол\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3214688"/>
            <a:ext cx="23812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475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5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5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6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6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6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6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4764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955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800" b="1">
                <a:solidFill>
                  <a:schemeClr val="tx1"/>
                </a:solidFill>
                <a:latin typeface="Constantia" pitchFamily="18" charset="0"/>
              </a:rPr>
              <a:t>Ставропольский военный институт связи ракетных войск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4766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4768" name="Прямоугольник 16"/>
          <p:cNvSpPr>
            <a:spLocks noChangeArrowheads="1"/>
          </p:cNvSpPr>
          <p:nvPr/>
        </p:nvSpPr>
        <p:spPr bwMode="auto">
          <a:xfrm>
            <a:off x="285750" y="2286000"/>
            <a:ext cx="8215313" cy="33547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Факультеты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Многоканальные телекоммуникационные системы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Радиосвязь, радиовещание и телевидение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Сети связи и системы коммутации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Автоматизированные системы обработки информации и управления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4769" name="Picture 2" descr="C:\Documents and Settings\User\Рабочий стол\stavropolskii_voenni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514600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0" name="Picture 3" descr="C:\Documents and Settings\User\Рабочий стол\svjazi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4143375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5788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1817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800" b="1">
                <a:solidFill>
                  <a:schemeClr val="tx1"/>
                </a:solidFill>
                <a:latin typeface="Constantia" pitchFamily="18" charset="0"/>
              </a:rPr>
              <a:t>Ставропольское  высшее военное авиационное инженерное училище ( военный институт) им. В.А. Судца</a:t>
            </a: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5790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5792" name="Прямоугольник 16"/>
          <p:cNvSpPr>
            <a:spLocks noChangeArrowheads="1"/>
          </p:cNvSpPr>
          <p:nvPr/>
        </p:nvSpPr>
        <p:spPr bwMode="auto">
          <a:xfrm>
            <a:off x="285750" y="2286000"/>
            <a:ext cx="8215313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 В настоящее время училище готовит офицеров для ВВС по программам высшего и среднего профессионального образования на четырех факультетах, по следующим специальностям: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Техническая эксплуатация летательных аппаратов и двигателей;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Робототехнические системы авиационного вооружения;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Техническая эксплуатация авиационных </a:t>
            </a:r>
            <a:r>
              <a:rPr lang="ru-RU" dirty="0" err="1">
                <a:solidFill>
                  <a:schemeClr val="tx1"/>
                </a:solidFill>
                <a:latin typeface="Constantia" pitchFamily="18" charset="0"/>
              </a:rPr>
              <a:t>электросистем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 и пилотажно-навигационных комплексов;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Техническая эксплуатация транспортного радиооборудования</a:t>
            </a:r>
            <a:r>
              <a:rPr lang="ru-RU" sz="2000" dirty="0">
                <a:latin typeface="Constantia" pitchFamily="18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5793" name="Picture 2" descr="C:\Documents and Settings\User\Рабочий стол\скачанные фай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94" name="Picture 6" descr="C:\Documents and Settings\User\Рабочий стол\скачанные файлы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695935"/>
            <a:ext cx="3275856" cy="2162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680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680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0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0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0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0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1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1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6812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1817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800" b="1">
                <a:solidFill>
                  <a:schemeClr val="tx1"/>
                </a:solidFill>
                <a:latin typeface="Constantia" pitchFamily="18" charset="0"/>
              </a:rPr>
              <a:t>Тамбовское высшее военное авиационное инженерное училище радиоэлектроники (военный институт)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6814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6816" name="Прямоугольник 16"/>
          <p:cNvSpPr>
            <a:spLocks noChangeArrowheads="1"/>
          </p:cNvSpPr>
          <p:nvPr/>
        </p:nvSpPr>
        <p:spPr bwMode="auto">
          <a:xfrm>
            <a:off x="323529" y="2241352"/>
            <a:ext cx="6768752" cy="46166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 Факультеты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Constantia" pitchFamily="18" charset="0"/>
              </a:rPr>
              <a:t>Вооружение летательных аппаратов;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Constantia" pitchFamily="18" charset="0"/>
              </a:rPr>
              <a:t>Авиационное радиоэлектронное оборудование;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Constantia" pitchFamily="18" charset="0"/>
              </a:rPr>
              <a:t>Автоматизированные системы управления;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Constantia" pitchFamily="18" charset="0"/>
              </a:rPr>
              <a:t>Радиосвязи;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  <a:latin typeface="Constantia" pitchFamily="18" charset="0"/>
              </a:rPr>
              <a:t>Радиотехнического обеспечения полётов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физика, физическая культура</a:t>
            </a: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6817" name="Picture 2" descr="C:\Documents and Settings\User\Рабочий стол\gerb_tvvaiu-121x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" y="571500"/>
            <a:ext cx="1152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8" name="Picture 3" descr="C:\Documents and Settings\User\Рабочий стол\samolet_kpp-118x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63" y="4441825"/>
            <a:ext cx="1785937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7885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885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5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5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5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5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5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5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8860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Тюменское высшее военно-инженерное командное училище</a:t>
            </a:r>
          </a:p>
          <a:p>
            <a:pPr algn="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(военный институт)</a:t>
            </a:r>
          </a:p>
        </p:txBody>
      </p:sp>
      <p:sp>
        <p:nvSpPr>
          <p:cNvPr id="78861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78862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78864" name="Прямоугольник 16"/>
          <p:cNvSpPr>
            <a:spLocks noChangeArrowheads="1"/>
          </p:cNvSpPr>
          <p:nvPr/>
        </p:nvSpPr>
        <p:spPr bwMode="auto">
          <a:xfrm>
            <a:off x="285750" y="2500313"/>
            <a:ext cx="4786313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 dirty="0">
                <a:solidFill>
                  <a:schemeClr val="tx1"/>
                </a:solidFill>
                <a:latin typeface="Constantia" pitchFamily="18" charset="0"/>
              </a:rPr>
              <a:t>Специальности: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«Тепло - и </a:t>
            </a:r>
            <a:r>
              <a:rPr lang="ru-RU" b="1" dirty="0" err="1">
                <a:solidFill>
                  <a:schemeClr val="tx1"/>
                </a:solidFill>
                <a:latin typeface="Constantia" pitchFamily="18" charset="0"/>
              </a:rPr>
              <a:t>электрообеспечение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 специальных технических систем и объектов»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«Транспортные средства специального назначения»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«Специальные радиотехнические системы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»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«Строительство уникальных зданий и сооружений»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 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78865" name="Picture 2" descr="C:\Documents and Settings\User\Рабочий стол\zdanie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62313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66" name="Picture 3" descr="C:\Documents and Settings\User\Рабочий стол\tvi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4925" y="2143125"/>
            <a:ext cx="40290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987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987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7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7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4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400" b="1">
                <a:solidFill>
                  <a:schemeClr val="tx1"/>
                </a:solidFill>
              </a:rPr>
              <a:t>Ульяновское высшее военно-техническое училище</a:t>
            </a:r>
          </a:p>
          <a:p>
            <a:pPr algn="r"/>
            <a:r>
              <a:rPr lang="ru-RU" sz="2400" b="1">
                <a:solidFill>
                  <a:schemeClr val="tx1"/>
                </a:solidFill>
              </a:rPr>
              <a:t>(военный институт)</a:t>
            </a:r>
          </a:p>
        </p:txBody>
      </p:sp>
      <p:sp>
        <p:nvSpPr>
          <p:cNvPr id="79885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 </a:t>
            </a:r>
          </a:p>
        </p:txBody>
      </p:sp>
      <p:sp>
        <p:nvSpPr>
          <p:cNvPr id="79886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</a:endParaRPr>
          </a:p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9888" name="Прямоугольник 16"/>
          <p:cNvSpPr>
            <a:spLocks noChangeArrowheads="1"/>
          </p:cNvSpPr>
          <p:nvPr/>
        </p:nvSpPr>
        <p:spPr bwMode="auto">
          <a:xfrm>
            <a:off x="285750" y="1500188"/>
            <a:ext cx="8572500" cy="4000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Специальности: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Менеджмент организации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Нефтегазовое дело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Педагогика и психология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Проектирование, сооружение и эксплуатация </a:t>
            </a:r>
            <a:r>
              <a:rPr lang="ru-RU" sz="2000" dirty="0" err="1">
                <a:solidFill>
                  <a:schemeClr val="tx1"/>
                </a:solidFill>
              </a:rPr>
              <a:t>газонефтепроводов</a:t>
            </a:r>
            <a:r>
              <a:rPr lang="ru-RU" sz="2000" dirty="0">
                <a:solidFill>
                  <a:schemeClr val="tx1"/>
                </a:solidFill>
              </a:rPr>
              <a:t> и </a:t>
            </a:r>
            <a:r>
              <a:rPr lang="ru-RU" sz="2000" dirty="0" err="1">
                <a:solidFill>
                  <a:schemeClr val="tx1"/>
                </a:solidFill>
              </a:rPr>
              <a:t>газонефтехранилищ</a:t>
            </a:r>
            <a:endParaRPr lang="ru-RU" sz="2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Химическая технология органических веществ и топлива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solidFill>
                  <a:schemeClr val="tx1"/>
                </a:solidFill>
              </a:rPr>
              <a:t>Химическая технология природных энергоносителей и углеродных материалов</a:t>
            </a:r>
            <a:endParaRPr lang="ru-RU" sz="2000" b="1" dirty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C00000"/>
                </a:solidFill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</a:rPr>
              <a:t>, русский язык, физика 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9889" name="Picture 2" descr="C:\Documents and Settings\User\Рабочий стол\uv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3"/>
            <a:ext cx="16430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90" name="Picture 3" descr="C:\Documents and Settings\User\Рабочий стол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725144"/>
            <a:ext cx="2812182" cy="200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0901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2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3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4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5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6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7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0908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1201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sz="2400" b="1">
                <a:solidFill>
                  <a:schemeClr val="tx1"/>
                </a:solidFill>
                <a:latin typeface="Constantia" pitchFamily="18" charset="0"/>
              </a:rPr>
              <a:t>Челябинское высшее военное авиационное училище штурманов (военный институт)</a:t>
            </a:r>
          </a:p>
        </p:txBody>
      </p:sp>
      <p:sp>
        <p:nvSpPr>
          <p:cNvPr id="80909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80910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0912" name="Прямоугольник 16"/>
          <p:cNvSpPr>
            <a:spLocks noChangeArrowheads="1"/>
          </p:cNvSpPr>
          <p:nvPr/>
        </p:nvSpPr>
        <p:spPr bwMode="auto">
          <a:xfrm>
            <a:off x="285750" y="1500188"/>
            <a:ext cx="85725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Единственное учебное заведение в России, которое осуществляет подготовку военных штурманов-инженеров по 2-м специальностям и 6-ти специализациям для Военно-Воздушных Сил, других министерств и ведомств, а также стран ближнего и дальнего зарубежья. Окончившим училище присваивается воинское звание «лейтенант» и квалификация «инженер», выдаётся диплом государственного образца о высшем профессиональном 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образовании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язык, физика 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80913" name="Picture 2" descr="C:\Documents and Settings\User\Рабочий стол\cheliyb_av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3"/>
            <a:ext cx="33337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14" name="Picture 3" descr="C:\Documents and Settings\User\Рабочий стол\1ulo_fo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3714750"/>
            <a:ext cx="35718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81924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25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26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27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28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29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30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31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1932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b="1">
                <a:solidFill>
                  <a:schemeClr val="tx1"/>
                </a:solidFill>
                <a:latin typeface="Constantia" pitchFamily="18" charset="0"/>
              </a:rPr>
              <a:t>Ярославский  военный финансово-экономический институт им генерала армии А.В.Хрулева</a:t>
            </a:r>
          </a:p>
        </p:txBody>
      </p:sp>
      <p:sp>
        <p:nvSpPr>
          <p:cNvPr id="81933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81934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1936" name="Прямоугольник 16"/>
          <p:cNvSpPr>
            <a:spLocks noChangeArrowheads="1"/>
          </p:cNvSpPr>
          <p:nvPr/>
        </p:nvSpPr>
        <p:spPr bwMode="auto">
          <a:xfrm>
            <a:off x="285750" y="1500188"/>
            <a:ext cx="5000625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Специальности: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1. Финансовое обеспечение и экономика боевой и хозяйственной деятельности войск (сил);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2. Валютно-кассовое и кредитно-расчетное обеспечение войск (сил).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3. Финансирование и экономика капитального строительства и промышленного производства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4.Управление финансовым обеспечением Вооруженных Сил РФ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5.Управление банковским обслуживанием Вооруженных Сил </a:t>
            </a:r>
            <a:r>
              <a:rPr lang="ru-RU" sz="2000" dirty="0" smtClean="0">
                <a:solidFill>
                  <a:schemeClr val="tx1"/>
                </a:solidFill>
                <a:latin typeface="Constantia" pitchFamily="18" charset="0"/>
              </a:rPr>
              <a:t>РФ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ЕГЭ</a:t>
            </a:r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: 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математика, русский язык</a:t>
            </a:r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, физика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81937" name="Picture 2" descr="C:\Documents and Settings\User\Рабочий стол\Vzv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0005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82948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0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1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2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3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4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5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2956" name="Text Box 11"/>
          <p:cNvSpPr txBox="1">
            <a:spLocks noChangeArrowheads="1"/>
          </p:cNvSpPr>
          <p:nvPr/>
        </p:nvSpPr>
        <p:spPr bwMode="auto">
          <a:xfrm>
            <a:off x="3000375" y="260350"/>
            <a:ext cx="5964238" cy="925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/>
            <a:r>
              <a:rPr lang="ru-RU" b="1">
                <a:solidFill>
                  <a:schemeClr val="tx1"/>
                </a:solidFill>
                <a:latin typeface="Constantia" pitchFamily="18" charset="0"/>
              </a:rPr>
              <a:t>Военно-технический Университет  Федерального агентства специального строительства</a:t>
            </a:r>
          </a:p>
          <a:p>
            <a:pPr algn="r"/>
            <a:r>
              <a:rPr lang="ru-RU" b="1">
                <a:solidFill>
                  <a:schemeClr val="tx1"/>
                </a:solidFill>
                <a:latin typeface="Constantia" pitchFamily="18" charset="0"/>
              </a:rPr>
              <a:t>(г. Балашиха)</a:t>
            </a:r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82958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2960" name="Прямоугольник 16"/>
          <p:cNvSpPr>
            <a:spLocks noChangeArrowheads="1"/>
          </p:cNvSpPr>
          <p:nvPr/>
        </p:nvSpPr>
        <p:spPr bwMode="auto">
          <a:xfrm>
            <a:off x="285750" y="1500188"/>
            <a:ext cx="885825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По программам высшего профессионального образования (ВПО) специалиста 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(срок обучения - 5 лет)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:</a:t>
            </a:r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Строительство, эксплуатация, восстановление и техническое прикрытие автомобильных дорог, мостов и тоннелей – 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А.</a:t>
            </a:r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i="1" dirty="0">
                <a:solidFill>
                  <a:schemeClr val="tx1"/>
                </a:solidFill>
                <a:latin typeface="Constantia" pitchFamily="18" charset="0"/>
              </a:rPr>
              <a:t>Специализация № 4 - Строительство (реконструкция), эксплуатация,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</a:t>
            </a:r>
            <a:r>
              <a:rPr lang="ru-RU" sz="2000" i="1" dirty="0">
                <a:solidFill>
                  <a:schemeClr val="tx1"/>
                </a:solidFill>
                <a:latin typeface="Constantia" pitchFamily="18" charset="0"/>
              </a:rPr>
              <a:t>восстановление и техническое прикрытие автомобильных дорог.</a:t>
            </a:r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Наземные транспортно-технологические средства – </a:t>
            </a: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В.</a:t>
            </a:r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r>
              <a:rPr lang="ru-RU" sz="2000" i="1" dirty="0">
                <a:solidFill>
                  <a:schemeClr val="tx1"/>
                </a:solidFill>
                <a:latin typeface="Constantia" pitchFamily="18" charset="0"/>
              </a:rPr>
              <a:t>Специализация №2 - «Подъемно-транспортные, строительные, дорожные средства и оборудование</a:t>
            </a:r>
            <a:r>
              <a:rPr lang="ru-RU" sz="2000" i="1" dirty="0" smtClean="0">
                <a:solidFill>
                  <a:schemeClr val="tx1"/>
                </a:solidFill>
                <a:latin typeface="Constantia" pitchFamily="18" charset="0"/>
              </a:rPr>
              <a:t>».</a:t>
            </a:r>
          </a:p>
          <a:p>
            <a:endParaRPr lang="ru-RU" sz="2000" dirty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математика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, русский язык</a:t>
            </a:r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, физика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82961" name="Picture 2" descr="C:\Documents and Settings\User\Рабочий стол\скачанные фай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25" y="4500563"/>
            <a:ext cx="33956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83972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3973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74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76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77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78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79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3980" name="Text Box 11"/>
          <p:cNvSpPr txBox="1">
            <a:spLocks noChangeArrowheads="1"/>
          </p:cNvSpPr>
          <p:nvPr/>
        </p:nvSpPr>
        <p:spPr bwMode="auto">
          <a:xfrm>
            <a:off x="357188" y="260350"/>
            <a:ext cx="8607425" cy="679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>
                <a:solidFill>
                  <a:schemeClr val="tx1"/>
                </a:solidFill>
                <a:latin typeface="Constantia" pitchFamily="18" charset="0"/>
              </a:rPr>
              <a:t>Новосибирский военный институт внутренних войск</a:t>
            </a:r>
          </a:p>
          <a:p>
            <a:pPr algn="ctr"/>
            <a:endParaRPr lang="ru-RU" b="1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83982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3984" name="Прямоугольник 16"/>
          <p:cNvSpPr>
            <a:spLocks noChangeArrowheads="1"/>
          </p:cNvSpPr>
          <p:nvPr/>
        </p:nvSpPr>
        <p:spPr bwMode="auto">
          <a:xfrm>
            <a:off x="285750" y="1500188"/>
            <a:ext cx="885825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Приём в военный институт осуществляется на специальности 40.05.01 «Правовое обеспечение национальной безопасности»,  квалификация «Юрист» со сроком обучения  5 лет и  45.05.01  «Перевод и </a:t>
            </a:r>
            <a:r>
              <a:rPr lang="ru-RU" sz="2000" dirty="0" err="1">
                <a:solidFill>
                  <a:schemeClr val="tx1"/>
                </a:solidFill>
                <a:latin typeface="Constantia" pitchFamily="18" charset="0"/>
              </a:rPr>
              <a:t>переводоведение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», квалификация «Лингвист-переводчик» со сроком обучения 5 лет. 	Военный институт готовит офицеров для внутренних войск МВД </a:t>
            </a:r>
            <a:endParaRPr lang="ru-RU" sz="20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r>
              <a:rPr lang="ru-RU" sz="2000" dirty="0" smtClean="0">
                <a:latin typeface="Constantia" pitchFamily="18" charset="0"/>
              </a:rPr>
              <a:t>России</a:t>
            </a:r>
            <a:r>
              <a:rPr lang="ru-RU" sz="2000" dirty="0">
                <a:latin typeface="Constantia" pitchFamily="18" charset="0"/>
              </a:rPr>
              <a:t>.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русский 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язык, история, обществознание, </a:t>
            </a:r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иностранный язык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83985" name="Picture 2" descr="C:\Documents and Settings\User\Рабочий стол\nv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27250"/>
            <a:ext cx="7772400" cy="1658938"/>
          </a:xfrm>
        </p:spPr>
        <p:txBody>
          <a:bodyPr/>
          <a:lstStyle/>
          <a:p>
            <a:pPr eaLnBrk="1" hangingPunct="1"/>
            <a:endParaRPr lang="ru-RU" smtClean="0">
              <a:latin typeface="Constantia" pitchFamily="18" charset="0"/>
            </a:endParaRPr>
          </a:p>
        </p:txBody>
      </p:sp>
      <p:pic>
        <p:nvPicPr>
          <p:cNvPr id="84996" name="Picture 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71563"/>
            <a:ext cx="9144000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4997" name="Rectangle 4"/>
          <p:cNvSpPr>
            <a:spLocks noChangeArrowheads="1"/>
          </p:cNvSpPr>
          <p:nvPr/>
        </p:nvSpPr>
        <p:spPr bwMode="auto">
          <a:xfrm>
            <a:off x="-342900" y="-511175"/>
            <a:ext cx="250825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4998" name="Rectangle 5"/>
          <p:cNvSpPr>
            <a:spLocks noChangeArrowheads="1"/>
          </p:cNvSpPr>
          <p:nvPr/>
        </p:nvSpPr>
        <p:spPr bwMode="auto">
          <a:xfrm>
            <a:off x="-342900" y="1860550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4999" name="Rectangle 6"/>
          <p:cNvSpPr>
            <a:spLocks noChangeArrowheads="1"/>
          </p:cNvSpPr>
          <p:nvPr/>
        </p:nvSpPr>
        <p:spPr bwMode="auto">
          <a:xfrm>
            <a:off x="-342900" y="-511175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5000" name="Rectangle 7"/>
          <p:cNvSpPr>
            <a:spLocks noChangeArrowheads="1"/>
          </p:cNvSpPr>
          <p:nvPr/>
        </p:nvSpPr>
        <p:spPr bwMode="auto">
          <a:xfrm>
            <a:off x="-342900" y="3902075"/>
            <a:ext cx="9144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5001" name="Rectangle 8"/>
          <p:cNvSpPr>
            <a:spLocks noChangeArrowheads="1"/>
          </p:cNvSpPr>
          <p:nvPr/>
        </p:nvSpPr>
        <p:spPr bwMode="auto">
          <a:xfrm>
            <a:off x="-342900" y="-511175"/>
            <a:ext cx="3036888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5002" name="Rectangle 9"/>
          <p:cNvSpPr>
            <a:spLocks noChangeArrowheads="1"/>
          </p:cNvSpPr>
          <p:nvPr/>
        </p:nvSpPr>
        <p:spPr bwMode="auto">
          <a:xfrm>
            <a:off x="-342900" y="7367588"/>
            <a:ext cx="9144000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5003" name="Rectangle 10"/>
          <p:cNvSpPr>
            <a:spLocks noChangeArrowheads="1"/>
          </p:cNvSpPr>
          <p:nvPr/>
        </p:nvSpPr>
        <p:spPr bwMode="auto">
          <a:xfrm>
            <a:off x="-171450" y="2408238"/>
            <a:ext cx="962025" cy="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85004" name="Text Box 11"/>
          <p:cNvSpPr txBox="1">
            <a:spLocks noChangeArrowheads="1"/>
          </p:cNvSpPr>
          <p:nvPr/>
        </p:nvSpPr>
        <p:spPr bwMode="auto">
          <a:xfrm>
            <a:off x="357188" y="260350"/>
            <a:ext cx="8607425" cy="98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>
                <a:solidFill>
                  <a:schemeClr val="tx1"/>
                </a:solidFill>
                <a:latin typeface="Constantia" pitchFamily="18" charset="0"/>
              </a:rPr>
              <a:t>Северо -  Кавказский военный Краснознаменный институт внутренних войск (г. Владикавказ)</a:t>
            </a:r>
          </a:p>
          <a:p>
            <a:pPr algn="ctr"/>
            <a:endParaRPr lang="ru-RU" b="1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611188" y="5805488"/>
            <a:ext cx="7488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85006" name="Прямоугольник 18"/>
          <p:cNvSpPr>
            <a:spLocks noChangeArrowheads="1"/>
          </p:cNvSpPr>
          <p:nvPr/>
        </p:nvSpPr>
        <p:spPr bwMode="auto">
          <a:xfrm>
            <a:off x="395288" y="2857500"/>
            <a:ext cx="83200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chemeClr val="tx1"/>
              </a:solidFill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8" y="1071563"/>
            <a:ext cx="8286750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b="1" dirty="0">
              <a:solidFill>
                <a:schemeClr val="tx1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solidFill>
                <a:schemeClr val="tx1"/>
              </a:solidFill>
              <a:latin typeface="Constantia" pitchFamily="18" charset="0"/>
            </a:endParaRPr>
          </a:p>
          <a:p>
            <a:pPr marL="342900" indent="-342900" algn="just">
              <a:buFont typeface="Times New Roman" pitchFamily="16" charset="0"/>
              <a:buAutoNum type="arabicPeriod"/>
              <a:defRPr/>
            </a:pPr>
            <a:endParaRPr lang="ru-RU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5008" name="Прямоугольник 16"/>
          <p:cNvSpPr>
            <a:spLocks noChangeArrowheads="1"/>
          </p:cNvSpPr>
          <p:nvPr/>
        </p:nvSpPr>
        <p:spPr bwMode="auto">
          <a:xfrm>
            <a:off x="285750" y="1500188"/>
            <a:ext cx="88582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Внутренние войска Министерства внутренних дел Российской Федерации</a:t>
            </a:r>
            <a:r>
              <a:rPr lang="ru-RU" sz="2000" dirty="0">
                <a:solidFill>
                  <a:schemeClr val="tx1"/>
                </a:solidFill>
                <a:latin typeface="Constantia" pitchFamily="18" charset="0"/>
              </a:rPr>
              <a:t> (ВВ МВД России) — специальные воинские формирования, предназначены для обеспечения внутренней безопасности государства, общественной безопасности, защиты прав и свобод человека и гражданина от преступных и иных противоправных посягательств. 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ЕГЭ: русский </a:t>
            </a:r>
            <a:r>
              <a:rPr lang="ru-RU" sz="2000" b="1" dirty="0">
                <a:solidFill>
                  <a:srgbClr val="C00000"/>
                </a:solidFill>
                <a:latin typeface="Constantia" pitchFamily="18" charset="0"/>
              </a:rPr>
              <a:t>язык, математика, обществознание, физическая культура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85009" name="Picture 2" descr="C:\Documents and Settings\User\Рабочий стол\vv_mvd_r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38" y="4357688"/>
            <a:ext cx="278606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10" name="Picture 3" descr="C:\Documents and Settings\User\Рабочий стол\images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3929063"/>
            <a:ext cx="42148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1311</TotalTime>
  <Words>3764</Words>
  <Application>Microsoft Office PowerPoint</Application>
  <PresentationFormat>Экран (4:3)</PresentationFormat>
  <Paragraphs>672</Paragraphs>
  <Slides>67</Slides>
  <Notes>64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8" baseType="lpstr">
      <vt:lpstr>Городская</vt:lpstr>
      <vt:lpstr>Слайд 1</vt:lpstr>
      <vt:lpstr>Слайд 2</vt:lpstr>
      <vt:lpstr>Слайд 3</vt:lpstr>
      <vt:lpstr>Требования,   предъявляемые  к кандидатам для зачисления в ВуЗы </vt:lpstr>
      <vt:lpstr>Преимущественным правом при зачислении в ВУЗы, пользуются следующие кандидаты: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Ф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Высшие военные образовательные учреждения Министерства обороны</dc:title>
  <dc:creator>Podgot</dc:creator>
  <cp:lastModifiedBy>Owner</cp:lastModifiedBy>
  <cp:revision>409</cp:revision>
  <cp:lastPrinted>1601-01-01T00:00:00Z</cp:lastPrinted>
  <dcterms:created xsi:type="dcterms:W3CDTF">2013-01-21T10:36:45Z</dcterms:created>
  <dcterms:modified xsi:type="dcterms:W3CDTF">2015-10-31T12:35:17Z</dcterms:modified>
</cp:coreProperties>
</file>