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0080625" cy="7559675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98" y="-9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5405B69D-7D5D-4601-93DB-DD67CD5F669A}" type="slidenum">
              <a:t>‹#›</a:t>
            </a:fld>
            <a:endParaRPr lang="ru-RU" sz="1400" b="0" i="0" u="none" strike="noStrike" kern="1200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423148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C622F179-B1CA-4358-BB64-FC8E96DE4AB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85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4388"/>
            <a:ext cx="5346700" cy="401002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4388"/>
            <a:ext cx="5346700" cy="401002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4388"/>
            <a:ext cx="5346700" cy="401002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9BCDD9F-E158-4E50-AE53-C9CBF84AC63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003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4610A64-7788-49F0-9928-9ECAD681543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32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0B2E62F-A824-400D-966D-A691B0EA557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327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4751388"/>
            <a:ext cx="4359275" cy="201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751388"/>
            <a:ext cx="4359275" cy="201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B0E534-696B-4F3A-817A-2DF8BEACB23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541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60D23F3-B254-44E8-8279-B327631FC71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83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383D7F-67D5-4C08-9FAE-ECF33BFA960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281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5BE33C1-0591-4C87-B95C-97C1803E837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848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6D33F4D-F393-4CA6-B94D-5D8B87986E4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564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1B8919F-6560-4A2F-B88D-DE17C04103B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043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9BBEE11-1895-4F6A-81FF-5A4A871E64A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210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168650"/>
            <a:ext cx="2266950" cy="35988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168650"/>
            <a:ext cx="6653212" cy="35988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6027DE3-A404-4C39-A5DC-88BC890F3B6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0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9A4DDC3-7C85-4901-B6F8-F98A3745E5A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414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D18026D-853F-4B58-8BC9-7C2E7BCB417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642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BB4BBD7-2EAF-44D1-9C2B-96D99F2B378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797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D75252-4B69-4C93-8DE2-F808A034EE3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325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594EF25-75FE-4BDB-8C86-C12DC5A5419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48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31F04BF-1F05-4861-A5CC-FE32FAB79FE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47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333A756-E819-43A4-B813-D42F2BDAA04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04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D017106-F53B-453D-8724-F7131022D7F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594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ADFBB1E-461D-4FD8-A18A-6042065A0F8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659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0737BF-7D98-45FE-A302-6DF3EAB767D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798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56450" y="301625"/>
            <a:ext cx="221773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5008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74272A3-E1ED-4880-AD4A-DC35E8225C9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288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7B64D4D-E96D-4D9E-94B3-3D985D777CA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423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81C224A-C5FD-4F9F-B9DF-9A5E40C7FC5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992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B46B62-A97B-4414-8C68-369FD66F09E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688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016BAB9-54E2-46CE-AB67-ABB936B1FF8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14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2B79F0F-FDFB-4FF5-BB9D-6E1E7CB4D47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91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B292B00-584C-42C1-B65F-24A6554DEBF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293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6FD299C-DFEC-417F-8DE8-D279677C5DB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060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051A9A6-0EB0-4825-8EBE-72A641A0BF7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670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F5E3392-4B17-4EEF-A4B8-078BE853CA2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71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0D2D135-759D-4054-A4E8-4DA7FF9F826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293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56450" y="301625"/>
            <a:ext cx="221773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5008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E20C6EE-BFEC-4413-BE83-4AD87542E22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720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6CBC2C-3FFF-4130-BF2B-C333C712AFB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202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F415812-5C61-4CCC-ADCF-C533963AE5A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99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9F46859-8154-4682-B49C-4A9F801A346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85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68475"/>
            <a:ext cx="43592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5835573-6D1E-4AAC-B151-B693FDF9BD7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236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D95F8FE-0288-4653-97DE-91D3233BF9D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87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4DDBFBF-BA0D-420F-BC8D-7DE34C1762F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401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350505-0297-493D-BFC6-095F4599DD0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07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9B05B8-FA8E-4D28-B7F7-B0D46F64EB8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25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66668D-A919-4BCB-933A-B8E764DD52F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68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66CD24E-E4D8-4228-BE2B-EF5E4EA7216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887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56450" y="301625"/>
            <a:ext cx="221773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5008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5706A1-FB3B-4094-BD95-12B29661507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981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503999" y="316800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1"/>
          </p:nvPr>
        </p:nvSpPr>
        <p:spPr>
          <a:xfrm>
            <a:off x="503999" y="4752000"/>
            <a:ext cx="8870040" cy="2015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 algn="ctr">
              <a:spcBef>
                <a:spcPts val="0"/>
              </a:spcBef>
              <a:spcAft>
                <a:spcPts val="1414"/>
              </a:spcAft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 algn="ctr">
              <a:spcBef>
                <a:spcPts val="0"/>
              </a:spcBef>
              <a:spcAft>
                <a:spcPts val="1414"/>
              </a:spcAft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 algn="ctr">
              <a:spcBef>
                <a:spcPts val="0"/>
              </a:spcBef>
              <a:spcAft>
                <a:spcPts val="1131"/>
              </a:spcAft>
              <a:buNone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 algn="ctr">
              <a:spcBef>
                <a:spcPts val="0"/>
              </a:spcBef>
              <a:spcAft>
                <a:spcPts val="848"/>
              </a:spcAft>
              <a:buNone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 algn="ctr">
              <a:spcBef>
                <a:spcPts val="0"/>
              </a:spcBef>
              <a:spcAft>
                <a:spcPts val="56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 algn="ctr">
              <a:spcBef>
                <a:spcPts val="0"/>
              </a:spcBef>
              <a:spcAft>
                <a:spcPts val="28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 algn="ctr">
              <a:spcBef>
                <a:spcPts val="0"/>
              </a:spcBef>
              <a:spcAft>
                <a:spcPts val="28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 algn="ctr">
              <a:spcBef>
                <a:spcPts val="0"/>
              </a:spcBef>
              <a:spcAft>
                <a:spcPts val="28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 algn="ctr">
              <a:spcBef>
                <a:spcPts val="0"/>
              </a:spcBef>
              <a:spcAft>
                <a:spcPts val="28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 algn="ctr">
              <a:spcBef>
                <a:spcPts val="0"/>
              </a:spcBef>
              <a:spcAft>
                <a:spcPts val="28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2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3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4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7212C9F7-5228-4E6B-8D57-1832A1AAA158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ru-RU" sz="4400" b="0" i="0" u="none" strike="noStrike" kern="1200">
          <a:ln>
            <a:noFill/>
          </a:ln>
          <a:solidFill>
            <a:srgbClr val="000000"/>
          </a:solidFill>
          <a:latin typeface="Liberation Serif" pitchFamily="18"/>
        </a:defRPr>
      </a:lvl1pPr>
    </p:titleStyle>
    <p:bodyStyle>
      <a:lvl1pPr marL="0" marR="0" indent="0" algn="ctr" rtl="0" hangingPunct="0">
        <a:spcBef>
          <a:spcPts val="0"/>
        </a:spcBef>
        <a:spcAft>
          <a:spcPts val="1414"/>
        </a:spcAft>
        <a:tabLst/>
        <a:defRPr lang="ru-RU" sz="3200" b="0" i="0" u="none" strike="noStrike" kern="1200">
          <a:ln>
            <a:noFill/>
          </a:ln>
          <a:solidFill>
            <a:srgbClr val="000000"/>
          </a:solidFill>
          <a:latin typeface="Liberation Serif" pitchFamily="18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0" y="-1440"/>
            <a:ext cx="10080000" cy="7561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7703999" cy="1138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88700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CCCFEAFB-1C80-49C3-9BF0-7887B0241D25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rtl="0" hangingPunct="0">
        <a:tabLst/>
        <a:defRPr lang="ru-RU" sz="4400" b="0" i="0" u="none" strike="noStrike" kern="1200">
          <a:ln>
            <a:noFill/>
          </a:ln>
          <a:solidFill>
            <a:srgbClr val="000000"/>
          </a:solidFill>
          <a:latin typeface="Liberation Serif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ru-RU" sz="3200" b="0" i="0" u="none" strike="noStrike" kern="1200">
          <a:ln>
            <a:noFill/>
          </a:ln>
          <a:solidFill>
            <a:srgbClr val="000000"/>
          </a:solidFill>
          <a:latin typeface="Liberation Serif" pitchFamily="18"/>
        </a:defRPr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7703999" cy="1138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88700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DC0B8E3D-3490-4B6D-BEA5-80BAAAB0E05B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rtl="0" hangingPunct="0">
        <a:tabLst/>
        <a:defRPr lang="ru-RU" sz="4400" b="0" i="0" u="none" strike="noStrike" kern="1200">
          <a:ln>
            <a:noFill/>
          </a:ln>
          <a:solidFill>
            <a:srgbClr val="000000"/>
          </a:solidFill>
          <a:latin typeface="Liberation Serif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ru-RU" sz="3200" b="0" i="0" u="none" strike="noStrike" kern="1200">
          <a:ln>
            <a:noFill/>
          </a:ln>
          <a:solidFill>
            <a:srgbClr val="000000"/>
          </a:solidFill>
          <a:latin typeface="Liberation Serif" pitchFamily="18"/>
        </a:defRPr>
      </a:lvl1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7703999" cy="1138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88700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C144FBC7-3AC8-4C6D-A393-2B9835501CC1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rtl="0" hangingPunct="0">
        <a:tabLst/>
        <a:defRPr lang="ru-RU" sz="4400" b="0" i="0" u="none" strike="noStrike" kern="1200">
          <a:ln>
            <a:noFill/>
          </a:ln>
          <a:solidFill>
            <a:srgbClr val="000000"/>
          </a:solidFill>
          <a:latin typeface="Liberation Serif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ru-RU" sz="3200" b="0" i="0" u="none" strike="noStrike" kern="1200">
          <a:ln>
            <a:noFill/>
          </a:ln>
          <a:solidFill>
            <a:srgbClr val="000000"/>
          </a:solidFill>
          <a:latin typeface="Liberation Serif" pitchFamily="18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40000" y="3237840"/>
            <a:ext cx="9071640" cy="126216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ea typeface="Segoe UI" pitchFamily="2"/>
                <a:cs typeface="Tahoma" pitchFamily="2"/>
              </a:rPr>
              <a:t>Алхимия — магия или наука?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6660000" y="5508000"/>
            <a:ext cx="3434040" cy="1692000"/>
          </a:xfrm>
        </p:spPr>
        <p:txBody>
          <a:bodyPr vert="horz"/>
          <a:lstStyle>
            <a:defPPr marL="432000" marR="0" lvl="0" indent="-324000" algn="ctr">
              <a:spcBef>
                <a:spcPts val="0"/>
              </a:spcBef>
              <a:spcAft>
                <a:spcPts val="1414"/>
              </a:spcAft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 algn="ctr">
              <a:spcBef>
                <a:spcPts val="0"/>
              </a:spcBef>
              <a:spcAft>
                <a:spcPts val="1414"/>
              </a:spcAft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 algn="ctr">
              <a:spcBef>
                <a:spcPts val="0"/>
              </a:spcBef>
              <a:spcAft>
                <a:spcPts val="1131"/>
              </a:spcAft>
              <a:buNone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 algn="ctr">
              <a:spcBef>
                <a:spcPts val="0"/>
              </a:spcBef>
              <a:spcAft>
                <a:spcPts val="848"/>
              </a:spcAft>
              <a:buNone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 algn="ctr">
              <a:spcBef>
                <a:spcPts val="0"/>
              </a:spcBef>
              <a:spcAft>
                <a:spcPts val="56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 algn="ctr">
              <a:spcBef>
                <a:spcPts val="0"/>
              </a:spcBef>
              <a:spcAft>
                <a:spcPts val="28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 algn="ctr">
              <a:spcBef>
                <a:spcPts val="0"/>
              </a:spcBef>
              <a:spcAft>
                <a:spcPts val="28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 algn="ctr">
              <a:spcBef>
                <a:spcPts val="0"/>
              </a:spcBef>
              <a:spcAft>
                <a:spcPts val="28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 algn="ctr">
              <a:spcBef>
                <a:spcPts val="0"/>
              </a:spcBef>
              <a:spcAft>
                <a:spcPts val="28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 algn="ctr">
              <a:spcBef>
                <a:spcPts val="0"/>
              </a:spcBef>
              <a:spcAft>
                <a:spcPts val="281"/>
              </a:spcAft>
              <a:buNone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lvl="0" algn="l"/>
            <a:r>
              <a:rPr lang="ru-RU" sz="1400">
                <a:ea typeface="Segoe UI" pitchFamily="2"/>
                <a:cs typeface="Tahoma" pitchFamily="2"/>
              </a:rPr>
              <a:t>Автор:</a:t>
            </a:r>
            <a:br>
              <a:rPr lang="ru-RU" sz="1400">
                <a:ea typeface="Segoe UI" pitchFamily="2"/>
                <a:cs typeface="Tahoma" pitchFamily="2"/>
              </a:rPr>
            </a:br>
            <a:r>
              <a:rPr lang="ru-RU" sz="1400">
                <a:ea typeface="Segoe UI" pitchFamily="2"/>
                <a:cs typeface="Tahoma" pitchFamily="2"/>
              </a:rPr>
              <a:t>Пучков Артём</a:t>
            </a:r>
            <a:br>
              <a:rPr lang="ru-RU" sz="1400">
                <a:ea typeface="Segoe UI" pitchFamily="2"/>
                <a:cs typeface="Tahoma" pitchFamily="2"/>
              </a:rPr>
            </a:br>
            <a:r>
              <a:rPr lang="ru-RU" sz="1400">
                <a:ea typeface="Segoe UI" pitchFamily="2"/>
                <a:cs typeface="Tahoma" pitchFamily="2"/>
              </a:rPr>
              <a:t>8 класс МБОУ СОШ №29</a:t>
            </a:r>
            <a:br>
              <a:rPr lang="ru-RU" sz="1400">
                <a:ea typeface="Segoe UI" pitchFamily="2"/>
                <a:cs typeface="Tahoma" pitchFamily="2"/>
              </a:rPr>
            </a:br>
            <a:r>
              <a:rPr lang="ru-RU" sz="1400">
                <a:ea typeface="Segoe UI" pitchFamily="2"/>
                <a:cs typeface="Tahoma" pitchFamily="2"/>
              </a:rPr>
              <a:t>Руководитель:</a:t>
            </a:r>
            <a:br>
              <a:rPr lang="ru-RU" sz="1400">
                <a:ea typeface="Segoe UI" pitchFamily="2"/>
                <a:cs typeface="Tahoma" pitchFamily="2"/>
              </a:rPr>
            </a:br>
            <a:r>
              <a:rPr lang="ru-RU" sz="1400">
                <a:ea typeface="Segoe UI" pitchFamily="2"/>
                <a:cs typeface="Tahoma" pitchFamily="2"/>
              </a:rPr>
              <a:t>Зимнович Н. В.</a:t>
            </a:r>
            <a:br>
              <a:rPr lang="ru-RU" sz="1400">
                <a:ea typeface="Segoe UI" pitchFamily="2"/>
                <a:cs typeface="Tahoma" pitchFamily="2"/>
              </a:rPr>
            </a:br>
            <a:endParaRPr lang="ru-RU" sz="1400">
              <a:ea typeface="Segoe UI" pitchFamily="2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03999" y="251640"/>
            <a:ext cx="7703999" cy="1238039"/>
          </a:xfrm>
        </p:spPr>
        <p:txBody>
          <a:bodyPr vert="horz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ea typeface="Segoe UI" pitchFamily="2"/>
                <a:cs typeface="Tahoma" pitchFamily="2"/>
              </a:rPr>
              <a:t>Гипотеза, цель, задачи.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lvl="0"/>
            <a:r>
              <a:rPr lang="ru-RU" sz="1800">
                <a:ea typeface="Segoe UI" pitchFamily="2"/>
                <a:cs typeface="Tahoma" pitchFamily="2"/>
              </a:rPr>
              <a:t>Гипотеза: а</a:t>
            </a: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лхимия является предшественницей химии.</a:t>
            </a:r>
          </a:p>
          <a:p>
            <a:pPr lvl="0"/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Цель: исследовать алхимию и постараться понять, является-ли алхимия наукой.</a:t>
            </a:r>
          </a:p>
          <a:p>
            <a:pPr lvl="0"/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Задачи:</a:t>
            </a:r>
            <a:b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</a:b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/>
            </a:r>
            <a:b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</a:b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  </a:t>
            </a:r>
            <a: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  <a:t>1. Изучить литературу по данной теме.</a:t>
            </a:r>
            <a:b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</a:br>
            <a: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  <a:t/>
            </a:r>
            <a:b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</a:br>
            <a: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  <a:t>   2. Понять, чем была алхимия: наукой или магией.</a:t>
            </a:r>
            <a:b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</a:br>
            <a: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  <a:t/>
            </a:r>
            <a:b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</a:br>
            <a: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  <a:t>   3. Определить причины крушения алхимии в 17 веке.</a:t>
            </a:r>
            <a:b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</a:br>
            <a: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  <a:t/>
            </a:r>
            <a:b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</a:br>
            <a:r>
              <a:rPr lang="ru-RU" sz="1400">
                <a:latin typeface="Times New Roman" pitchFamily="18"/>
                <a:ea typeface="Segoe UI" pitchFamily="2"/>
                <a:cs typeface="Times New Roman" pitchFamily="18"/>
              </a:rPr>
              <a:t>   4. Найти факты, подтверждающие связь современной химии с алхимическим периодом.</a:t>
            </a:r>
          </a:p>
          <a:p>
            <a:pPr marL="0" lvl="0" indent="450359" algn="just">
              <a:lnSpc>
                <a:spcPct val="150000"/>
              </a:lnSpc>
              <a:buNone/>
            </a:pPr>
            <a:endParaRPr lang="ru-RU" sz="1800">
              <a:latin typeface="Times New Roman" pitchFamily="18"/>
              <a:ea typeface="Segoe UI" pitchFamily="2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4320000" y="2160000"/>
            <a:ext cx="5090040" cy="1440000"/>
          </a:xfrm>
        </p:spPr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lvl="0"/>
            <a:r>
              <a:rPr lang="ru-RU" sz="2000">
                <a:ea typeface="Segoe UI" pitchFamily="2"/>
                <a:cs typeface="Tahoma" pitchFamily="2"/>
              </a:rPr>
              <a:t>Д. И. Мендлеев.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5040000"/>
            <a:ext cx="8820000" cy="1440000"/>
          </a:xfrm>
        </p:spPr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Только благодаря запасу сведений, собранных алхимиками, можно было начать            действительные научные изучения химических явлений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">
            <a:off x="865748" y="366458"/>
            <a:ext cx="3264840" cy="4486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ea typeface="Segoe UI" pitchFamily="2"/>
                <a:cs typeface="Tahoma" pitchFamily="2"/>
              </a:rPr>
              <a:t>Разделение алхимии.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503999" y="1769040"/>
            <a:ext cx="8870040" cy="750960"/>
          </a:xfrm>
        </p:spPr>
        <p:txBody>
          <a:bodyPr vert="horz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ru-RU" sz="2200">
                <a:latin typeface="Liberation Sans" pitchFamily="18"/>
                <a:ea typeface="Segoe UI" pitchFamily="2"/>
                <a:cs typeface="Tahoma" pitchFamily="2"/>
              </a:rPr>
              <a:t>Алхимия</a:t>
            </a:r>
          </a:p>
        </p:txBody>
      </p:sp>
      <p:grpSp>
        <p:nvGrpSpPr>
          <p:cNvPr id="4" name="pen-arrow-left 1"/>
          <p:cNvGrpSpPr/>
          <p:nvPr/>
        </p:nvGrpSpPr>
        <p:grpSpPr>
          <a:xfrm>
            <a:off x="2683784" y="2574053"/>
            <a:ext cx="4083667" cy="804011"/>
            <a:chOff x="2683784" y="2574053"/>
            <a:chExt cx="4083667" cy="804011"/>
          </a:xfrm>
        </p:grpSpPr>
        <p:sp>
          <p:nvSpPr>
            <p:cNvPr id="5" name="Полилиния 4"/>
            <p:cNvSpPr/>
            <p:nvPr/>
          </p:nvSpPr>
          <p:spPr>
            <a:xfrm rot="1939800">
              <a:off x="3144324" y="3056771"/>
              <a:ext cx="995040" cy="109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765" h="305">
                  <a:moveTo>
                    <a:pt x="2765" y="83"/>
                  </a:moveTo>
                  <a:lnTo>
                    <a:pt x="2764" y="84"/>
                  </a:lnTo>
                  <a:cubicBezTo>
                    <a:pt x="2221" y="94"/>
                    <a:pt x="884" y="136"/>
                    <a:pt x="43" y="0"/>
                  </a:cubicBezTo>
                  <a:cubicBezTo>
                    <a:pt x="33" y="55"/>
                    <a:pt x="13" y="141"/>
                    <a:pt x="0" y="204"/>
                  </a:cubicBezTo>
                  <a:cubicBezTo>
                    <a:pt x="839" y="202"/>
                    <a:pt x="1901" y="172"/>
                    <a:pt x="2699" y="305"/>
                  </a:cubicBezTo>
                  <a:cubicBezTo>
                    <a:pt x="2717" y="261"/>
                    <a:pt x="2757" y="118"/>
                    <a:pt x="2765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6" name="Полилиния 5"/>
            <p:cNvSpPr/>
            <p:nvPr/>
          </p:nvSpPr>
          <p:spPr>
            <a:xfrm rot="1939800">
              <a:off x="2683784" y="2875864"/>
              <a:ext cx="524160" cy="5022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457" h="1396">
                  <a:moveTo>
                    <a:pt x="390" y="764"/>
                  </a:moveTo>
                  <a:cubicBezTo>
                    <a:pt x="716" y="608"/>
                    <a:pt x="1127" y="391"/>
                    <a:pt x="1380" y="224"/>
                  </a:cubicBezTo>
                  <a:cubicBezTo>
                    <a:pt x="1413" y="152"/>
                    <a:pt x="1434" y="62"/>
                    <a:pt x="1457" y="0"/>
                  </a:cubicBezTo>
                  <a:cubicBezTo>
                    <a:pt x="988" y="435"/>
                    <a:pt x="308" y="570"/>
                    <a:pt x="81" y="630"/>
                  </a:cubicBezTo>
                  <a:cubicBezTo>
                    <a:pt x="59" y="686"/>
                    <a:pt x="28" y="759"/>
                    <a:pt x="0" y="807"/>
                  </a:cubicBezTo>
                  <a:cubicBezTo>
                    <a:pt x="498" y="916"/>
                    <a:pt x="924" y="1179"/>
                    <a:pt x="1358" y="1396"/>
                  </a:cubicBezTo>
                  <a:cubicBezTo>
                    <a:pt x="1389" y="1329"/>
                    <a:pt x="1420" y="1254"/>
                    <a:pt x="1449" y="1183"/>
                  </a:cubicBezTo>
                  <a:cubicBezTo>
                    <a:pt x="1093" y="1027"/>
                    <a:pt x="723" y="909"/>
                    <a:pt x="390" y="76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 rot="1939800">
              <a:off x="5521701" y="2574053"/>
              <a:ext cx="995040" cy="1094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765" h="305">
                  <a:moveTo>
                    <a:pt x="0" y="83"/>
                  </a:moveTo>
                  <a:lnTo>
                    <a:pt x="1" y="84"/>
                  </a:lnTo>
                  <a:cubicBezTo>
                    <a:pt x="545" y="94"/>
                    <a:pt x="1881" y="136"/>
                    <a:pt x="2723" y="0"/>
                  </a:cubicBezTo>
                  <a:cubicBezTo>
                    <a:pt x="2733" y="55"/>
                    <a:pt x="2752" y="141"/>
                    <a:pt x="2765" y="204"/>
                  </a:cubicBezTo>
                  <a:cubicBezTo>
                    <a:pt x="1926" y="202"/>
                    <a:pt x="864" y="172"/>
                    <a:pt x="66" y="305"/>
                  </a:cubicBezTo>
                  <a:cubicBezTo>
                    <a:pt x="48" y="261"/>
                    <a:pt x="9" y="118"/>
                    <a:pt x="0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 rot="1939200">
              <a:off x="6243291" y="2645052"/>
              <a:ext cx="524160" cy="5022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457" h="1396">
                  <a:moveTo>
                    <a:pt x="1067" y="764"/>
                  </a:moveTo>
                  <a:cubicBezTo>
                    <a:pt x="741" y="608"/>
                    <a:pt x="330" y="391"/>
                    <a:pt x="77" y="224"/>
                  </a:cubicBezTo>
                  <a:cubicBezTo>
                    <a:pt x="44" y="152"/>
                    <a:pt x="23" y="62"/>
                    <a:pt x="0" y="0"/>
                  </a:cubicBezTo>
                  <a:cubicBezTo>
                    <a:pt x="469" y="435"/>
                    <a:pt x="1148" y="570"/>
                    <a:pt x="1376" y="630"/>
                  </a:cubicBezTo>
                  <a:cubicBezTo>
                    <a:pt x="1397" y="686"/>
                    <a:pt x="1429" y="759"/>
                    <a:pt x="1457" y="807"/>
                  </a:cubicBezTo>
                  <a:cubicBezTo>
                    <a:pt x="959" y="916"/>
                    <a:pt x="533" y="1179"/>
                    <a:pt x="99" y="1396"/>
                  </a:cubicBezTo>
                  <a:cubicBezTo>
                    <a:pt x="68" y="1328"/>
                    <a:pt x="37" y="1254"/>
                    <a:pt x="7" y="1183"/>
                  </a:cubicBezTo>
                  <a:cubicBezTo>
                    <a:pt x="363" y="1027"/>
                    <a:pt x="733" y="909"/>
                    <a:pt x="1067" y="76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  <a:prstDash val="solid"/>
            </a:ln>
          </p:spPr>
          <p:txBody>
            <a:bodyPr vert="horz" wrap="squar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</p:grpSp>
      <p:sp>
        <p:nvSpPr>
          <p:cNvPr id="9" name="Полилиния 8"/>
          <p:cNvSpPr/>
          <p:nvPr/>
        </p:nvSpPr>
        <p:spPr>
          <a:xfrm>
            <a:off x="5220000" y="3600000"/>
            <a:ext cx="4500000" cy="270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CFE7F5"/>
          </a:solidFill>
          <a:ln w="0">
            <a:solidFill>
              <a:srgbClr val="80808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49960" y="3569040"/>
            <a:ext cx="4370040" cy="30909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450359" algn="l" rtl="0" hangingPunct="0">
              <a:lnSpc>
                <a:spcPct val="150000"/>
              </a:lnSpc>
              <a:buNone/>
              <a:tabLst/>
            </a:pPr>
            <a:r>
              <a:rPr lang="ru-RU" sz="2200" b="0" i="0" u="none" strike="noStrike" kern="1200">
                <a:ln>
                  <a:noFill/>
                </a:ln>
                <a:latin typeface="Times New Roman" pitchFamily="18"/>
                <a:ea typeface="Segoe UI" pitchFamily="2"/>
                <a:cs typeface="Times New Roman" pitchFamily="18"/>
              </a:rPr>
              <a:t>Внешняя — занималась изучением способов получения золота из других металлов, а также созданием пилюль бессмертия, поиском Филосовского камня.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226440" y="3600000"/>
            <a:ext cx="4630320" cy="270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CFE7F5"/>
          </a:solidFill>
          <a:ln w="0">
            <a:solidFill>
              <a:srgbClr val="80808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000" y="3600000"/>
            <a:ext cx="4369679" cy="27000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450359" algn="just" rtl="0" hangingPunct="0">
              <a:lnSpc>
                <a:spcPct val="150000"/>
              </a:lnSpc>
              <a:buNone/>
              <a:tabLst/>
            </a:pPr>
            <a:r>
              <a:rPr lang="ru-RU" sz="2200" b="0" i="0" u="none" strike="noStrike" kern="1200">
                <a:ln>
                  <a:noFill/>
                </a:ln>
                <a:latin typeface="Times New Roman" pitchFamily="18"/>
                <a:ea typeface="Segoe UI" pitchFamily="2"/>
                <a:cs typeface="Times New Roman" pitchFamily="18"/>
              </a:rPr>
              <a:t>Внутренняя — занималась поиском абсолютного здоровья или вовсе бессмертия, при помощи разных упражнений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ea typeface="Segoe UI" pitchFamily="2"/>
                <a:cs typeface="Tahoma" pitchFamily="2"/>
              </a:rPr>
              <a:t>Теория 4 элементов.</a:t>
            </a:r>
          </a:p>
        </p:txBody>
      </p:sp>
      <p:pic>
        <p:nvPicPr>
          <p:cNvPr id="3" name="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152160" y="2160000"/>
            <a:ext cx="3687839" cy="893880"/>
          </a:xfrm>
        </p:spPr>
      </p:pic>
      <p:sp>
        <p:nvSpPr>
          <p:cNvPr id="4" name="TextBox 3"/>
          <p:cNvSpPr txBox="1"/>
          <p:nvPr/>
        </p:nvSpPr>
        <p:spPr>
          <a:xfrm>
            <a:off x="3060000" y="3960000"/>
            <a:ext cx="4123080" cy="162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  <a:t>Тепло + сухость = Огонь</a:t>
            </a:r>
            <a:b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</a:br>
            <a: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  <a:t>Тепло + влажность = Воздух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  <a:t>Холод + сухость = Земля</a:t>
            </a:r>
            <a:b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</a:br>
            <a: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  <a:t>Холод + влажность = Вода</a:t>
            </a: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73520" y="3060000"/>
            <a:ext cx="2806560" cy="3732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183080" y="3056760"/>
            <a:ext cx="2716920" cy="37832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7740000" y="6840000"/>
            <a:ext cx="4123080" cy="162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  <a:t>Аристотель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0360" y="3960000"/>
            <a:ext cx="4123080" cy="162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  <a:t>Тепло + сухость = Огонь</a:t>
            </a:r>
            <a:b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</a:br>
            <a: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  <a:t>Тепло + влажность = Воздух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  <a:t>Холод + сухость = Земля</a:t>
            </a:r>
            <a:b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</a:br>
            <a: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  <a:t>Холод + влажность = Вода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7919" y="6783480"/>
            <a:ext cx="4123080" cy="1620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0" i="0" u="none" strike="noStrike" kern="1200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rPr>
              <a:t>Платон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ea typeface="Segoe UI" pitchFamily="2"/>
                <a:cs typeface="Tahoma" pitchFamily="2"/>
              </a:rPr>
              <a:t>Теория флогистона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Флогистон, как считал Георг Шталь, особая тонкая материя, которая во время горения, способно переходить из вещества, где ее много, в вещества, где ее мало. Таким образом, вещества состоят не из 4 элементов, а флогистона и окалин (землистые на вид окислы металлов). Тогда металлы состоят почти исключительно из окалин, а уголь, сера и другие горючие вещества почти только из флогистона.</a:t>
            </a:r>
          </a:p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   В 1770 году теория флогистона была опровергнута благодаря работам Антуана Лавуазье, после которых её сменила другая — кислородная теория горения. Пусть она оказалась ошибочной, но смогла систематизировать процессы горения и обжига, объяснив их с единой точки зрения.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ea typeface="Segoe UI" pitchFamily="2"/>
                <a:cs typeface="Tahoma" pitchFamily="2"/>
              </a:rPr>
              <a:t>Иатрохимия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Иатрохимия - ответвление алхимии, считавшее, что главной задачей является не трансмутация металлов, а создание лекарств. Фундаментом для нее была ртутно-серная теория. Считалось, что здоров человек тогда, когда ртуть и сера находятся в равновесии. Следовательно, болезнь - это преобладание или недостаток одного из элементов. Чтобы привести ртуть и серу в равновесие использовались препараты из мышьяка, сурьмы, ртути и т.п. Нужно отметить, что иатрохимия достигла значительных успехов, чем заложила основы для научной химии.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ea typeface="Segoe UI" pitchFamily="2"/>
                <a:cs typeface="Tahoma" pitchFamily="2"/>
              </a:rPr>
              <a:t>Открытия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Так, алхимик Джабир ибн Хайян описал процессы: перегонку, возгонку, растворение, кристаллизацию. Стоит отметить, что эти способы разделения смесей и очистки веществ широко используются и в современной химии. Он же рассказал о способах получения уксусной кислоты. Она, в свою очередь, используется в быту, книгопечатании и в качестве растворителя. Также открыл способы получения свинцовых белил,  использующихся при создании красок.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459959" y="3759120"/>
            <a:ext cx="3200040" cy="3800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ea typeface="Segoe UI" pitchFamily="2"/>
                <a:cs typeface="Tahoma" pitchFamily="2"/>
              </a:rPr>
              <a:t>Открытия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 Альберт фон Больштедт (1193-1280), более известный как Альберт Великий,  первым из европейских алхимиков детально описал свойства мышьяка. В 1270 г. итальянский алхимик кардинал Джованни Фиданца (1121-1274), известный как Бонавентура, при попытке получения универсального растворителя получил раствор нашатыря в азотной кислоте, который оказался способным растворять золото.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000" y="3738240"/>
            <a:ext cx="2700000" cy="2841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840000" y="3600000"/>
            <a:ext cx="2405880" cy="297971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Текст 5"/>
          <p:cNvSpPr txBox="1">
            <a:spLocks noGrp="1"/>
          </p:cNvSpPr>
          <p:nvPr>
            <p:ph type="body" idx="4294967295"/>
          </p:nvPr>
        </p:nvSpPr>
        <p:spPr>
          <a:xfrm>
            <a:off x="1440000" y="6480000"/>
            <a:ext cx="2880000" cy="540000"/>
          </a:xfrm>
        </p:spPr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Альберт Великий</a:t>
            </a:r>
          </a:p>
        </p:txBody>
      </p:sp>
      <p:sp>
        <p:nvSpPr>
          <p:cNvPr id="7" name="Текст 6"/>
          <p:cNvSpPr txBox="1">
            <a:spLocks noGrp="1"/>
          </p:cNvSpPr>
          <p:nvPr>
            <p:ph type="body" idx="4294967295"/>
          </p:nvPr>
        </p:nvSpPr>
        <p:spPr>
          <a:xfrm>
            <a:off x="7020000" y="6480000"/>
            <a:ext cx="2880000" cy="540000"/>
          </a:xfrm>
        </p:spPr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Бонавентура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ea typeface="Segoe UI" pitchFamily="2"/>
                <a:cs typeface="Tahoma" pitchFamily="2"/>
              </a:rPr>
              <a:t>Открытия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 Иоганн Рудольф Глаубер открыл сульфат натрия (глауберову соль). Она, в свою очередь,  используется в производстве соды, в производстве стекол, а также в медицине, в качестве слабительного вещества. В сочинении «Новые философские печи» (1648–1650) описывает нагревательную аппаратуру и препаративные приемы.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060000" y="3392280"/>
            <a:ext cx="3600000" cy="381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>
                <a:ea typeface="Segoe UI" pitchFamily="2"/>
                <a:cs typeface="Tahoma" pitchFamily="2"/>
              </a:rPr>
              <a:t>Открытия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latin typeface="Times New Roman" pitchFamily="18"/>
                <a:ea typeface="Segoe UI" pitchFamily="2"/>
                <a:cs typeface="Times New Roman" pitchFamily="18"/>
              </a:rPr>
              <a:t>В 1602 г. алхимик Винченцо Касциароло в горах Болоньи нашел камень, который был настолько тяжел, что Касциароло заподозрил в нем наличие золота. В итоге был открыт новый элемент – барий. Его сферы применения в современном мире обширны: вакуумные электроприборы, антикоррозийный материал, оптика, пиротехника, источники тока, ядерная энергетика.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62600" y="3709080"/>
            <a:ext cx="5902200" cy="2950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lnSpc>
                <a:spcPct val="150000"/>
              </a:lnSpc>
              <a:buNone/>
            </a:pPr>
            <a:r>
              <a:rPr lang="ru-RU">
                <a:latin typeface="Times New Roman" pitchFamily="18"/>
                <a:ea typeface="Segoe UI" pitchFamily="2"/>
                <a:cs typeface="Times New Roman" pitchFamily="18"/>
              </a:rPr>
              <a:t>Крушение алхимии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solidFill>
                  <a:srgbClr val="000000"/>
                </a:solidFill>
                <a:latin typeface="Liberation Serif" pitchFamily="18"/>
              </a:defRPr>
            </a:lvl9pPr>
          </a:lstStyle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ea typeface="Segoe UI" pitchFamily="2"/>
                <a:cs typeface="Times New Roman" pitchFamily="18"/>
              </a:rPr>
              <a:t>Несмотря на большое количество мифов, алхимии и правда, были присущи весьма серьезные отрицательные черты. Так мистицизм, ограниченность поиском рецепта золота, и ее закрытость от людей стали причинами ее крушения. Последним ударом по алхимии стала  Теория Флогистона. В подтверждение данных слов, можно привести отрывок из книги И. А. Левашова «Занимательная химия»:</a:t>
            </a:r>
          </a:p>
          <a:p>
            <a:pPr marL="0" lvl="0" indent="450359" algn="just">
              <a:lnSpc>
                <a:spcPct val="150000"/>
              </a:lnSpc>
              <a:buNone/>
            </a:pPr>
            <a:r>
              <a:rPr lang="ru-RU" sz="1800">
                <a:ea typeface="Segoe UI" pitchFamily="2"/>
                <a:cs typeface="Times New Roman" pitchFamily="18"/>
              </a:rPr>
              <a:t>Гнилой "дуб" не выдержал напора, ударившего по нему ветра новых идей, и с треском рухнул. В начале 18 столетия от многовекового господства алхимии остались лишь воспоминания. Умерла алхимия, конечно, не сразу. И после того как наука о веществах была поставлена на прочный научный фундамент, в странах Западной Европы еще существовали алхимические кружки по всему свету бродили мошенники, продававшие легковерным простакам рецепты получения искусственного золота. Но ничто уже не могло воскресить алхимию, а вместе с нею умерла, и легенда о "философском камне".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10080000" cy="7560000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buNone/>
            </a:pPr>
            <a:r>
              <a:rPr lang="ru-RU" sz="6000" b="1" i="1">
                <a:ea typeface="Segoe UI" pitchFamily="2"/>
                <a:cs typeface="Tahoma" pitchFamily="2"/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ntag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andard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tandard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andard 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731</Words>
  <Application>Microsoft Office PowerPoint</Application>
  <PresentationFormat>Экран (4:3)</PresentationFormat>
  <Paragraphs>38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Vintage</vt:lpstr>
      <vt:lpstr>Standard 1</vt:lpstr>
      <vt:lpstr>Standard 2</vt:lpstr>
      <vt:lpstr>Standard 3</vt:lpstr>
      <vt:lpstr>Алхимия — магия или наука?</vt:lpstr>
      <vt:lpstr>Гипотеза, цель, задачи.</vt:lpstr>
      <vt:lpstr>Презентация PowerPoint</vt:lpstr>
      <vt:lpstr>Разделение алхимии.</vt:lpstr>
      <vt:lpstr>Теория 4 элементов.</vt:lpstr>
      <vt:lpstr>Теория флогистона</vt:lpstr>
      <vt:lpstr>Иатрохимия</vt:lpstr>
      <vt:lpstr>Открытия</vt:lpstr>
      <vt:lpstr>Открытия</vt:lpstr>
      <vt:lpstr>Открытия</vt:lpstr>
      <vt:lpstr>Открытия</vt:lpstr>
      <vt:lpstr>Крушение алхимии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Vintage</dc:title>
  <dc:creator>Nadezhda</dc:creator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cp:lastModifiedBy>Nadezhda</cp:lastModifiedBy>
  <cp:revision>22</cp:revision>
  <dcterms:created xsi:type="dcterms:W3CDTF">2022-03-28T15:21:34Z</dcterms:created>
  <dcterms:modified xsi:type="dcterms:W3CDTF">2022-04-12T18:37:33Z</dcterms:modified>
</cp:coreProperties>
</file>